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95656" y="9891984"/>
            <a:ext cx="512099" cy="1348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918" y="268146"/>
            <a:ext cx="715696" cy="72521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7236" y="9895538"/>
            <a:ext cx="6706234" cy="0"/>
          </a:xfrm>
          <a:custGeom>
            <a:avLst/>
            <a:gdLst/>
            <a:ahLst/>
            <a:cxnLst/>
            <a:rect l="l" t="t" r="r" b="b"/>
            <a:pathLst>
              <a:path w="6706234" h="0">
                <a:moveTo>
                  <a:pt x="0" y="0"/>
                </a:moveTo>
                <a:lnTo>
                  <a:pt x="6706232" y="0"/>
                </a:lnTo>
              </a:path>
            </a:pathLst>
          </a:custGeom>
          <a:ln w="15235">
            <a:solidFill>
              <a:srgbClr val="0F0F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6780" y="1180761"/>
            <a:ext cx="6709409" cy="0"/>
          </a:xfrm>
          <a:custGeom>
            <a:avLst/>
            <a:gdLst/>
            <a:ahLst/>
            <a:cxnLst/>
            <a:rect l="l" t="t" r="r" b="b"/>
            <a:pathLst>
              <a:path w="6709409" h="0">
                <a:moveTo>
                  <a:pt x="0" y="0"/>
                </a:moveTo>
                <a:lnTo>
                  <a:pt x="6709278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4405" y="154892"/>
            <a:ext cx="3187700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16125">
              <a:lnSpc>
                <a:spcPct val="127499"/>
              </a:lnSpc>
              <a:spcBef>
                <a:spcPts val="44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Maria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Lourenşo,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>
                <a:latin typeface="Lucida Sans Unicode"/>
                <a:cs typeface="Lucida Sans Unicode"/>
              </a:rPr>
              <a:t>Fazenda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14182" y="9916234"/>
            <a:ext cx="299085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/>
              <a:t>Página</a:t>
            </a:r>
            <a:r>
              <a:rPr dirty="0" sz="550" spc="65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-5"/>
              <a:t> </a:t>
            </a:r>
            <a:r>
              <a:rPr dirty="0" sz="550"/>
              <a:t>de</a:t>
            </a:r>
            <a:r>
              <a:rPr dirty="0" sz="550" spc="-30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6" name="object 6" descr=""/>
          <p:cNvSpPr txBox="1"/>
          <p:nvPr/>
        </p:nvSpPr>
        <p:spPr>
          <a:xfrm>
            <a:off x="5255714" y="1406244"/>
            <a:ext cx="18161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Decreto</a:t>
            </a:r>
            <a:r>
              <a:rPr dirty="0" sz="800">
                <a:latin typeface="Lucida Sans Unicode"/>
                <a:cs typeface="Lucida Sans Unicode"/>
              </a:rPr>
              <a:t> N°</a:t>
            </a:r>
            <a:r>
              <a:rPr dirty="0" sz="800" spc="-60">
                <a:latin typeface="Lucida Sans Unicode"/>
                <a:cs typeface="Lucida Sans Unicode"/>
              </a:rPr>
              <a:t> 2700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>
                <a:latin typeface="Lucida Sans Unicode"/>
                <a:cs typeface="Lucida Sans Unicode"/>
              </a:rPr>
              <a:t>24</a:t>
            </a:r>
            <a:r>
              <a:rPr dirty="0" sz="800" spc="38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2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julho,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97906" y="1848076"/>
            <a:ext cx="2853055" cy="2559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5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Abre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crëdito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no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valor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total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R$350.000,00,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ts val="875"/>
              </a:lnSpc>
            </a:pPr>
            <a:r>
              <a:rPr dirty="0" sz="750" spc="-20">
                <a:latin typeface="Lucida Sans Unicode"/>
                <a:cs typeface="Lucida Sans Unicode"/>
              </a:rPr>
              <a:t>fins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que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especifíca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outras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0342" y="2600717"/>
            <a:ext cx="6516370" cy="69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9150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0</a:t>
            </a:r>
            <a:r>
              <a:rPr dirty="0" sz="800" spc="1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no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uso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suas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atribuições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constitucionais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acordo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com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lhe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confere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art.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LE!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823/2023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datada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21/12/2023,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publicada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em</a:t>
            </a:r>
            <a:r>
              <a:rPr dirty="0" sz="800" spc="18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6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11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8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1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6565" y="3435628"/>
            <a:ext cx="29876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1º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Fica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aberto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949943" y="3435628"/>
            <a:ext cx="60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5D5D5D"/>
                </a:solidFill>
                <a:latin typeface="Lucida Sans Unicode"/>
                <a:cs typeface="Lucida Sans Unicode"/>
              </a:rPr>
              <a:t>“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4659" y="4322503"/>
            <a:ext cx="2706370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Dotațôes</a:t>
            </a:r>
            <a:r>
              <a:rPr dirty="0" u="heavy" sz="800" spc="5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42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3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35425" y="4737268"/>
          <a:ext cx="6627495" cy="1858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3179445"/>
                <a:gridCol w="1979294"/>
                <a:gridCol w="662304"/>
              </a:tblGrid>
              <a:tr h="154940">
                <a:tc>
                  <a:txBody>
                    <a:bodyPr/>
                    <a:lstStyle/>
                    <a:p>
                      <a:pPr marL="3365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472" sz="1200" spc="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eracionalizaoão</a:t>
                      </a:r>
                      <a:r>
                        <a:rPr dirty="0" baseline="3472" sz="120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55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30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5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472" sz="1200" spc="-18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32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4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3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  <a:tr h="3441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6040"/>
                </a:tc>
                <a:tc gridSpan="2">
                  <a:txBody>
                    <a:bodyPr/>
                    <a:lstStyle/>
                    <a:p>
                      <a:pPr marL="28543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2.067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Instala¢ões,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Distribui0ão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QSE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349625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0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baseline="3472" sz="1200" spc="-17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baseline="3472" sz="1200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82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EducaCão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3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3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25501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97067" y="6641205"/>
            <a:ext cx="602234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1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2º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despesas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decorrentes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abertura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presente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seräo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cobertas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recursos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que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trata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40">
                <a:latin typeface="Lucida Sans Unicode"/>
                <a:cs typeface="Lucida Sans Unicode"/>
              </a:rPr>
              <a:t>43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parágrafo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1º </a:t>
            </a:r>
            <a:r>
              <a:rPr dirty="0" sz="800" spc="-30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Lei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Federal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Inciso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83526" y="7003812"/>
            <a:ext cx="16592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915">
              <a:lnSpc>
                <a:spcPct val="15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lnciso: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Excesso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 </a:t>
            </a:r>
            <a:r>
              <a:rPr dirty="0" sz="800" spc="-3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0750" y="7374280"/>
            <a:ext cx="270764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30303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heavy" sz="800" spc="-45">
                <a:uFill>
                  <a:solidFill>
                    <a:srgbClr val="03030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30303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00" spc="500">
                <a:uFill>
                  <a:solidFill>
                    <a:srgbClr val="030303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 spc="80">
                <a:latin typeface="Lucida Sans Unicode"/>
                <a:cs typeface="Lucida Sans Unicode"/>
              </a:rPr>
              <a:t>PREFEITURA</a:t>
            </a:r>
            <a:r>
              <a:rPr dirty="0" sz="950" spc="155">
                <a:latin typeface="Lucida Sans Unicode"/>
                <a:cs typeface="Lucida Sans Unicode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200">
                <a:latin typeface="Lucida Sans Unicode"/>
                <a:cs typeface="Lucida Sans Unicode"/>
              </a:rPr>
              <a:t> </a:t>
            </a:r>
            <a:r>
              <a:rPr dirty="0" sz="950" spc="6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57085" y="7009906"/>
            <a:ext cx="65786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 spc="-50">
                <a:latin typeface="Lucida Sans Unicode"/>
                <a:cs typeface="Lucida Sans Unicode"/>
              </a:rPr>
              <a:t>R$350.000,00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$350.000,00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65594" y="7698558"/>
            <a:ext cx="27559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55">
                <a:latin typeface="Lucida Sans Unicode"/>
                <a:cs typeface="Lucida Sans Unicode"/>
              </a:rPr>
              <a:t>01.09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Lucida Sans Unicode"/>
                <a:cs typeface="Lucida Sans Unicode"/>
              </a:rPr>
              <a:t>*.067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67182" y="7698558"/>
            <a:ext cx="468503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Lucida Sans Unicode"/>
                <a:cs typeface="Lucida Sans Unicode"/>
              </a:rPr>
              <a:t>Secretaria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Educação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50">
                <a:latin typeface="Lucida Sans Unicode"/>
                <a:cs typeface="Lucida Sans Unicode"/>
              </a:rPr>
              <a:t>Uniformes,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Material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Permanente,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Obras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lnstala0ões,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Material</a:t>
            </a:r>
            <a:r>
              <a:rPr dirty="0" sz="800" spc="19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Didático</a:t>
            </a:r>
            <a:r>
              <a:rPr dirty="0" sz="800">
                <a:latin typeface="Lucida Sans Unicode"/>
                <a:cs typeface="Lucida Sans Unicode"/>
              </a:rPr>
              <a:t> 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Distribuição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Gratuita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QSE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42679" y="8122625"/>
          <a:ext cx="6623050" cy="1479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74925"/>
                <a:gridCol w="2583815"/>
                <a:gridCol w="660400"/>
              </a:tblGrid>
              <a:tr h="15049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5970">
                        <a:lnSpc>
                          <a:spcPts val="910"/>
                        </a:lnSpc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Salãrio-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ts val="935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01.31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Municipal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Cultura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Turismo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901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2.896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Polo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Cultural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7747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447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460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302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974090">
                        <a:lnSpc>
                          <a:spcPts val="890"/>
                        </a:lnSpc>
                        <a:spcBef>
                          <a:spcPts val="29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24460">
                        <a:lnSpc>
                          <a:spcPts val="890"/>
                        </a:lnSpc>
                        <a:spcBef>
                          <a:spcPts val="290"/>
                        </a:spcBef>
                      </a:pP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350.0QQ,Q0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1421" y="1764285"/>
            <a:ext cx="2381595" cy="176123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9417" y="9880303"/>
            <a:ext cx="6703695" cy="0"/>
          </a:xfrm>
          <a:custGeom>
            <a:avLst/>
            <a:gdLst/>
            <a:ahLst/>
            <a:cxnLst/>
            <a:rect l="l" t="t" r="r" b="b"/>
            <a:pathLst>
              <a:path w="6703695" h="0">
                <a:moveTo>
                  <a:pt x="0" y="0"/>
                </a:moveTo>
                <a:lnTo>
                  <a:pt x="670318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8962" y="1160954"/>
            <a:ext cx="6703695" cy="0"/>
          </a:xfrm>
          <a:custGeom>
            <a:avLst/>
            <a:gdLst/>
            <a:ahLst/>
            <a:cxnLst/>
            <a:rect l="l" t="t" r="r" b="b"/>
            <a:pathLst>
              <a:path w="6703695" h="0">
                <a:moveTo>
                  <a:pt x="0" y="0"/>
                </a:moveTo>
                <a:lnTo>
                  <a:pt x="670318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84237" y="606377"/>
            <a:ext cx="703580" cy="372110"/>
            <a:chOff x="484237" y="606377"/>
            <a:chExt cx="703580" cy="37211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0328" y="615519"/>
              <a:ext cx="697423" cy="36260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237" y="606377"/>
              <a:ext cx="545147" cy="304712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16170" y="197551"/>
            <a:ext cx="319278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0">
                <a:latin typeface="Lucida Sans Unicode"/>
                <a:cs typeface="Lucida Sans Unicode"/>
              </a:rPr>
              <a:t>PREFEITURA</a:t>
            </a:r>
            <a:r>
              <a:rPr dirty="0" sz="1200" spc="95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MUNICIPAL</a:t>
            </a:r>
            <a:r>
              <a:rPr dirty="0" sz="1200" spc="100">
                <a:latin typeface="Lucida Sans Unicode"/>
                <a:cs typeface="Lucida Sans Unicode"/>
              </a:rPr>
              <a:t> </a:t>
            </a:r>
            <a:r>
              <a:rPr dirty="0" sz="1200" spc="55">
                <a:latin typeface="Lucida Sans Unicode"/>
                <a:cs typeface="Lucida Sans Unicode"/>
              </a:rPr>
              <a:t>DE</a:t>
            </a:r>
            <a:r>
              <a:rPr dirty="0" sz="1200" spc="-5">
                <a:latin typeface="Lucida Sans Unicode"/>
                <a:cs typeface="Lucida Sans Unicode"/>
              </a:rPr>
              <a:t> </a:t>
            </a:r>
            <a:r>
              <a:rPr dirty="0" sz="1200" spc="40"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610"/>
              </a:spcBef>
            </a:pPr>
            <a:r>
              <a:rPr dirty="0" sz="850">
                <a:latin typeface="Trebuchet MS"/>
                <a:cs typeface="Trebuchet MS"/>
              </a:rPr>
              <a:t>Rua</a:t>
            </a:r>
            <a:r>
              <a:rPr dirty="0" sz="850" spc="85">
                <a:latin typeface="Trebuchet MS"/>
                <a:cs typeface="Trebuchet MS"/>
              </a:rPr>
              <a:t> </a:t>
            </a:r>
            <a:r>
              <a:rPr dirty="0" sz="850" spc="-10">
                <a:latin typeface="Trebuchet MS"/>
                <a:cs typeface="Trebuchet MS"/>
              </a:rPr>
              <a:t>Maria</a:t>
            </a:r>
            <a:r>
              <a:rPr dirty="0" sz="850" spc="40">
                <a:latin typeface="Trebuchet MS"/>
                <a:cs typeface="Trebuchet MS"/>
              </a:rPr>
              <a:t> </a:t>
            </a:r>
            <a:r>
              <a:rPr dirty="0" sz="850">
                <a:latin typeface="Trebuchet MS"/>
                <a:cs typeface="Trebuchet MS"/>
              </a:rPr>
              <a:t>Lourenço,</a:t>
            </a:r>
            <a:r>
              <a:rPr dirty="0" sz="850" spc="-20">
                <a:latin typeface="Trebuchet MS"/>
                <a:cs typeface="Trebuchet MS"/>
              </a:rPr>
              <a:t> </a:t>
            </a:r>
            <a:r>
              <a:rPr dirty="0" sz="850" spc="-25">
                <a:latin typeface="Trebuchet MS"/>
                <a:cs typeface="Trebuchet MS"/>
              </a:rPr>
              <a:t>18</a:t>
            </a:r>
            <a:endParaRPr sz="850">
              <a:latin typeface="Trebuchet MS"/>
              <a:cs typeface="Trebuchet MS"/>
            </a:endParaRPr>
          </a:p>
          <a:p>
            <a:pPr marL="13335">
              <a:lnSpc>
                <a:spcPct val="100000"/>
              </a:lnSpc>
              <a:spcBef>
                <a:spcPts val="204"/>
              </a:spcBef>
            </a:pPr>
            <a:r>
              <a:rPr dirty="0" sz="850" spc="-40">
                <a:latin typeface="Lucida Sans Unicode"/>
                <a:cs typeface="Lucida Sans Unicode"/>
              </a:rPr>
              <a:t>Fazenda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23021" y="9891925"/>
            <a:ext cx="294640" cy="11811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55">
                <a:latin typeface="Arial MT"/>
                <a:cs typeface="Arial MT"/>
              </a:rPr>
              <a:t>Secvaux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pc="-2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2</a:t>
            </a:fld>
            <a:r>
              <a:rPr dirty="0" spc="-65"/>
              <a:t> </a:t>
            </a:r>
            <a:r>
              <a:rPr dirty="0" spc="-30"/>
              <a:t>de</a:t>
            </a:r>
            <a:r>
              <a:rPr dirty="0" spc="-5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775194" y="1229257"/>
            <a:ext cx="47053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latin typeface="Lucida Sans Unicode"/>
                <a:cs typeface="Lucida Sans Unicode"/>
              </a:rPr>
              <a:t>Artigo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3º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140"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4269" y="1229257"/>
            <a:ext cx="345947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Lucida Sans Unicode"/>
                <a:cs typeface="Lucida Sans Unicode"/>
              </a:rPr>
              <a:t>Revogadas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as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disposições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em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0">
                <a:latin typeface="Lucida Sans Unicode"/>
                <a:cs typeface="Lucida Sans Unicode"/>
              </a:rPr>
              <a:t>se,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afixe-</a:t>
            </a:r>
            <a:r>
              <a:rPr dirty="0" sz="850" spc="-95">
                <a:latin typeface="Lucida Sans Unicode"/>
                <a:cs typeface="Lucida Sans Unicode"/>
              </a:rPr>
              <a:t>se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e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2025-08-20T16:38:32Z</dcterms:created>
  <dcterms:modified xsi:type="dcterms:W3CDTF">2025-08-20T16:38:32Z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