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Consolas"/>
                <a:cs typeface="Consolas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 spc="-10"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Página</a:t>
            </a:r>
            <a:r>
              <a:rPr dirty="0" spc="25"/>
              <a:t> </a:t>
            </a:r>
            <a:fld id="{81D60167-4931-47E6-BA6A-407CBD079E47}" type="slidenum">
              <a:rPr dirty="0"/>
              <a:t>#</a:t>
            </a:fld>
            <a:r>
              <a:rPr dirty="0" spc="-30"/>
              <a:t> </a:t>
            </a:r>
            <a:r>
              <a:rPr dirty="0" spc="-20"/>
              <a:t>de</a:t>
            </a:r>
            <a:r>
              <a:rPr dirty="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Consolas"/>
                <a:cs typeface="Consolas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 spc="-10"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Página</a:t>
            </a:r>
            <a:r>
              <a:rPr dirty="0" spc="25"/>
              <a:t> </a:t>
            </a:r>
            <a:fld id="{81D60167-4931-47E6-BA6A-407CBD079E47}" type="slidenum">
              <a:rPr dirty="0"/>
              <a:t>#</a:t>
            </a:fld>
            <a:r>
              <a:rPr dirty="0" spc="-30"/>
              <a:t> </a:t>
            </a:r>
            <a:r>
              <a:rPr dirty="0" spc="-20"/>
              <a:t>de</a:t>
            </a:r>
            <a:r>
              <a:rPr dirty="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Consolas"/>
                <a:cs typeface="Consolas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 spc="-10"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Página</a:t>
            </a:r>
            <a:r>
              <a:rPr dirty="0" spc="25"/>
              <a:t> </a:t>
            </a:r>
            <a:fld id="{81D60167-4931-47E6-BA6A-407CBD079E47}" type="slidenum">
              <a:rPr dirty="0"/>
              <a:t>#</a:t>
            </a:fld>
            <a:r>
              <a:rPr dirty="0" spc="-30"/>
              <a:t> </a:t>
            </a:r>
            <a:r>
              <a:rPr dirty="0" spc="-20"/>
              <a:t>de</a:t>
            </a:r>
            <a:r>
              <a:rPr dirty="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Consolas"/>
                <a:cs typeface="Consolas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 spc="-10"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Página</a:t>
            </a:r>
            <a:r>
              <a:rPr dirty="0" spc="25"/>
              <a:t> </a:t>
            </a:r>
            <a:fld id="{81D60167-4931-47E6-BA6A-407CBD079E47}" type="slidenum">
              <a:rPr dirty="0"/>
              <a:t>#</a:t>
            </a:fld>
            <a:r>
              <a:rPr dirty="0" spc="-30"/>
              <a:t> </a:t>
            </a:r>
            <a:r>
              <a:rPr dirty="0" spc="-20"/>
              <a:t>de</a:t>
            </a:r>
            <a:r>
              <a:rPr dirty="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Consolas"/>
                <a:cs typeface="Consolas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 spc="-10"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Página</a:t>
            </a:r>
            <a:r>
              <a:rPr dirty="0" spc="25"/>
              <a:t> </a:t>
            </a:r>
            <a:fld id="{81D60167-4931-47E6-BA6A-407CBD079E47}" type="slidenum">
              <a:rPr dirty="0"/>
              <a:t>#</a:t>
            </a:fld>
            <a:r>
              <a:rPr dirty="0" spc="-30"/>
              <a:t> </a:t>
            </a:r>
            <a:r>
              <a:rPr dirty="0" spc="-20"/>
              <a:t>de</a:t>
            </a:r>
            <a:r>
              <a:rPr dirty="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77908" y="9739420"/>
            <a:ext cx="327654" cy="1181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Consolas"/>
                <a:cs typeface="Consolas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 spc="-10"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428787" y="9720939"/>
            <a:ext cx="518511" cy="1324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Página</a:t>
            </a:r>
            <a:r>
              <a:rPr dirty="0" spc="25"/>
              <a:t> </a:t>
            </a:r>
            <a:fld id="{81D60167-4931-47E6-BA6A-407CBD079E47}" type="slidenum">
              <a:rPr dirty="0"/>
              <a:t>#</a:t>
            </a:fld>
            <a:r>
              <a:rPr dirty="0" spc="-30"/>
              <a:t> </a:t>
            </a:r>
            <a:r>
              <a:rPr dirty="0" spc="-20"/>
              <a:t>de</a:t>
            </a:r>
            <a:r>
              <a:rPr dirty="0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Relationship Id="rId3" Type="http://schemas.openxmlformats.org/officeDocument/2006/relationships/image" Target="../media/image3.jpg"/><Relationship Id="rId4" Type="http://schemas.openxmlformats.org/officeDocument/2006/relationships/image" Target="../media/image4.jpg"/><Relationship Id="rId5" Type="http://schemas.openxmlformats.org/officeDocument/2006/relationships/image" Target="../media/image5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6874" y="475351"/>
            <a:ext cx="688287" cy="688650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75100" y="9727946"/>
            <a:ext cx="6466205" cy="0"/>
          </a:xfrm>
          <a:custGeom>
            <a:avLst/>
            <a:gdLst/>
            <a:ahLst/>
            <a:cxnLst/>
            <a:rect l="l" t="t" r="r" b="b"/>
            <a:pathLst>
              <a:path w="6466205" h="0">
                <a:moveTo>
                  <a:pt x="0" y="0"/>
                </a:moveTo>
                <a:lnTo>
                  <a:pt x="6465636" y="0"/>
                </a:lnTo>
              </a:path>
            </a:pathLst>
          </a:custGeom>
          <a:ln w="15235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450736" y="1349876"/>
            <a:ext cx="6453505" cy="0"/>
          </a:xfrm>
          <a:custGeom>
            <a:avLst/>
            <a:gdLst/>
            <a:ahLst/>
            <a:cxnLst/>
            <a:rect l="l" t="t" r="r" b="b"/>
            <a:pathLst>
              <a:path w="6453505" h="0">
                <a:moveTo>
                  <a:pt x="0" y="0"/>
                </a:moveTo>
                <a:lnTo>
                  <a:pt x="6453454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80257" y="365396"/>
            <a:ext cx="3063240" cy="551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6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4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2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5240" marR="1929764" indent="-3175">
              <a:lnSpc>
                <a:spcPct val="120000"/>
              </a:lnSpc>
              <a:spcBef>
                <a:spcPts val="455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Página</a:t>
            </a:r>
            <a:r>
              <a:rPr dirty="0" spc="25"/>
              <a:t> </a:t>
            </a:r>
            <a:fld id="{81D60167-4931-47E6-BA6A-407CBD079E47}" type="slidenum">
              <a:rPr dirty="0"/>
              <a:t>1</a:t>
            </a:fld>
            <a:r>
              <a:rPr dirty="0" spc="-30"/>
              <a:t> </a:t>
            </a:r>
            <a:r>
              <a:rPr dirty="0" spc="-20"/>
              <a:t>de</a:t>
            </a:r>
            <a:r>
              <a:rPr dirty="0"/>
              <a:t> </a:t>
            </a:r>
            <a:r>
              <a:rPr dirty="0" spc="-50"/>
              <a:t>2</a:t>
            </a:r>
          </a:p>
        </p:txBody>
      </p:sp>
      <p:sp>
        <p:nvSpPr>
          <p:cNvPr id="16" name="object 1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 spc="-10"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022760" y="1564694"/>
            <a:ext cx="2860040" cy="6775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8839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Decreto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N°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2714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9</a:t>
            </a:r>
            <a:r>
              <a:rPr dirty="0" sz="800" spc="3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agosto,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20"/>
              </a:spcBef>
            </a:pPr>
            <a:endParaRPr sz="800">
              <a:latin typeface="Arial MT"/>
              <a:cs typeface="Arial MT"/>
            </a:endParaRPr>
          </a:p>
          <a:p>
            <a:pPr marL="14604" marR="119380" indent="-2540">
              <a:lnSpc>
                <a:spcPts val="860"/>
              </a:lnSpc>
            </a:pPr>
            <a:r>
              <a:rPr dirty="0" sz="800" spc="-35">
                <a:latin typeface="Arial MT"/>
                <a:cs typeface="Arial MT"/>
              </a:rPr>
              <a:t>Abre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valor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total</a:t>
            </a:r>
            <a:r>
              <a:rPr dirty="0" sz="800" spc="-20">
                <a:latin typeface="Arial MT"/>
                <a:cs typeface="Arial MT"/>
              </a:rPr>
              <a:t> 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R$138.896,00,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 spc="-10">
                <a:latin typeface="Arial MT"/>
                <a:cs typeface="Arial MT"/>
              </a:rPr>
              <a:t>fins </a:t>
            </a:r>
            <a:r>
              <a:rPr dirty="0" sz="800" spc="-25">
                <a:latin typeface="Arial MT"/>
                <a:cs typeface="Arial MT"/>
              </a:rPr>
              <a:t>que</a:t>
            </a:r>
            <a:r>
              <a:rPr dirty="0" sz="800" spc="-10">
                <a:latin typeface="Arial MT"/>
                <a:cs typeface="Arial MT"/>
              </a:rPr>
              <a:t> se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outras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33751" y="2716505"/>
            <a:ext cx="6275705" cy="939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765" marR="5080" indent="791210">
              <a:lnSpc>
                <a:spcPct val="145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30">
                <a:latin typeface="Arial MT"/>
                <a:cs typeface="Arial MT"/>
              </a:rPr>
              <a:t> PREFEITO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0">
                <a:latin typeface="Arial MT"/>
                <a:cs typeface="Arial MT"/>
              </a:rPr>
              <a:t> uso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suas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atribuições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acordo</a:t>
            </a:r>
            <a:r>
              <a:rPr dirty="0" sz="800">
                <a:latin typeface="Arial MT"/>
                <a:cs typeface="Arial MT"/>
              </a:rPr>
              <a:t> 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Ihe confere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art.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823/2023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datada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35">
                <a:latin typeface="Arial MT"/>
                <a:cs typeface="Arial MT"/>
              </a:rPr>
              <a:t>21/12/2023,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9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80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00" spc="-4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45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00" spc="-3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00" spc="1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2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800" spc="-45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25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0"/>
              </a:spcBef>
            </a:pPr>
            <a:endParaRPr sz="800">
              <a:latin typeface="Arial MT"/>
              <a:cs typeface="Arial MT"/>
            </a:endParaRPr>
          </a:p>
          <a:p>
            <a:pPr marL="321945">
              <a:lnSpc>
                <a:spcPct val="100000"/>
              </a:lnSpc>
              <a:spcBef>
                <a:spcPts val="5"/>
              </a:spcBef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Fica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aberto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seguintes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91114" y="4381522"/>
            <a:ext cx="2605405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heavy" sz="80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6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00" spc="50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33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2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9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3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591413" y="4768214"/>
          <a:ext cx="6386195" cy="17862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1040"/>
                <a:gridCol w="4974590"/>
                <a:gridCol w="633095"/>
              </a:tblGrid>
              <a:tr h="14351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Operacionalização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221355" algn="l"/>
                        </a:tabLst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48.896,00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32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48.896,00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574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48.896,00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6891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Públicos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2.825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45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Secretária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3221355" algn="l"/>
                        </a:tabLst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FÍSICA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57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891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339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4995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138.896,00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937650" y="6616827"/>
            <a:ext cx="5798820" cy="2755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464820" marR="5080" indent="-452755">
              <a:lnSpc>
                <a:spcPct val="105000"/>
              </a:lnSpc>
              <a:spcBef>
                <a:spcPts val="5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despesas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presente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serão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recursos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parágrafo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Lei</a:t>
            </a:r>
            <a:r>
              <a:rPr dirty="0" sz="800" spc="-25">
                <a:latin typeface="Arial MT"/>
                <a:cs typeface="Arial MT"/>
              </a:rPr>
              <a:t> Federal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 4.320/64,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Inciso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789915" y="6952012"/>
            <a:ext cx="1597660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5280" marR="5080" indent="-323215">
              <a:lnSpc>
                <a:spcPct val="1425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8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ll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Excesso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Anulação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Dotação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00250" y="7300668"/>
            <a:ext cx="2602230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7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33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10">
                <a:latin typeface="Arial MT"/>
                <a:cs typeface="Arial MT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70" b="1">
                <a:latin typeface="Arial"/>
                <a:cs typeface="Arial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1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603473" y="7693455"/>
          <a:ext cx="6383020" cy="14331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9770"/>
                <a:gridCol w="4975225"/>
                <a:gridCol w="631825"/>
              </a:tblGrid>
              <a:tr h="14478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2.050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Transporte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Escolar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70"/>
                        </a:spcBef>
                        <a:tabLst>
                          <a:tab pos="3220720" algn="l"/>
                        </a:tabLst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PNATE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ctr" marL="13271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48.896,00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  <a:tr h="177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51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L="12827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48.896,00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7335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70"/>
                        </a:spcBef>
                        <a:tabLst>
                          <a:tab pos="3220720" algn="l"/>
                        </a:tabLst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472" sz="1200" spc="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baseline="3472" sz="1200" spc="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3472" sz="1200" spc="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Ed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ctr" marL="13271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549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510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ctr" marL="13271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  <a:tr h="1549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510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ctr" marL="7556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138.896,00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327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70534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ctr" marL="80645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138.896,00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</a:tbl>
          </a:graphicData>
        </a:graphic>
      </p:graphicFrame>
      <p:sp>
        <p:nvSpPr>
          <p:cNvPr id="14" name="object 14" descr=""/>
          <p:cNvSpPr txBox="1"/>
          <p:nvPr/>
        </p:nvSpPr>
        <p:spPr>
          <a:xfrm>
            <a:off x="3889764" y="6948966"/>
            <a:ext cx="631190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30">
                <a:latin typeface="Arial MT"/>
                <a:cs typeface="Arial MT"/>
              </a:rPr>
              <a:t>R$138.896,00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$138.896,00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53147" y="2017196"/>
            <a:ext cx="2089224" cy="1258462"/>
          </a:xfrm>
          <a:prstGeom prst="rect">
            <a:avLst/>
          </a:prstGeom>
        </p:spPr>
      </p:pic>
      <p:grpSp>
        <p:nvGrpSpPr>
          <p:cNvPr id="3" name="object 3" descr=""/>
          <p:cNvGrpSpPr/>
          <p:nvPr/>
        </p:nvGrpSpPr>
        <p:grpSpPr>
          <a:xfrm>
            <a:off x="514692" y="9708140"/>
            <a:ext cx="6459855" cy="9525"/>
            <a:chOff x="514692" y="9708140"/>
            <a:chExt cx="6459855" cy="9525"/>
          </a:xfrm>
        </p:grpSpPr>
        <p:sp>
          <p:nvSpPr>
            <p:cNvPr id="4" name="object 4" descr=""/>
            <p:cNvSpPr/>
            <p:nvPr/>
          </p:nvSpPr>
          <p:spPr>
            <a:xfrm>
              <a:off x="514692" y="9712711"/>
              <a:ext cx="6459855" cy="0"/>
            </a:xfrm>
            <a:custGeom>
              <a:avLst/>
              <a:gdLst/>
              <a:ahLst/>
              <a:cxnLst/>
              <a:rect l="l" t="t" r="r" b="b"/>
              <a:pathLst>
                <a:path w="6459855" h="0">
                  <a:moveTo>
                    <a:pt x="0" y="0"/>
                  </a:moveTo>
                  <a:lnTo>
                    <a:pt x="6459545" y="0"/>
                  </a:lnTo>
                </a:path>
              </a:pathLst>
            </a:custGeom>
            <a:ln w="9141">
              <a:solidFill>
                <a:srgbClr val="18181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3036380" y="9712711"/>
              <a:ext cx="94615" cy="0"/>
            </a:xfrm>
            <a:custGeom>
              <a:avLst/>
              <a:gdLst/>
              <a:ahLst/>
              <a:cxnLst/>
              <a:rect l="l" t="t" r="r" b="b"/>
              <a:pathLst>
                <a:path w="94614" h="0">
                  <a:moveTo>
                    <a:pt x="0" y="0"/>
                  </a:moveTo>
                  <a:lnTo>
                    <a:pt x="94411" y="0"/>
                  </a:lnTo>
                </a:path>
              </a:pathLst>
            </a:custGeom>
            <a:ln w="9141">
              <a:solidFill>
                <a:srgbClr val="18181C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"/>
          <p:cNvSpPr/>
          <p:nvPr/>
        </p:nvSpPr>
        <p:spPr>
          <a:xfrm>
            <a:off x="462918" y="1330070"/>
            <a:ext cx="6463030" cy="0"/>
          </a:xfrm>
          <a:custGeom>
            <a:avLst/>
            <a:gdLst/>
            <a:ahLst/>
            <a:cxnLst/>
            <a:rect l="l" t="t" r="r" b="b"/>
            <a:pathLst>
              <a:path w="6463030" h="0">
                <a:moveTo>
                  <a:pt x="0" y="0"/>
                </a:moveTo>
                <a:lnTo>
                  <a:pt x="6462591" y="0"/>
                </a:lnTo>
              </a:path>
            </a:pathLst>
          </a:custGeom>
          <a:ln w="213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7" name="object 7" descr=""/>
          <p:cNvGrpSpPr/>
          <p:nvPr/>
        </p:nvGrpSpPr>
        <p:grpSpPr>
          <a:xfrm>
            <a:off x="551238" y="585048"/>
            <a:ext cx="679450" cy="567055"/>
            <a:chOff x="551238" y="585048"/>
            <a:chExt cx="679450" cy="567055"/>
          </a:xfrm>
        </p:grpSpPr>
        <p:pic>
          <p:nvPicPr>
            <p:cNvPr id="8" name="object 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09103" y="804440"/>
              <a:ext cx="621285" cy="347372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85241" y="585048"/>
              <a:ext cx="389826" cy="237675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51238" y="795299"/>
              <a:ext cx="526874" cy="292524"/>
            </a:xfrm>
            <a:prstGeom prst="rect">
              <a:avLst/>
            </a:prstGeom>
          </p:spPr>
        </p:pic>
      </p:grpSp>
      <p:sp>
        <p:nvSpPr>
          <p:cNvPr id="11" name="object 11" descr=""/>
          <p:cNvSpPr txBox="1"/>
          <p:nvPr/>
        </p:nvSpPr>
        <p:spPr>
          <a:xfrm>
            <a:off x="748746" y="395867"/>
            <a:ext cx="236220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2880" algn="l"/>
              </a:tabLst>
            </a:pPr>
            <a:r>
              <a:rPr dirty="0" sz="1150" spc="-50">
                <a:latin typeface="Arial MT"/>
                <a:cs typeface="Arial MT"/>
              </a:rPr>
              <a:t>,</a:t>
            </a:r>
            <a:r>
              <a:rPr dirty="0" sz="1150">
                <a:latin typeface="Arial MT"/>
                <a:cs typeface="Arial MT"/>
              </a:rPr>
              <a:t>	</a:t>
            </a:r>
            <a:r>
              <a:rPr dirty="0" sz="1150" spc="-50">
                <a:latin typeface="Arial MT"/>
                <a:cs typeface="Arial MT"/>
              </a:rPr>
              <a:t>,</a:t>
            </a:r>
            <a:endParaRPr sz="11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48895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Pagina</a:t>
            </a:r>
            <a:r>
              <a:rPr dirty="0" spc="20"/>
              <a:t> </a:t>
            </a:r>
            <a:fld id="{81D60167-4931-47E6-BA6A-407CBD079E47}" type="slidenum">
              <a:rPr dirty="0"/>
              <a:t>2</a:t>
            </a:fld>
            <a:r>
              <a:rPr dirty="0" spc="-30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50"/>
              <a:t>2</a:t>
            </a:r>
          </a:p>
        </p:txBody>
      </p:sp>
      <p:sp>
        <p:nvSpPr>
          <p:cNvPr id="17" name="object 1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47625">
              <a:lnSpc>
                <a:spcPts val="665"/>
              </a:lnSpc>
            </a:pPr>
            <a:r>
              <a:rPr dirty="0" spc="-25"/>
              <a:t>Servaux</a:t>
            </a:r>
          </a:p>
        </p:txBody>
      </p:sp>
      <p:sp>
        <p:nvSpPr>
          <p:cNvPr id="12" name="object 12" descr=""/>
          <p:cNvSpPr txBox="1"/>
          <p:nvPr/>
        </p:nvSpPr>
        <p:spPr>
          <a:xfrm>
            <a:off x="1349303" y="395867"/>
            <a:ext cx="3062605" cy="5556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4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10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2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5240" marR="1930400" indent="-3175">
              <a:lnSpc>
                <a:spcPct val="112900"/>
              </a:lnSpc>
              <a:spcBef>
                <a:spcPts val="490"/>
              </a:spcBef>
            </a:pPr>
            <a:r>
              <a:rPr dirty="0" sz="850" spc="-45">
                <a:latin typeface="Arial MT"/>
                <a:cs typeface="Arial MT"/>
              </a:rPr>
              <a:t>Rua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Maria </a:t>
            </a:r>
            <a:r>
              <a:rPr dirty="0" sz="850" spc="-10">
                <a:latin typeface="Arial MT"/>
                <a:cs typeface="Arial MT"/>
              </a:rPr>
              <a:t>Lourenço, </a:t>
            </a:r>
            <a:r>
              <a:rPr dirty="0" sz="850" spc="-25">
                <a:latin typeface="Arial MT"/>
                <a:cs typeface="Arial MT"/>
              </a:rPr>
              <a:t>18 </a:t>
            </a:r>
            <a:r>
              <a:rPr dirty="0" sz="850" spc="-40">
                <a:latin typeface="Arial MT"/>
                <a:cs typeface="Arial MT"/>
              </a:rPr>
              <a:t>Fazenda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828002" y="1397357"/>
            <a:ext cx="461009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3º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417303" y="1397357"/>
            <a:ext cx="3332479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Revogadas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disposições</a:t>
            </a:r>
            <a:r>
              <a:rPr dirty="0" sz="750" spc="1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em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contrário.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Publique-</a:t>
            </a:r>
            <a:r>
              <a:rPr dirty="0" sz="750">
                <a:latin typeface="Arial MT"/>
                <a:cs typeface="Arial MT"/>
              </a:rPr>
              <a:t>se,</a:t>
            </a:r>
            <a:r>
              <a:rPr dirty="0" sz="750" spc="14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afixe-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1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cumpra-</a:t>
            </a:r>
            <a:r>
              <a:rPr dirty="0" sz="750" spc="-25"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080249" y="2128413"/>
            <a:ext cx="5314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gosto,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2025-07-23T19:33:20Z</dcterms:created>
  <dcterms:modified xsi:type="dcterms:W3CDTF">2025-07-23T19:33:20Z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2024-08-12T00:00:00Z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