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1834" y="688649"/>
            <a:ext cx="636513" cy="60942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740060" y="9526836"/>
            <a:ext cx="6179820" cy="0"/>
          </a:xfrm>
          <a:custGeom>
            <a:avLst/>
            <a:gdLst/>
            <a:ahLst/>
            <a:cxnLst/>
            <a:rect l="l" t="t" r="r" b="b"/>
            <a:pathLst>
              <a:path w="6179820" h="0">
                <a:moveTo>
                  <a:pt x="0" y="0"/>
                </a:moveTo>
                <a:lnTo>
                  <a:pt x="6179357" y="0"/>
                </a:lnTo>
              </a:path>
            </a:pathLst>
          </a:custGeom>
          <a:ln w="9141">
            <a:solidFill>
              <a:srgbClr val="3B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715696" y="1436718"/>
            <a:ext cx="6179820" cy="0"/>
          </a:xfrm>
          <a:custGeom>
            <a:avLst/>
            <a:gdLst/>
            <a:ahLst/>
            <a:cxnLst/>
            <a:rect l="l" t="t" r="r" b="b"/>
            <a:pathLst>
              <a:path w="6179820" h="0">
                <a:moveTo>
                  <a:pt x="0" y="0"/>
                </a:moveTo>
                <a:lnTo>
                  <a:pt x="6179357" y="0"/>
                </a:lnTo>
              </a:path>
            </a:pathLst>
          </a:custGeom>
          <a:ln w="9141">
            <a:solidFill>
              <a:srgbClr val="34383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58201" y="9412569"/>
            <a:ext cx="3718577" cy="216345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594189" y="509120"/>
            <a:ext cx="2934970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latin typeface="Arial MT"/>
                <a:cs typeface="Arial MT"/>
              </a:rPr>
              <a:t>PREFEITURA</a:t>
            </a:r>
            <a:r>
              <a:rPr dirty="0" sz="1050" spc="33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MUNICIPAL</a:t>
            </a:r>
            <a:r>
              <a:rPr dirty="0" sz="1050" spc="310"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1050" spc="204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4604" marR="1854200">
              <a:lnSpc>
                <a:spcPct val="125299"/>
              </a:lnSpc>
              <a:spcBef>
                <a:spcPts val="515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María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050744" y="1653315"/>
            <a:ext cx="181228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D°creto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274?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4</a:t>
            </a:r>
            <a:r>
              <a:rPr dirty="0" sz="750" spc="3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setembro</a:t>
            </a:r>
            <a:r>
              <a:rPr dirty="0" sz="750" spc="220">
                <a:latin typeface="Arial MT"/>
                <a:cs typeface="Arial MT"/>
              </a:rPr>
              <a:t> </a:t>
            </a:r>
            <a:r>
              <a:rPr dirty="0" sz="750" spc="-45">
                <a:latin typeface="Arial MT"/>
                <a:cs typeface="Arial MT"/>
              </a:rPr>
              <a:t>2C2^.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31366" y="2055535"/>
            <a:ext cx="2624455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635">
              <a:lnSpc>
                <a:spcPts val="860"/>
              </a:lnSpc>
              <a:spcBef>
                <a:spcPts val="160"/>
              </a:spcBef>
            </a:pPr>
            <a:r>
              <a:rPr dirty="0" sz="750" spc="-10">
                <a:latin typeface="Arial MT"/>
                <a:cs typeface="Arial MT"/>
              </a:rPr>
              <a:t>Abre </a:t>
            </a:r>
            <a:r>
              <a:rPr dirty="0" sz="750" spc="-10">
                <a:solidFill>
                  <a:srgbClr val="181818"/>
                </a:solidFill>
                <a:latin typeface="Arial MT"/>
                <a:cs typeface="Arial MT"/>
              </a:rPr>
              <a:t>crédito</a:t>
            </a:r>
            <a:r>
              <a:rPr dirty="0" sz="750" spc="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suplementar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no</a:t>
            </a:r>
            <a:r>
              <a:rPr dirty="0" sz="750" spc="-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total</a:t>
            </a:r>
            <a:r>
              <a:rPr dirty="0" sz="750">
                <a:latin typeface="Arial MT"/>
                <a:cs typeface="Arial MT"/>
              </a:rPr>
              <a:t> de</a:t>
            </a:r>
            <a:r>
              <a:rPr dirty="0" sz="750" spc="-20">
                <a:latin typeface="Arial MT"/>
                <a:cs typeface="Arial MT"/>
              </a:rPr>
              <a:t> RS462.000.00.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que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se</a:t>
            </a:r>
            <a:r>
              <a:rPr dirty="0" sz="75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esDeCifica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e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pro‘vidênc‹as.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90036" y="2754850"/>
            <a:ext cx="6022975" cy="924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" marR="17780" indent="754380">
              <a:lnSpc>
                <a:spcPct val="157300"/>
              </a:lnSpc>
              <a:spcBef>
                <a:spcPts val="100"/>
              </a:spcBef>
            </a:pP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O</a:t>
            </a:r>
            <a:r>
              <a:rPr dirty="0" sz="7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PREFEITO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45">
                <a:latin typeface="Arial MT"/>
                <a:cs typeface="Arial MT"/>
              </a:rPr>
              <a:t>I\4UNICI</a:t>
            </a:r>
            <a:r>
              <a:rPr dirty="0" sz="750" spc="-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PAL,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no</a:t>
            </a:r>
            <a:r>
              <a:rPr dirty="0" sz="75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uso</a:t>
            </a:r>
            <a:r>
              <a:rPr dirty="0" sz="7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 spc="-60">
                <a:latin typeface="Arial MT"/>
                <a:cs typeface="Arial MT"/>
              </a:rPr>
              <a:t>ele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suas </a:t>
            </a:r>
            <a:r>
              <a:rPr dirty="0" sz="750" spc="-10">
                <a:latin typeface="Arial MT"/>
                <a:cs typeface="Arial MT"/>
              </a:rPr>
              <a:t>atribuicôes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legais.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constitucionais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acordo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com</a:t>
            </a:r>
            <a:r>
              <a:rPr dirty="0" sz="75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que</a:t>
            </a:r>
            <a:r>
              <a:rPr dirty="0" sz="750" spc="-3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Ihe</a:t>
            </a:r>
            <a:r>
              <a:rPr dirty="0" sz="7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confere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o</a:t>
            </a:r>
            <a:r>
              <a:rPr dirty="0" sz="75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as.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8'</a:t>
            </a:r>
            <a:r>
              <a:rPr dirty="0" sz="750" spc="26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da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LEI</a:t>
            </a:r>
            <a:r>
              <a:rPr dirty="0" sz="75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Ü“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823/2023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datada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35">
                <a:latin typeface="Arial MT"/>
                <a:cs typeface="Arial MT"/>
              </a:rPr>
              <a:t>21+12/2023.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publicada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19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21/12.‘2023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750">
              <a:latin typeface="Arial MT"/>
              <a:cs typeface="Arial MT"/>
            </a:endParaRPr>
          </a:p>
          <a:p>
            <a:pPr marL="25400">
              <a:lnSpc>
                <a:spcPct val="100000"/>
              </a:lnSpc>
            </a:pPr>
            <a:r>
              <a:rPr dirty="0" u="sng" sz="700">
                <a:solidFill>
                  <a:srgbClr val="0F0F0F"/>
                </a:solidFill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00" spc="20">
                <a:solidFill>
                  <a:srgbClr val="0F0F0F"/>
                </a:solidFill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solidFill>
                  <a:srgbClr val="181818"/>
                </a:solidFill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00" spc="50">
                <a:solidFill>
                  <a:srgbClr val="181818"/>
                </a:solidFill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solidFill>
                  <a:srgbClr val="232323"/>
                </a:solidFill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00" spc="60">
                <a:solidFill>
                  <a:srgbClr val="232323"/>
                </a:solidFill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00" spc="3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00" spc="35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solidFill>
                  <a:srgbClr val="0C0C0C"/>
                </a:solidFill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00" spc="30">
                <a:solidFill>
                  <a:srgbClr val="0C0C0C"/>
                </a:solidFill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-25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700" spc="5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15"/>
              </a:spcBef>
            </a:pPr>
            <a:endParaRPr sz="700">
              <a:latin typeface="Arial MT"/>
              <a:cs typeface="Arial MT"/>
            </a:endParaRPr>
          </a:p>
          <a:p>
            <a:pPr marL="324485">
              <a:lnSpc>
                <a:spcPct val="100000"/>
              </a:lnSpc>
              <a:spcBef>
                <a:spcPts val="5"/>
              </a:spcBef>
            </a:pPr>
            <a:r>
              <a:rPr dirty="0" baseline="7407" sz="1125" spc="-30">
                <a:solidFill>
                  <a:srgbClr val="0C0C0C"/>
                </a:solidFill>
                <a:latin typeface="Arial MT"/>
                <a:cs typeface="Arial MT"/>
              </a:rPr>
              <a:t>AF!</a:t>
            </a:r>
            <a:r>
              <a:rPr dirty="0" sz="750" spc="-20">
                <a:solidFill>
                  <a:srgbClr val="0C0C0C"/>
                </a:solidFill>
                <a:latin typeface="Arial MT"/>
                <a:cs typeface="Arial MT"/>
              </a:rPr>
              <a:t>'9</a:t>
            </a:r>
            <a:r>
              <a:rPr dirty="0" sz="750" spc="34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A2A2A"/>
                </a:solidFill>
                <a:latin typeface="Arial MT"/>
                <a:cs typeface="Arial MT"/>
              </a:rPr>
              <a:t>1</a:t>
            </a:r>
            <a:r>
              <a:rPr dirty="0" baseline="3703" sz="1125">
                <a:solidFill>
                  <a:srgbClr val="5D5D5D"/>
                </a:solidFill>
                <a:latin typeface="Arial MT"/>
                <a:cs typeface="Arial MT"/>
              </a:rPr>
              <a:t>”</a:t>
            </a:r>
            <a:r>
              <a:rPr dirty="0" baseline="3703" sz="1125" spc="-7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0F0F0F"/>
                </a:solidFill>
                <a:latin typeface="Arial MT"/>
                <a:cs typeface="Arial MT"/>
              </a:rPr>
              <a:t>- Fica</a:t>
            </a:r>
            <a:r>
              <a:rPr dirty="0" baseline="3703" sz="1125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baseline="3703" sz="1125" spc="-67">
                <a:latin typeface="Arial MT"/>
                <a:cs typeface="Arial MT"/>
              </a:rPr>
              <a:t>ah=.rto</a:t>
            </a:r>
            <a:r>
              <a:rPr dirty="0" baseline="3703" sz="1125" spc="37">
                <a:latin typeface="Arial MT"/>
                <a:cs typeface="Arial MT"/>
              </a:rPr>
              <a:t> </a:t>
            </a:r>
            <a:r>
              <a:rPr dirty="0" baseline="3703" sz="1125" spc="-30">
                <a:solidFill>
                  <a:srgbClr val="0A0A0A"/>
                </a:solidFill>
                <a:latin typeface="Arial MT"/>
                <a:cs typeface="Arial MT"/>
              </a:rPr>
              <a:t>crédi*o</a:t>
            </a:r>
            <a:r>
              <a:rPr dirty="0" baseline="3703" sz="1125" spc="44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baseline="3703" sz="1125" spc="-37">
                <a:latin typeface="Arial MT"/>
                <a:cs typeface="Arial MT"/>
              </a:rPr>
              <a:t>suplerneiJ!ar</a:t>
            </a:r>
            <a:r>
              <a:rPr dirty="0" baseline="3703" sz="1125" spc="89">
                <a:latin typeface="Arial MT"/>
                <a:cs typeface="Arial MT"/>
              </a:rPr>
              <a:t> </a:t>
            </a:r>
            <a:r>
              <a:rPr dirty="0" baseline="3703" sz="1125">
                <a:latin typeface="Arial MT"/>
                <a:cs typeface="Arial MT"/>
              </a:rPr>
              <a:t>as </a:t>
            </a:r>
            <a:r>
              <a:rPr dirty="0" baseline="3703" sz="1125" spc="-44">
                <a:latin typeface="Arial MT"/>
                <a:cs typeface="Arial MT"/>
              </a:rPr>
              <a:t>s=.griintes</a:t>
            </a:r>
            <a:r>
              <a:rPr dirty="0" baseline="3703" sz="1125" spc="60">
                <a:latin typeface="Arial MT"/>
                <a:cs typeface="Arial MT"/>
              </a:rPr>
              <a:t> </a:t>
            </a:r>
            <a:r>
              <a:rPr dirty="0" baseline="3703" sz="1125" spc="-15">
                <a:latin typeface="Arial MT"/>
                <a:cs typeface="Arial MT"/>
              </a:rPr>
              <a:t>dotações</a:t>
            </a:r>
            <a:endParaRPr baseline="3703" sz="1125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63144" y="4384921"/>
            <a:ext cx="2499360" cy="34353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7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00" spc="395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-1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00" spc="5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25"/>
              </a:spcBef>
            </a:pPr>
            <a:r>
              <a:rPr dirty="0" sz="900" b="1">
                <a:latin typeface="Arial"/>
                <a:cs typeface="Arial"/>
              </a:rPr>
              <a:t>PREFEITURA</a:t>
            </a:r>
            <a:r>
              <a:rPr dirty="0" sz="900" spc="90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MUNICIPAL</a:t>
            </a:r>
            <a:r>
              <a:rPr dirty="0" sz="900" spc="60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DE</a:t>
            </a:r>
            <a:r>
              <a:rPr dirty="0" sz="900" spc="25" b="1"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SEROPEDICA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859056" y="4749237"/>
          <a:ext cx="6112510" cy="45815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3100"/>
                <a:gridCol w="4749800"/>
                <a:gridCol w="612775"/>
              </a:tblGrid>
              <a:tr h="134620">
                <a:tc>
                  <a:txBody>
                    <a:bodyPr/>
                    <a:lstStyle/>
                    <a:p>
                      <a:pPr marL="32384">
                        <a:lnSpc>
                          <a:spcPts val="77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01.04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775"/>
                        </a:lnSpc>
                      </a:pPr>
                      <a:r>
                        <a:rPr dirty="0" sz="700" spc="1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00" spc="2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00" spc="2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Governo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494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2.798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£.1anuiencão</a:t>
                      </a:r>
                      <a:r>
                        <a:rPr dirty="0" sz="6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°</a:t>
                      </a:r>
                      <a:r>
                        <a:rPr dirty="0" sz="6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Gpe°ac.ona!izaCsO</a:t>
                      </a:r>
                      <a:r>
                        <a:rPr dirty="0" sz="6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6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65">
                          <a:latin typeface="Arial MT"/>
                          <a:cs typeface="Arial MT"/>
                        </a:rPr>
                        <a:t>LI:daces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079750" algn="l"/>
                        </a:tabLst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IMATERIAL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2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PE</a:t>
                      </a:r>
                      <a:r>
                        <a:rPr dirty="0" sz="750" spc="-120">
                          <a:latin typeface="Arial MT"/>
                          <a:cs typeface="Arial MT"/>
                        </a:rPr>
                        <a:t>REV</a:t>
                      </a:r>
                      <a:r>
                        <a:rPr dirty="0" sz="75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ADENTE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Outras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*/incuIacôcs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transferénctas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16.000.00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50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25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5938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Administração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?.602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30">
                          <a:latin typeface="Arial MT"/>
                          <a:cs typeface="Arial MT"/>
                        </a:rPr>
                        <a:t>fiJanutencão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Administralivas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Ü.3.9.0.30.03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079750" algn="l"/>
                        </a:tabLst>
                      </a:pPr>
                      <a:r>
                        <a:rPr dirty="0" baseline="3703" sz="1125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1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FIAT</a:t>
                      </a:r>
                      <a:r>
                        <a:rPr dirty="0" baseline="3703" sz="1125" spc="-3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RIAIS</a:t>
                      </a:r>
                      <a:r>
                        <a:rPr dirty="0" baseline="3703" sz="112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-7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COfJSU11O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náo </a:t>
                      </a:r>
                      <a:r>
                        <a:rPr dirty="0" sz="750" spc="-2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^/incu.ados</a:t>
                      </a:r>
                      <a:r>
                        <a:rPr dirty="0" sz="750" spc="6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214.000.ü0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50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214.000,00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82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214.000,00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5938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0109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Consolas"/>
                          <a:cs typeface="Consolas"/>
                        </a:rPr>
                        <a:t>2.067</a:t>
                      </a:r>
                      <a:endParaRPr sz="750">
                        <a:latin typeface="Consolas"/>
                        <a:cs typeface="Consolas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Uniformes.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fJaterial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75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,</a:t>
                      </a:r>
                      <a:r>
                        <a:rPr dirty="0" sz="750" spc="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InstaIacõ°s.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Distriõuicáo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QSE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2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750">
                          <a:latin typeface="Consolas"/>
                          <a:cs typeface="Consolas"/>
                        </a:rPr>
                        <a:t>3</a:t>
                      </a:r>
                      <a:r>
                        <a:rPr dirty="0" sz="750" spc="-210"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750" spc="-20">
                          <a:latin typeface="Consolas"/>
                          <a:cs typeface="Consolas"/>
                        </a:rPr>
                        <a:t>3.9.0.39.05</a:t>
                      </a:r>
                      <a:endParaRPr sz="750">
                        <a:latin typeface="Consolas"/>
                        <a:cs typeface="Consolas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079750" algn="l"/>
                        </a:tabLst>
                      </a:pPr>
                      <a:r>
                        <a:rPr dirty="0" sz="750" spc="-3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90">
                          <a:latin typeface="Arial MT"/>
                          <a:cs typeface="Arial MT"/>
                        </a:rPr>
                        <a:t>fv1AIS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RCEIROS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Cambria"/>
                          <a:cs typeface="Cambria"/>
                        </a:rPr>
                        <a:t>200.000</a:t>
                      </a:r>
                      <a:r>
                        <a:rPr dirty="0" sz="750" spc="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50" spc="-25">
                          <a:solidFill>
                            <a:srgbClr val="2B2B2B"/>
                          </a:solidFill>
                          <a:latin typeface="Cambria"/>
                          <a:cs typeface="Cambria"/>
                        </a:rPr>
                        <a:t>,†0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18415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82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 b="1">
                          <a:latin typeface="Cambria"/>
                          <a:cs typeface="Cambria"/>
                        </a:rPr>
                        <a:t>200.000,00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17145"/>
                </a:tc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82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 b="1">
                          <a:latin typeface="Cambria"/>
                          <a:cs typeface="Cambria"/>
                        </a:rPr>
                        <a:t>200.000,00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21590"/>
                </a:tc>
              </a:tr>
              <a:tr h="15430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01.10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Trabalho,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Emprego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Renda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2.SG3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Manutencâo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•.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Opsrac.ona!izacâo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Administrati</a:t>
                      </a:r>
                      <a:r>
                        <a:rPr dirty="0" sz="75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las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3.3.9.0.50.03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90"/>
                        </a:spcBef>
                        <a:tabLst>
                          <a:tab pos="3082925" algn="l"/>
                        </a:tabLst>
                      </a:pP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FIAT</a:t>
                      </a:r>
                      <a:r>
                        <a:rPr dirty="0" baseline="3703" sz="1125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RIAIS</a:t>
                      </a:r>
                      <a:r>
                        <a:rPr dirty="0" baseline="3703" sz="112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üáo</a:t>
                      </a:r>
                      <a:r>
                        <a:rPr dirty="0" sz="75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‘7insutados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Cambria"/>
                          <a:cs typeface="Cambria"/>
                        </a:rPr>
                        <a:t>6.O00,Ü0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24130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82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 b="1">
                          <a:latin typeface="Cambria"/>
                          <a:cs typeface="Cambria"/>
                        </a:rPr>
                        <a:t>6.000,00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19685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82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latin typeface="Cambria"/>
                          <a:cs typeface="Cambria"/>
                        </a:rPr>
                        <a:t>6.000,00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26670"/>
                </a:tc>
              </a:tr>
              <a:tr h="15430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01.12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Controladoria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Município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2.629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I'Janutencáo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=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Cperacionalizacão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04"/>
                        </a:spcBef>
                        <a:tabLst>
                          <a:tab pos="3085465" algn="l"/>
                        </a:tabLst>
                      </a:pPr>
                      <a:r>
                        <a:rPr dirty="0" baseline="3703" sz="1125" spc="-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-22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LtATERtAlS </a:t>
                      </a:r>
                      <a:r>
                        <a:rPr dirty="0" baseline="3703" sz="11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-82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COMSU</a:t>
                      </a:r>
                      <a:r>
                        <a:rPr dirty="0" baseline="3703" sz="1125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7">
                          <a:latin typeface="Arial MT"/>
                          <a:cs typeface="Arial MT"/>
                        </a:rPr>
                        <a:t>IO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Oct°os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latin typeface="Courier New"/>
                          <a:cs typeface="Courier New"/>
                        </a:rPr>
                        <a:t>6.00000</a:t>
                      </a:r>
                      <a:endParaRPr sz="850">
                        <a:latin typeface="Courier New"/>
                        <a:cs typeface="Courier New"/>
                      </a:endParaRPr>
                    </a:p>
                  </a:txBody>
                  <a:tcPr marL="0" marR="0" marB="0" marT="16510"/>
                </a:tc>
              </a:tr>
              <a:tr h="15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314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 spc="-10">
                          <a:latin typeface="Courier New"/>
                          <a:cs typeface="Courier New"/>
                        </a:rPr>
                        <a:t>6.000,00</a:t>
                      </a:r>
                      <a:endParaRPr sz="750">
                        <a:latin typeface="Courier New"/>
                        <a:cs typeface="Courier New"/>
                      </a:endParaRPr>
                    </a:p>
                  </a:txBody>
                  <a:tcPr marL="0" marR="0" marB="0" marT="10795"/>
                </a:tc>
              </a:tr>
              <a:tr h="293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41910">
                        <a:lnSpc>
                          <a:spcPct val="100000"/>
                        </a:lnSpc>
                      </a:pPr>
                      <a:r>
                        <a:rPr dirty="0" sz="6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1.15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6040"/>
                </a:tc>
                <a:tc>
                  <a:txBody>
                    <a:bodyPr/>
                    <a:lstStyle/>
                    <a:p>
                      <a:pPr marL="26282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1112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00" spc="3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Munic</a:t>
                      </a:r>
                      <a:r>
                        <a:rPr dirty="0" sz="70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ipaI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SociaI</a:t>
                      </a:r>
                      <a:r>
                        <a:rPr dirty="0" sz="7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Oireitos</a:t>
                      </a:r>
                      <a:r>
                        <a:rPr dirty="0" sz="7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5">
                          <a:latin typeface="Arial MT"/>
                          <a:cs typeface="Arial MT"/>
                        </a:rPr>
                        <a:t>Humanos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latin typeface="Courier New"/>
                          <a:cs typeface="Courier New"/>
                        </a:rPr>
                        <a:t>6.000,00</a:t>
                      </a:r>
                      <a:endParaRPr sz="750">
                        <a:latin typeface="Courier New"/>
                        <a:cs typeface="Courier New"/>
                      </a:endParaRPr>
                    </a:p>
                  </a:txBody>
                  <a:tcPr marL="0" marR="0" marB="0" marT="20320"/>
                </a:tc>
              </a:tr>
              <a:tr h="165100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2.849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baseline="3703" sz="1125" spc="-37">
                          <a:latin typeface="Arial MT"/>
                          <a:cs typeface="Arial MT"/>
                        </a:rPr>
                        <a:t>k'tanutencão,</a:t>
                      </a:r>
                      <a:r>
                        <a:rPr dirty="0" baseline="3703" sz="1125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Administra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cá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703" sz="112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Unidade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748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ü.3.9.6.39.05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86735" algn="l"/>
                        </a:tabLst>
                      </a:pPr>
                      <a:r>
                        <a:rPr dirty="0" sz="70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00" spc="14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SERVIDOS</a:t>
                      </a:r>
                      <a:r>
                        <a:rPr dirty="0" sz="7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JUR</a:t>
                      </a:r>
                      <a:r>
                        <a:rPr dirty="0" sz="7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ÍDICA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7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^7incu!adss</a:t>
                      </a:r>
                      <a:r>
                        <a:rPr dirty="0" sz="7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60">
                          <a:latin typeface="Arial MT"/>
                          <a:cs typeface="Arial MT"/>
                        </a:rPr>
                        <a:t>d=.</a:t>
                      </a:r>
                      <a:r>
                        <a:rPr dirty="0" sz="7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Imposto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40.0G0.GO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301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31440">
                        <a:lnSpc>
                          <a:spcPts val="750"/>
                        </a:lnSpc>
                        <a:spcBef>
                          <a:spcPts val="175"/>
                        </a:spcBef>
                      </a:pPr>
                      <a:r>
                        <a:rPr dirty="0" sz="70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19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750"/>
                        </a:lnSpc>
                        <a:spcBef>
                          <a:spcPts val="17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40.000,00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7423" y="1447384"/>
            <a:ext cx="6173264" cy="2132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9652" y="691697"/>
            <a:ext cx="645649" cy="606377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730924" y="5987065"/>
          <a:ext cx="6252845" cy="36468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6290"/>
                <a:gridCol w="4653280"/>
                <a:gridCol w="725804"/>
              </a:tblGrid>
              <a:tr h="14351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493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 </a:t>
                      </a:r>
                      <a:r>
                        <a:rPr dirty="0" sz="80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593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81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5938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Gabinete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Prefeito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498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Cerimonial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3072130" algn="l"/>
                        </a:tabLst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5684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3075305" algn="l"/>
                        </a:tabLst>
                      </a:pPr>
                      <a:r>
                        <a:rPr dirty="0" sz="800" spc="-6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5811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075305" algn="l"/>
                        </a:tabLst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10.000.00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1290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075305" algn="l"/>
                        </a:tabLst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81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7005">
                <a:tc>
                  <a:txBody>
                    <a:bodyPr/>
                    <a:lstStyle/>
                    <a:p>
                      <a:pPr marL="1498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1.830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Ór9ão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078480" algn="l"/>
                        </a:tabLst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5811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078480" algn="l"/>
                        </a:tabLst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FISICA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5494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078480" algn="l"/>
                        </a:tabLst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20.000.00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5684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4.4.9.0.fi2.00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078480" algn="l"/>
                        </a:tabLst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12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35" i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891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081655" algn="l"/>
                        </a:tabLst>
                      </a:pPr>
                      <a:r>
                        <a:rPr dirty="0" baseline="3472" sz="1200" spc="-97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22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7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7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97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FISICA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52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-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7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472" sz="1200" spc="-22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5049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65"/>
                        </a:spcBef>
                        <a:tabLst>
                          <a:tab pos="3081655" algn="l"/>
                        </a:tabLst>
                      </a:pPr>
                      <a:r>
                        <a:rPr dirty="0" sz="800" spc="-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5938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081655" algn="l"/>
                        </a:tabLst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445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4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050505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38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9050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>
                    <a:lnB w="9525">
                      <a:solidFill>
                        <a:srgbClr val="3F44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Turismo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>
                    <a:lnB w="9525">
                      <a:solidFill>
                        <a:srgbClr val="3F44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3F4444"/>
                      </a:solidFill>
                      <a:prstDash val="solid"/>
                    </a:lnB>
                  </a:tcPr>
                </a:tc>
              </a:tr>
              <a:tr h="1085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3F444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1169670">
                        <a:lnSpc>
                          <a:spcPts val="650"/>
                        </a:lnSpc>
                        <a:spcBef>
                          <a:spcPts val="105"/>
                        </a:spcBef>
                      </a:pPr>
                      <a:r>
                        <a:rPr dirty="0" sz="600" spc="-10">
                          <a:latin typeface="Arial MT"/>
                          <a:cs typeface="Arial MT"/>
                        </a:rPr>
                        <a:t>Servaux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3335">
                    <a:lnT w="9525">
                      <a:solidFill>
                        <a:srgbClr val="3F444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625"/>
                        </a:lnSpc>
                        <a:spcBef>
                          <a:spcPts val="130"/>
                        </a:spcBef>
                      </a:pPr>
                      <a:r>
                        <a:rPr dirty="0" sz="60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Página</a:t>
                      </a:r>
                      <a:r>
                        <a:rPr dirty="0" sz="60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20">
                          <a:latin typeface="Arial MT"/>
                          <a:cs typeface="Arial MT"/>
                        </a:rPr>
                        <a:t>2</a:t>
                      </a:r>
                      <a:r>
                        <a:rPr dirty="0" sz="6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3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6510">
                    <a:lnT w="9525">
                      <a:solidFill>
                        <a:srgbClr val="3F4444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1541322" y="554318"/>
            <a:ext cx="2936240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30">
                <a:latin typeface="Arial MT"/>
                <a:cs typeface="Arial MT"/>
              </a:rPr>
              <a:t>PREFEITURA</a:t>
            </a:r>
            <a:r>
              <a:rPr dirty="0" sz="1150" spc="7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MUNICIPAL </a:t>
            </a:r>
            <a:r>
              <a:rPr dirty="0" sz="1150">
                <a:solidFill>
                  <a:srgbClr val="010101"/>
                </a:solidFill>
                <a:latin typeface="Arial MT"/>
                <a:cs typeface="Arial MT"/>
              </a:rPr>
              <a:t>DE</a:t>
            </a:r>
            <a:r>
              <a:rPr dirty="0" sz="1150" spc="-75">
                <a:solidFill>
                  <a:srgbClr val="010101"/>
                </a:solidFill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851025">
              <a:lnSpc>
                <a:spcPct val="117500"/>
              </a:lnSpc>
              <a:spcBef>
                <a:spcPts val="480"/>
              </a:spcBef>
            </a:pPr>
            <a:r>
              <a:rPr dirty="0" sz="800" spc="-35">
                <a:latin typeface="Arial MT"/>
                <a:cs typeface="Arial MT"/>
              </a:rPr>
              <a:t>Rua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Maria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Lourenço,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Fazenda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37801" y="2216779"/>
            <a:ext cx="11938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spc="-1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15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66064" y="2277722"/>
            <a:ext cx="5678805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318510">
              <a:lnSpc>
                <a:spcPct val="155000"/>
              </a:lnSpc>
              <a:spcBef>
                <a:spcPts val="100"/>
              </a:spcBef>
              <a:tabLst>
                <a:tab pos="5203190" algn="l"/>
              </a:tabLst>
            </a:pP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Suplementado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50">
                <a:latin typeface="Arial MT"/>
                <a:cs typeface="Arial MT"/>
              </a:rPr>
              <a:t>482.000,00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Artigo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2º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despesas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decorrentes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2B2B2B"/>
                </a:solidFill>
                <a:latin typeface="Arial MT"/>
                <a:cs typeface="Arial MT"/>
              </a:rPr>
              <a:t>da</a:t>
            </a:r>
            <a:r>
              <a:rPr dirty="0" sz="800" spc="-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abertura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presente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suplementar,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C1C1C"/>
                </a:solidFill>
                <a:latin typeface="Arial MT"/>
                <a:cs typeface="Arial MT"/>
              </a:rPr>
              <a:t>serão</a:t>
            </a:r>
            <a:r>
              <a:rPr dirty="0" sz="800" spc="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cobertas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262626"/>
                </a:solidFill>
                <a:latin typeface="Arial MT"/>
                <a:cs typeface="Arial MT"/>
              </a:rPr>
              <a:t>com</a:t>
            </a:r>
            <a:r>
              <a:rPr dirty="0" sz="80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F1F1F"/>
                </a:solidFill>
                <a:latin typeface="Arial MT"/>
                <a:cs typeface="Arial MT"/>
              </a:rPr>
              <a:t>que</a:t>
            </a:r>
            <a:r>
              <a:rPr dirty="0" sz="800" spc="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trata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</a:t>
            </a:r>
            <a:endParaRPr sz="800">
              <a:latin typeface="Arial MT"/>
              <a:cs typeface="Arial MT"/>
            </a:endParaRPr>
          </a:p>
          <a:p>
            <a:pPr marL="440055">
              <a:lnSpc>
                <a:spcPct val="100000"/>
              </a:lnSpc>
              <a:spcBef>
                <a:spcPts val="20"/>
              </a:spcBef>
            </a:pPr>
            <a:r>
              <a:rPr dirty="0" sz="800" spc="-40">
                <a:latin typeface="Arial MT"/>
                <a:cs typeface="Arial MT"/>
              </a:rPr>
              <a:t>43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parágrafo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1º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B2B2B"/>
                </a:solidFill>
                <a:latin typeface="Arial MT"/>
                <a:cs typeface="Arial MT"/>
              </a:rPr>
              <a:t>da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Federal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50505"/>
                </a:solidFill>
                <a:latin typeface="Arial MT"/>
                <a:cs typeface="Arial MT"/>
              </a:rPr>
              <a:t>N°</a:t>
            </a:r>
            <a:r>
              <a:rPr dirty="0" sz="800" spc="-2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4.320/64,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978737" y="2871913"/>
            <a:ext cx="152781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040" marR="5080" indent="-307975">
              <a:lnSpc>
                <a:spcPct val="137500"/>
              </a:lnSpc>
              <a:spcBef>
                <a:spcPts val="100"/>
              </a:spcBef>
            </a:pP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Inciso:</a:t>
            </a:r>
            <a:r>
              <a:rPr dirty="0" sz="800" spc="7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ll</a:t>
            </a:r>
            <a:r>
              <a:rPr dirty="0" sz="800" spc="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42424"/>
                </a:solidFill>
                <a:latin typeface="Arial MT"/>
                <a:cs typeface="Arial MT"/>
              </a:rPr>
              <a:t>Excesso</a:t>
            </a:r>
            <a:r>
              <a:rPr dirty="0" sz="800" spc="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61616"/>
                </a:solidFill>
                <a:latin typeface="Arial MT"/>
                <a:cs typeface="Arial MT"/>
              </a:rPr>
              <a:t>Arrecadação: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III</a:t>
            </a:r>
            <a:r>
              <a:rPr dirty="0" sz="800" spc="-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31313"/>
                </a:solidFill>
                <a:latin typeface="Arial MT"/>
                <a:cs typeface="Arial MT"/>
              </a:rPr>
              <a:t>Anulação</a:t>
            </a:r>
            <a:r>
              <a:rPr dirty="0" sz="800" spc="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43892" y="3206934"/>
            <a:ext cx="2499360" cy="35242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u="sng" sz="800" spc="-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-2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259"/>
              </a:spcBef>
            </a:pPr>
            <a:r>
              <a:rPr dirty="0" sz="950" spc="-25">
                <a:latin typeface="Arial MT"/>
                <a:cs typeface="Arial MT"/>
              </a:rPr>
              <a:t>PREFEITURA</a:t>
            </a:r>
            <a:r>
              <a:rPr dirty="0" sz="95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MUNICIPAL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 spc="-30">
                <a:latin typeface="Arial MT"/>
                <a:cs typeface="Arial MT"/>
              </a:rPr>
              <a:t>DE</a:t>
            </a:r>
            <a:r>
              <a:rPr dirty="0" sz="950" spc="-3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841024" y="3570694"/>
          <a:ext cx="6111875" cy="1879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5640"/>
                <a:gridCol w="4745355"/>
                <a:gridCol w="614679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885"/>
                        </a:lnSpc>
                      </a:pPr>
                      <a:r>
                        <a:rPr dirty="0" sz="800" spc="-45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Obras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Manulencão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3076575" algn="l"/>
                        </a:tabLst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4.4.9.0.61.00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076575" algn="l"/>
                        </a:tabLst>
                      </a:pP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AQUISI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18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IMÓVEIS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6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37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9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9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Imposto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70.810,00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93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170.810,00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57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170.810,00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12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Trabalho,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Emprego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079750" algn="l"/>
                        </a:tabLst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ObriqaCões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593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079750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5811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3082925" algn="l"/>
                        </a:tabLst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35890">
                <a:tc>
                  <a:txBody>
                    <a:bodyPr/>
                    <a:lstStyle/>
                    <a:p>
                      <a:pPr marL="3746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894"/>
                        </a:lnSpc>
                        <a:spcBef>
                          <a:spcPts val="75"/>
                        </a:spcBef>
                        <a:tabLst>
                          <a:tab pos="3082925" algn="l"/>
                        </a:tabLst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94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66165" y="5608228"/>
            <a:ext cx="3219450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70">
              <a:lnSpc>
                <a:spcPct val="132500"/>
              </a:lnSpc>
              <a:spcBef>
                <a:spcPts val="100"/>
              </a:spcBef>
              <a:tabLst>
                <a:tab pos="751205" algn="l"/>
              </a:tabLst>
            </a:pP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2.864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	</a:t>
            </a:r>
            <a:r>
              <a:rPr dirty="0" sz="800" spc="-40">
                <a:solidFill>
                  <a:srgbClr val="111111"/>
                </a:solidFill>
                <a:latin typeface="Arial MT"/>
                <a:cs typeface="Arial MT"/>
              </a:rPr>
              <a:t>Gerar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Trabalho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F2F2F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161616"/>
                </a:solidFill>
                <a:latin typeface="Arial MT"/>
                <a:cs typeface="Arial MT"/>
              </a:rPr>
              <a:t>Renda</a:t>
            </a:r>
            <a:r>
              <a:rPr dirty="0" sz="800" spc="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62626"/>
                </a:solidFill>
                <a:latin typeface="Arial MT"/>
                <a:cs typeface="Arial MT"/>
              </a:rPr>
              <a:t>para</a:t>
            </a:r>
            <a:r>
              <a:rPr dirty="0" sz="800" spc="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os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Moradores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Seropédica</a:t>
            </a:r>
            <a:r>
              <a:rPr dirty="0" sz="800" spc="-10">
                <a:latin typeface="Arial MT"/>
                <a:cs typeface="Arial MT"/>
              </a:rPr>
              <a:t> 4.4.9.0.52.00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22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EQUIPAMENTOS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MATERIAL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87220" y="2868862"/>
            <a:ext cx="60579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45">
                <a:latin typeface="Arial MT"/>
                <a:cs typeface="Arial MT"/>
              </a:rPr>
              <a:t>R$482.000,00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latin typeface="Arial MT"/>
                <a:cs typeface="Arial MT"/>
              </a:rPr>
              <a:t>$482.000.00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29870" y="5471108"/>
            <a:ext cx="13874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/</a:t>
            </a:r>
            <a:r>
              <a:rPr dirty="0" sz="800" spc="-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Atividade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419471" y="5471108"/>
            <a:ext cx="4362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22.000,00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84142" y="5809340"/>
            <a:ext cx="7391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Royalties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-</a:t>
            </a:r>
            <a:r>
              <a:rPr dirty="0" sz="800" spc="-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União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469989" y="5809340"/>
            <a:ext cx="3854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3.000,00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3561" y="688649"/>
            <a:ext cx="636513" cy="60637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718742" y="9542071"/>
            <a:ext cx="6176645" cy="0"/>
          </a:xfrm>
          <a:custGeom>
            <a:avLst/>
            <a:gdLst/>
            <a:ahLst/>
            <a:cxnLst/>
            <a:rect l="l" t="t" r="r" b="b"/>
            <a:pathLst>
              <a:path w="6176645" h="0">
                <a:moveTo>
                  <a:pt x="0" y="0"/>
                </a:moveTo>
                <a:lnTo>
                  <a:pt x="6176312" y="0"/>
                </a:lnTo>
              </a:path>
            </a:pathLst>
          </a:custGeom>
          <a:ln w="9141">
            <a:solidFill>
              <a:srgbClr val="3F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902379" y="7680279"/>
            <a:ext cx="1809114" cy="0"/>
          </a:xfrm>
          <a:custGeom>
            <a:avLst/>
            <a:gdLst/>
            <a:ahLst/>
            <a:cxnLst/>
            <a:rect l="l" t="t" r="r" b="b"/>
            <a:pathLst>
              <a:path w="1809114" h="0">
                <a:moveTo>
                  <a:pt x="0" y="0"/>
                </a:moveTo>
                <a:lnTo>
                  <a:pt x="1809038" y="0"/>
                </a:lnTo>
              </a:path>
            </a:pathLst>
          </a:custGeom>
          <a:ln w="9141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88287" y="1462620"/>
            <a:ext cx="6164580" cy="0"/>
          </a:xfrm>
          <a:custGeom>
            <a:avLst/>
            <a:gdLst/>
            <a:ahLst/>
            <a:cxnLst/>
            <a:rect l="l" t="t" r="r" b="b"/>
            <a:pathLst>
              <a:path w="6164580" h="0">
                <a:moveTo>
                  <a:pt x="0" y="0"/>
                </a:moveTo>
                <a:lnTo>
                  <a:pt x="6164130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533279" y="557873"/>
            <a:ext cx="2934970" cy="541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latin typeface="Arial MT"/>
                <a:cs typeface="Arial MT"/>
              </a:rPr>
              <a:t>PREFEITURA</a:t>
            </a:r>
            <a:r>
              <a:rPr dirty="0" sz="1050" spc="355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MUNICIPAL</a:t>
            </a:r>
            <a:r>
              <a:rPr dirty="0" sz="1050" spc="295"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1050" spc="18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4604" marR="1854835">
              <a:lnSpc>
                <a:spcPct val="120000"/>
              </a:lnSpc>
              <a:spcBef>
                <a:spcPts val="500"/>
              </a:spcBef>
            </a:pPr>
            <a:r>
              <a:rPr dirty="0" sz="800" spc="-40">
                <a:latin typeface="Arial MT"/>
                <a:cs typeface="Arial MT"/>
              </a:rPr>
              <a:t>Rua</a:t>
            </a:r>
            <a:r>
              <a:rPr dirty="0" sz="800" spc="-20">
                <a:latin typeface="Arial MT"/>
                <a:cs typeface="Arial MT"/>
              </a:rPr>
              <a:t> Maria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28664" y="2168025"/>
            <a:ext cx="250317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u="sng" sz="800" spc="-1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5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409"/>
              </a:spcBef>
            </a:pPr>
            <a:r>
              <a:rPr dirty="0" sz="800" spc="60">
                <a:latin typeface="Arial MT"/>
                <a:cs typeface="Arial MT"/>
              </a:rPr>
              <a:t>PREFEITURA</a:t>
            </a:r>
            <a:r>
              <a:rPr dirty="0" sz="800" spc="275">
                <a:latin typeface="Arial MT"/>
                <a:cs typeface="Arial MT"/>
              </a:rPr>
              <a:t> </a:t>
            </a:r>
            <a:r>
              <a:rPr dirty="0" sz="800" b="1">
                <a:latin typeface="Arial"/>
                <a:cs typeface="Arial"/>
              </a:rPr>
              <a:t>IYIUNICIPAL</a:t>
            </a:r>
            <a:r>
              <a:rPr dirty="0" sz="800" spc="2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220" b="1">
                <a:latin typeface="Arial"/>
                <a:cs typeface="Arial"/>
              </a:rPr>
              <a:t> </a:t>
            </a:r>
            <a:r>
              <a:rPr dirty="0" sz="800" spc="50" b="1">
                <a:latin typeface="Arial"/>
                <a:cs typeface="Arial"/>
              </a:rPr>
              <a:t>SEROPEDICA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826683" y="2552955"/>
          <a:ext cx="6123940" cy="3829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910"/>
                <a:gridCol w="2630169"/>
                <a:gridCol w="2127885"/>
                <a:gridCol w="612775"/>
              </a:tblGrid>
              <a:tr h="141605">
                <a:tc>
                  <a:txBody>
                    <a:bodyPr/>
                    <a:lstStyle/>
                    <a:p>
                      <a:pPr marL="3365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520" marR="3175">
                        <a:lnSpc>
                          <a:spcPts val="885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Munic</a:t>
                      </a:r>
                      <a:r>
                        <a:rPr dirty="0" sz="800" spc="-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ipal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de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Turismo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139" marR="31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ŁJanu!encão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Operacïoüalizacão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S°cretaria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û.3.9.G.36.01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5885" marR="31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SERVIGOS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FíSlCA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Out•os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ReciJrsos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'7inculados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10.000.TO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1290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96520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6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í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.OAIS</a:t>
                      </a:r>
                      <a:r>
                        <a:rPr dirty="0" sz="800" spc="-6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5">
                          <a:latin typeface="Arial MT"/>
                          <a:cs typeface="Arial MT"/>
                        </a:rPr>
                        <a:t>JURİDICA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Out°os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15.390,C0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Ativ</a:t>
                      </a:r>
                      <a:r>
                        <a:rPr dirty="0" sz="800" spc="-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idade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25.390,00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891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2.è10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9060" marR="31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OficiiJa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artJia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Danca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3.3.9.G.30.03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9060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latin typeface="Arial MT"/>
                          <a:cs typeface="Arial MT"/>
                        </a:rPr>
                        <a:t>MATERIALS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CONSUF1O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11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*/incuIados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10.000,G0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59385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J.3.9.0.36.01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2235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SERVIGOS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17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Vincułados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d°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Imoosto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58115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3.3.è.G.39.OF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95">
                          <a:latin typeface="Arial MT"/>
                          <a:cs typeface="Arial MT"/>
                        </a:rPr>
                        <a:t>DEF1AIS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SERVIGOS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1130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nño</a:t>
                      </a:r>
                      <a:r>
                        <a:rPr dirty="0" sz="800" spc="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ViiJculados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InJr›osto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10.000,G0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4465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2235" marR="3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EOUIPAMENTOS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PERVADE</a:t>
                      </a:r>
                      <a:r>
                        <a:rPr dirty="0" sz="80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4603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Out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Vinculadcs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40.ûG0.G0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314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68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6355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2235" marR="317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Assuntos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Estratégicos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953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95.390,00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59385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.ß3"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3505" marR="31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70">
                          <a:latin typeface="Arial MT"/>
                          <a:cs typeface="Arial MT"/>
                        </a:rPr>
                        <a:t>h'łanu.enÇôo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Operac.onalizacáo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S°.cr=tÓria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2235" marR="31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latin typeface="Arial MT"/>
                          <a:cs typeface="Arial MT"/>
                        </a:rPr>
                        <a:t>MATERIALS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CONSU\4O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4603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Out°os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‘/inculados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10.000.G0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RŞ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3181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2235" marR="31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Łdunicipal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Esporte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Lazer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7005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2870" marR="31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latin typeface="Arial MT"/>
                          <a:cs typeface="Arial MT"/>
                        </a:rPr>
                        <a:t>Operac!onaİizaCáo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Seer°.taria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?.3.9.0.30.03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5410" marR="31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latin typeface="Arial MT"/>
                          <a:cs typeface="Arial MT"/>
                        </a:rPr>
                        <a:t>MATERIALS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CONSUiVlO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4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1Ü.000,00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573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5410" marR="31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G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21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9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FÎSICA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RecLlrsos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*/inculüdcs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lm0osto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6†0.00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10.800,00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10.800,00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32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5024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Valor 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482.000,00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1056425" y="6434001"/>
            <a:ext cx="4318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Ar'igc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3”</a:t>
            </a:r>
            <a:r>
              <a:rPr dirty="0" sz="80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617808" y="6434001"/>
            <a:ext cx="31813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Arial MT"/>
                <a:cs typeface="Arial MT"/>
              </a:rPr>
              <a:t>Revogadas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disșosições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em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cor'trãrio.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Publique-</a:t>
            </a:r>
            <a:r>
              <a:rPr dirty="0" sz="800" spc="-10">
                <a:latin typeface="Arial MT"/>
                <a:cs typeface="Arial MT"/>
              </a:rPr>
              <a:t>se.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cumora-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847729" y="7125698"/>
            <a:ext cx="187578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Gabine!e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Pref=ito.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4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setembro,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2025-07-23T18:51:57Z</dcterms:created>
  <dcterms:modified xsi:type="dcterms:W3CDTF">2025-07-23T18:51:57Z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