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89697" y="9781881"/>
            <a:ext cx="48831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464" y="1176189"/>
            <a:ext cx="6480862" cy="12188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9558" y="478398"/>
            <a:ext cx="557329" cy="63380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20783" y="9767559"/>
            <a:ext cx="6487160" cy="0"/>
          </a:xfrm>
          <a:custGeom>
            <a:avLst/>
            <a:gdLst/>
            <a:ahLst/>
            <a:cxnLst/>
            <a:rect l="l" t="t" r="r" b="b"/>
            <a:pathLst>
              <a:path w="6487159" h="0">
                <a:moveTo>
                  <a:pt x="0" y="0"/>
                </a:moveTo>
                <a:lnTo>
                  <a:pt x="6486955" y="0"/>
                </a:lnTo>
              </a:path>
            </a:pathLst>
          </a:custGeom>
          <a:ln w="9141">
            <a:solidFill>
              <a:srgbClr val="48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32440" y="292265"/>
            <a:ext cx="3088005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150" spc="7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1150" spc="9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4D4D4D"/>
                </a:solidFill>
                <a:latin typeface="Arial"/>
                <a:cs typeface="Arial"/>
              </a:rPr>
              <a:t>DE</a:t>
            </a:r>
            <a:r>
              <a:rPr dirty="0" sz="1150" spc="-15" b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670"/>
              </a:spcBef>
            </a:pPr>
            <a:r>
              <a:rPr dirty="0" sz="850" spc="-45">
                <a:solidFill>
                  <a:srgbClr val="2D2D2D"/>
                </a:solidFill>
                <a:latin typeface="Arial MT"/>
                <a:cs typeface="Arial MT"/>
              </a:rPr>
              <a:t>Rua</a:t>
            </a:r>
            <a:r>
              <a:rPr dirty="0" sz="85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Maria</a:t>
            </a:r>
            <a:r>
              <a:rPr dirty="0" sz="8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Arial MT"/>
                <a:cs typeface="Arial MT"/>
              </a:rPr>
              <a:t>Lourenço,</a:t>
            </a:r>
            <a:r>
              <a:rPr dirty="0" sz="85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94949"/>
                </a:solidFill>
                <a:latin typeface="Arial MT"/>
                <a:cs typeface="Arial MT"/>
              </a:rPr>
              <a:t>18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80"/>
              </a:spcBef>
            </a:pPr>
            <a:r>
              <a:rPr dirty="0" sz="850" spc="-65" b="1">
                <a:solidFill>
                  <a:srgbClr val="1F1F1F"/>
                </a:solidFill>
                <a:latin typeface="Arial"/>
                <a:cs typeface="Arial"/>
              </a:rPr>
              <a:t>Fazenda</a:t>
            </a:r>
            <a:r>
              <a:rPr dirty="0" sz="850" spc="5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F2F2F"/>
                </a:solidFill>
                <a:latin typeface="Arial"/>
                <a:cs typeface="Arial"/>
              </a:rPr>
              <a:t>Caxias</a:t>
            </a:r>
            <a:endParaRPr sz="8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035489" y="9781881"/>
            <a:ext cx="291465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30">
                <a:solidFill>
                  <a:srgbClr val="1D1D1D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1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  <p:sp>
        <p:nvSpPr>
          <p:cNvPr id="6" name="object 6" descr=""/>
          <p:cNvSpPr txBox="1"/>
          <p:nvPr/>
        </p:nvSpPr>
        <p:spPr>
          <a:xfrm>
            <a:off x="4088611" y="1506545"/>
            <a:ext cx="2875915" cy="688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076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solidFill>
                  <a:srgbClr val="313131"/>
                </a:solidFill>
                <a:latin typeface="Arial MT"/>
                <a:cs typeface="Arial MT"/>
              </a:rPr>
              <a:t>Decreto</a:t>
            </a:r>
            <a:r>
              <a:rPr dirty="0" sz="8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F3F3F"/>
                </a:solidFill>
                <a:latin typeface="Arial MT"/>
                <a:cs typeface="Arial MT"/>
              </a:rPr>
              <a:t>N°</a:t>
            </a:r>
            <a:r>
              <a:rPr dirty="0" sz="850" spc="-8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Arial MT"/>
                <a:cs typeface="Arial MT"/>
              </a:rPr>
              <a:t>2765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D4D4D"/>
                </a:solidFill>
                <a:latin typeface="Arial MT"/>
                <a:cs typeface="Arial MT"/>
              </a:rPr>
              <a:t>17</a:t>
            </a:r>
            <a:r>
              <a:rPr dirty="0" sz="850" spc="3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50" spc="1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63636"/>
                </a:solidFill>
                <a:latin typeface="Arial MT"/>
                <a:cs typeface="Arial MT"/>
              </a:rPr>
              <a:t>outubro,</a:t>
            </a:r>
            <a:r>
              <a:rPr dirty="0" sz="85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83838"/>
                </a:solidFill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50">
              <a:latin typeface="Arial MT"/>
              <a:cs typeface="Arial MT"/>
            </a:endParaRPr>
          </a:p>
          <a:p>
            <a:pPr marL="12700" marR="127000" indent="635">
              <a:lnSpc>
                <a:spcPts val="890"/>
              </a:lnSpc>
            </a:pPr>
            <a:r>
              <a:rPr dirty="0" sz="850" spc="-60">
                <a:solidFill>
                  <a:srgbClr val="0F0F0F"/>
                </a:solidFill>
                <a:latin typeface="Arial MT"/>
                <a:cs typeface="Arial MT"/>
              </a:rPr>
              <a:t>Abre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crédito</a:t>
            </a:r>
            <a:r>
              <a:rPr dirty="0" sz="85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suplementar</a:t>
            </a:r>
            <a:r>
              <a:rPr dirty="0" sz="850" spc="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Arial MT"/>
                <a:cs typeface="Arial MT"/>
              </a:rPr>
              <a:t>no</a:t>
            </a:r>
            <a:r>
              <a:rPr dirty="0" sz="8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valor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50" spc="-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A0A0A"/>
                </a:solidFill>
                <a:latin typeface="Arial MT"/>
                <a:cs typeface="Arial MT"/>
              </a:rPr>
              <a:t>R$640.000,00,</a:t>
            </a:r>
            <a:r>
              <a:rPr dirty="0" sz="850" spc="6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para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fins</a:t>
            </a:r>
            <a:r>
              <a:rPr dirty="0" sz="85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que</a:t>
            </a:r>
            <a:r>
              <a:rPr dirty="0" sz="8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24242"/>
                </a:solidFill>
                <a:latin typeface="Arial MT"/>
                <a:cs typeface="Arial MT"/>
              </a:rPr>
              <a:t>se</a:t>
            </a:r>
            <a:r>
              <a:rPr dirty="0" sz="85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especifica</a:t>
            </a:r>
            <a:r>
              <a:rPr dirty="0" sz="8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850" spc="-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8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33333"/>
                </a:solidFill>
                <a:latin typeface="Arial MT"/>
                <a:cs typeface="Arial MT"/>
              </a:rPr>
              <a:t>outras</a:t>
            </a:r>
            <a:r>
              <a:rPr dirty="0" sz="850" spc="-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91126" y="2690353"/>
            <a:ext cx="6297295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4385">
              <a:lnSpc>
                <a:spcPct val="131700"/>
              </a:lnSpc>
              <a:spcBef>
                <a:spcPts val="100"/>
              </a:spcBef>
            </a:pPr>
            <a:r>
              <a:rPr dirty="0" sz="850" spc="-35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5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82828"/>
                </a:solidFill>
                <a:latin typeface="Arial MT"/>
                <a:cs typeface="Arial MT"/>
              </a:rPr>
              <a:t>PREFEITO</a:t>
            </a:r>
            <a:r>
              <a:rPr dirty="0" sz="85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42424"/>
                </a:solidFill>
                <a:latin typeface="Arial MT"/>
                <a:cs typeface="Arial MT"/>
              </a:rPr>
              <a:t>MUNICIPAL,</a:t>
            </a:r>
            <a:r>
              <a:rPr dirty="0" sz="850" spc="6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64646"/>
                </a:solidFill>
                <a:latin typeface="Arial MT"/>
                <a:cs typeface="Arial MT"/>
              </a:rPr>
              <a:t>no</a:t>
            </a:r>
            <a:r>
              <a:rPr dirty="0" sz="850" spc="-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F2F2F"/>
                </a:solidFill>
                <a:latin typeface="Arial MT"/>
                <a:cs typeface="Arial MT"/>
              </a:rPr>
              <a:t>uso</a:t>
            </a:r>
            <a:r>
              <a:rPr dirty="0" sz="85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Arial MT"/>
                <a:cs typeface="Arial MT"/>
              </a:rPr>
              <a:t>suas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atribuições</a:t>
            </a:r>
            <a:r>
              <a:rPr dirty="0" sz="850" spc="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Arial MT"/>
                <a:cs typeface="Arial MT"/>
              </a:rPr>
              <a:t>legais,</a:t>
            </a:r>
            <a:r>
              <a:rPr dirty="0" sz="850" spc="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constitucionais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acordo</a:t>
            </a:r>
            <a:r>
              <a:rPr dirty="0" sz="85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8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B2B2B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A3A3A"/>
                </a:solidFill>
                <a:latin typeface="Arial MT"/>
                <a:cs typeface="Arial MT"/>
              </a:rPr>
              <a:t>que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lhe</a:t>
            </a:r>
            <a:r>
              <a:rPr dirty="0" sz="8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Arial MT"/>
                <a:cs typeface="Arial MT"/>
              </a:rPr>
              <a:t>confere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Arial MT"/>
                <a:cs typeface="Arial MT"/>
              </a:rPr>
              <a:t>o</a:t>
            </a:r>
            <a:r>
              <a:rPr dirty="0" sz="85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art.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8º</a:t>
            </a:r>
            <a:r>
              <a:rPr dirty="0" sz="850" spc="1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da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LEI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50" spc="-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Arial MT"/>
                <a:cs typeface="Arial MT"/>
              </a:rPr>
              <a:t>823/2023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Arial MT"/>
                <a:cs typeface="Arial MT"/>
              </a:rPr>
              <a:t>datada</a:t>
            </a:r>
            <a:r>
              <a:rPr dirty="0" sz="8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Arial MT"/>
                <a:cs typeface="Arial MT"/>
              </a:rPr>
              <a:t>21/12/2023,</a:t>
            </a:r>
            <a:r>
              <a:rPr dirty="0" sz="850" spc="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Arial MT"/>
                <a:cs typeface="Arial MT"/>
              </a:rPr>
              <a:t>publicada</a:t>
            </a:r>
            <a:r>
              <a:rPr dirty="0" sz="850" spc="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em</a:t>
            </a:r>
            <a:r>
              <a:rPr dirty="0" sz="850" spc="1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21/12/2023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50">
                <a:solidFill>
                  <a:srgbClr val="1F1F1F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-45">
                <a:solidFill>
                  <a:srgbClr val="1F1F1F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0">
                <a:solidFill>
                  <a:srgbClr val="444444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50">
                <a:solidFill>
                  <a:srgbClr val="444444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30">
                <a:solidFill>
                  <a:srgbClr val="3D3D3D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60">
                <a:solidFill>
                  <a:srgbClr val="3D3D3D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494949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25">
                <a:solidFill>
                  <a:srgbClr val="494949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0">
                <a:solidFill>
                  <a:srgbClr val="333333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50">
                <a:solidFill>
                  <a:srgbClr val="333333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55">
                <a:solidFill>
                  <a:srgbClr val="363636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30">
                <a:solidFill>
                  <a:srgbClr val="363636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solidFill>
                  <a:srgbClr val="2A2A2A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850">
              <a:latin typeface="Arial MT"/>
              <a:cs typeface="Arial MT"/>
            </a:endParaRPr>
          </a:p>
          <a:p>
            <a:pPr marL="319405">
              <a:lnSpc>
                <a:spcPct val="100000"/>
              </a:lnSpc>
              <a:spcBef>
                <a:spcPts val="5"/>
              </a:spcBef>
            </a:pPr>
            <a:r>
              <a:rPr dirty="0" sz="850" spc="-45">
                <a:solidFill>
                  <a:srgbClr val="363636"/>
                </a:solidFill>
                <a:latin typeface="Arial MT"/>
                <a:cs typeface="Arial MT"/>
              </a:rPr>
              <a:t>Artigo</a:t>
            </a:r>
            <a:r>
              <a:rPr dirty="0" sz="85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1º </a:t>
            </a:r>
            <a:r>
              <a:rPr dirty="0" sz="85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850" spc="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Fica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aberto</a:t>
            </a:r>
            <a:r>
              <a:rPr dirty="0" sz="8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crédito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8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D2D2D"/>
                </a:solidFill>
                <a:latin typeface="Arial MT"/>
                <a:cs typeface="Arial MT"/>
              </a:rPr>
              <a:t>seguintes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5550" y="4345667"/>
            <a:ext cx="2611755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heavy" sz="850" spc="-135">
                <a:solidFill>
                  <a:srgbClr val="2F2F2F"/>
                </a:solidFill>
                <a:uFill>
                  <a:solidFill>
                    <a:srgbClr val="444B4F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heavy" sz="850" spc="100">
                <a:solidFill>
                  <a:srgbClr val="2F2F2F"/>
                </a:solidFill>
                <a:uFill>
                  <a:solidFill>
                    <a:srgbClr val="444B4F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heavy" sz="850" spc="-55">
                <a:solidFill>
                  <a:srgbClr val="151515"/>
                </a:solidFill>
                <a:uFill>
                  <a:solidFill>
                    <a:srgbClr val="444B4F"/>
                  </a:solidFill>
                </a:uFill>
                <a:latin typeface="Arial Black"/>
                <a:cs typeface="Arial Black"/>
              </a:rPr>
              <a:t>Suglementadas</a:t>
            </a:r>
            <a:r>
              <a:rPr dirty="0" u="heavy" sz="850" spc="500">
                <a:solidFill>
                  <a:srgbClr val="151515"/>
                </a:solidFill>
                <a:uFill>
                  <a:solidFill>
                    <a:srgbClr val="444B4F"/>
                  </a:solidFill>
                </a:uFill>
                <a:latin typeface="Arial Black"/>
                <a:cs typeface="Arial Black"/>
              </a:rPr>
              <a:t> </a:t>
            </a:r>
            <a:endParaRPr sz="850">
              <a:latin typeface="Arial Black"/>
              <a:cs typeface="Arial Black"/>
            </a:endParaRPr>
          </a:p>
          <a:p>
            <a:pPr marL="57150">
              <a:lnSpc>
                <a:spcPct val="100000"/>
              </a:lnSpc>
              <a:spcBef>
                <a:spcPts val="315"/>
              </a:spcBef>
            </a:pPr>
            <a:r>
              <a:rPr dirty="0" sz="1000" spc="-35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000" spc="7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333333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313131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48961" y="4720060"/>
          <a:ext cx="6401435" cy="2348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2307590"/>
                <a:gridCol w="2679699"/>
                <a:gridCol w="635634"/>
              </a:tblGrid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35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50" spc="4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3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4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Educação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2.066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8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Escolara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7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245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144.000,00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640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144.000,00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82245">
                <a:tc gridSpan="4">
                  <a:txBody>
                    <a:bodyPr/>
                    <a:lstStyle/>
                    <a:p>
                      <a:pPr marL="29845">
                        <a:lnSpc>
                          <a:spcPts val="930"/>
                        </a:lnSpc>
                        <a:spcBef>
                          <a:spcPts val="409"/>
                        </a:spcBef>
                        <a:tabLst>
                          <a:tab pos="807085" algn="l"/>
                        </a:tabLst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2.067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Unifomes,</a:t>
                      </a:r>
                      <a:r>
                        <a:rPr dirty="0" sz="850" spc="-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Pemanente,</a:t>
                      </a:r>
                      <a:r>
                        <a:rPr dirty="0" sz="850" spc="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Instalacóes,</a:t>
                      </a:r>
                      <a:r>
                        <a:rPr dirty="0" sz="85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1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5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50" spc="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5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QSE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62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8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Salario-</a:t>
                      </a:r>
                      <a:r>
                        <a:rPr dirty="0" sz="850" spc="-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850" spc="-5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486.000,00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4572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64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4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486.000,00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6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4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4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14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RG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1015"/>
                        </a:lnSpc>
                        <a:spcBef>
                          <a:spcPts val="190"/>
                        </a:spcBef>
                      </a:pPr>
                      <a:r>
                        <a:rPr dirty="0" sz="850" spc="-4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630.000,00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5557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01.17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 spc="-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5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Comunicação</a:t>
                      </a:r>
                      <a:r>
                        <a:rPr dirty="0" sz="850" spc="7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50" spc="-3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Eventos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2.826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50" spc="1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50" spc="8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5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35325" algn="l"/>
                        </a:tabLst>
                      </a:pPr>
                      <a:r>
                        <a:rPr dirty="0" sz="850" spc="-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39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39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4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4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10.000,00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4261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640.000,00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92479" y="7125444"/>
            <a:ext cx="5815965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467995" marR="5080" indent="-455295">
              <a:lnSpc>
                <a:spcPts val="980"/>
              </a:lnSpc>
              <a:spcBef>
                <a:spcPts val="165"/>
              </a:spcBef>
            </a:pP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Artigo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2º</a:t>
            </a:r>
            <a:r>
              <a:rPr dirty="0" sz="850" spc="-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F3F3F"/>
                </a:solidFill>
                <a:latin typeface="Arial MT"/>
                <a:cs typeface="Arial MT"/>
              </a:rPr>
              <a:t>As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despesas</a:t>
            </a:r>
            <a:r>
              <a:rPr dirty="0" sz="85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decorrentes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abertura</a:t>
            </a:r>
            <a:r>
              <a:rPr dirty="0" sz="85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do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presente</a:t>
            </a:r>
            <a:r>
              <a:rPr dirty="0" sz="85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crédito</a:t>
            </a:r>
            <a:r>
              <a:rPr dirty="0" sz="85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Arial MT"/>
                <a:cs typeface="Arial MT"/>
              </a:rPr>
              <a:t>suplementar,</a:t>
            </a:r>
            <a:r>
              <a:rPr dirty="0" sz="850" spc="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63636"/>
                </a:solidFill>
                <a:latin typeface="Arial MT"/>
                <a:cs typeface="Arial MT"/>
              </a:rPr>
              <a:t>serão</a:t>
            </a:r>
            <a:r>
              <a:rPr dirty="0" sz="8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Arial MT"/>
                <a:cs typeface="Arial MT"/>
              </a:rPr>
              <a:t>cobertas</a:t>
            </a:r>
            <a:r>
              <a:rPr dirty="0" sz="8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B3B3B"/>
                </a:solidFill>
                <a:latin typeface="Arial MT"/>
                <a:cs typeface="Arial MT"/>
              </a:rPr>
              <a:t>com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recursos</a:t>
            </a:r>
            <a:r>
              <a:rPr dirty="0" sz="85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que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trata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83838"/>
                </a:solidFill>
                <a:latin typeface="Arial MT"/>
                <a:cs typeface="Arial MT"/>
              </a:rPr>
              <a:t>Artigo </a:t>
            </a:r>
            <a:r>
              <a:rPr dirty="0" sz="850" spc="-50">
                <a:solidFill>
                  <a:srgbClr val="2B2B2B"/>
                </a:solidFill>
                <a:latin typeface="Arial MT"/>
                <a:cs typeface="Arial MT"/>
              </a:rPr>
              <a:t>43 </a:t>
            </a:r>
            <a:r>
              <a:rPr dirty="0" sz="850" spc="-45">
                <a:solidFill>
                  <a:srgbClr val="2F2F2F"/>
                </a:solidFill>
                <a:latin typeface="Arial MT"/>
                <a:cs typeface="Arial MT"/>
              </a:rPr>
              <a:t>paràgrafo</a:t>
            </a:r>
            <a:r>
              <a:rPr dirty="0" sz="8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1º</a:t>
            </a:r>
            <a:r>
              <a:rPr dirty="0" sz="850" spc="-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83838"/>
                </a:solidFill>
                <a:latin typeface="Arial MT"/>
                <a:cs typeface="Arial MT"/>
              </a:rPr>
              <a:t>da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63636"/>
                </a:solidFill>
                <a:latin typeface="Arial MT"/>
                <a:cs typeface="Arial MT"/>
              </a:rPr>
              <a:t>Lei</a:t>
            </a:r>
            <a:r>
              <a:rPr dirty="0" sz="850" spc="-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Federal</a:t>
            </a:r>
            <a:r>
              <a:rPr dirty="0" sz="8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850" spc="-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42424"/>
                </a:solidFill>
                <a:latin typeface="Arial MT"/>
                <a:cs typeface="Arial MT"/>
              </a:rPr>
              <a:t>4.320/64,</a:t>
            </a:r>
            <a:r>
              <a:rPr dirty="0" sz="850" spc="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Inciso</a:t>
            </a:r>
            <a:r>
              <a:rPr dirty="0" sz="8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47188" y="7477387"/>
            <a:ext cx="160845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36400"/>
              </a:lnSpc>
              <a:spcBef>
                <a:spcPts val="100"/>
              </a:spcBef>
            </a:pP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InÓso:</a:t>
            </a:r>
            <a:r>
              <a:rPr dirty="0" sz="85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ll</a:t>
            </a:r>
            <a:r>
              <a:rPr dirty="0" sz="85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Excesso</a:t>
            </a:r>
            <a:r>
              <a:rPr dirty="0" sz="8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Arrecadação: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III</a:t>
            </a:r>
            <a:r>
              <a:rPr dirty="0" sz="850" spc="-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- 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Anulação</a:t>
            </a:r>
            <a:r>
              <a:rPr dirty="0" sz="85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33333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8489" y="7820404"/>
            <a:ext cx="2620645" cy="37719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850" spc="-10">
                <a:solidFill>
                  <a:srgbClr val="2D2D2D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25">
                <a:solidFill>
                  <a:srgbClr val="2D2D2D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solidFill>
                  <a:srgbClr val="343434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solidFill>
                  <a:srgbClr val="343434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320"/>
              </a:spcBef>
            </a:pP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950" spc="9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MUNICIPAL</a:t>
            </a:r>
            <a:r>
              <a:rPr dirty="0" sz="950" spc="5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94949"/>
                </a:solidFill>
                <a:latin typeface="Arial"/>
                <a:cs typeface="Arial"/>
              </a:rPr>
              <a:t>DE</a:t>
            </a:r>
            <a:r>
              <a:rPr dirty="0" sz="950" spc="-1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652113" y="8187688"/>
          <a:ext cx="6404610" cy="988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2469515"/>
                <a:gridCol w="2330450"/>
                <a:gridCol w="824864"/>
              </a:tblGrid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01.13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3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50" spc="5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2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1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Serviços</a:t>
                      </a:r>
                      <a:r>
                        <a:rPr dirty="0" sz="850" spc="2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Públicos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6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ManutencSo</a:t>
                      </a:r>
                      <a:r>
                        <a:rPr dirty="0" sz="850" spc="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Ooeraõonalização</a:t>
                      </a:r>
                      <a:r>
                        <a:rPr dirty="0" sz="850" spc="-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4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63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Unilo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Courier New"/>
                          <a:cs typeface="Courier New"/>
                        </a:rPr>
                        <a:t>640000,00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26670"/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 b="1">
                          <a:latin typeface="Courier New"/>
                          <a:cs typeface="Courier New"/>
                        </a:rPr>
                        <a:t>MO.00000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381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7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45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640.000,00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75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1015"/>
                        </a:lnSpc>
                        <a:spcBef>
                          <a:spcPts val="110"/>
                        </a:spcBef>
                      </a:pPr>
                      <a:r>
                        <a:rPr dirty="0" sz="850" spc="-4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640.000,00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953221" y="7483481"/>
            <a:ext cx="638810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RW40.000,00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$640.000,00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0375" y="481445"/>
            <a:ext cx="694378" cy="64599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17738" y="9770606"/>
            <a:ext cx="6487160" cy="0"/>
          </a:xfrm>
          <a:custGeom>
            <a:avLst/>
            <a:gdLst/>
            <a:ahLst/>
            <a:cxnLst/>
            <a:rect l="l" t="t" r="r" b="b"/>
            <a:pathLst>
              <a:path w="6487159" h="0">
                <a:moveTo>
                  <a:pt x="0" y="0"/>
                </a:moveTo>
                <a:lnTo>
                  <a:pt x="6486955" y="0"/>
                </a:lnTo>
              </a:path>
            </a:pathLst>
          </a:custGeom>
          <a:ln w="9141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98831" y="2673851"/>
            <a:ext cx="1903730" cy="0"/>
          </a:xfrm>
          <a:custGeom>
            <a:avLst/>
            <a:gdLst/>
            <a:ahLst/>
            <a:cxnLst/>
            <a:rect l="l" t="t" r="r" b="b"/>
            <a:pathLst>
              <a:path w="1903729" h="0">
                <a:moveTo>
                  <a:pt x="0" y="0"/>
                </a:moveTo>
                <a:lnTo>
                  <a:pt x="1903449" y="0"/>
                </a:lnTo>
              </a:path>
            </a:pathLst>
          </a:custGeom>
          <a:ln w="9141">
            <a:solidFill>
              <a:srgbClr val="3F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90328" y="1287410"/>
            <a:ext cx="6481445" cy="0"/>
          </a:xfrm>
          <a:custGeom>
            <a:avLst/>
            <a:gdLst/>
            <a:ahLst/>
            <a:cxnLst/>
            <a:rect l="l" t="t" r="r" b="b"/>
            <a:pathLst>
              <a:path w="6481445" h="0">
                <a:moveTo>
                  <a:pt x="0" y="0"/>
                </a:moveTo>
                <a:lnTo>
                  <a:pt x="6480864" y="0"/>
                </a:lnTo>
              </a:path>
            </a:pathLst>
          </a:custGeom>
          <a:ln w="15235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80023" y="353208"/>
            <a:ext cx="3077845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363636"/>
                </a:solidFill>
                <a:latin typeface="Arial MT"/>
                <a:cs typeface="Arial MT"/>
              </a:rPr>
              <a:t>PREFEITURA</a:t>
            </a:r>
            <a:r>
              <a:rPr dirty="0" sz="1150" spc="1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43434"/>
                </a:solidFill>
                <a:latin typeface="Arial MT"/>
                <a:cs typeface="Arial MT"/>
              </a:rPr>
              <a:t>MUNICIPAL</a:t>
            </a:r>
            <a:r>
              <a:rPr dirty="0" sz="1150" spc="9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Arial MT"/>
                <a:cs typeface="Arial MT"/>
              </a:rPr>
              <a:t>OE</a:t>
            </a:r>
            <a:r>
              <a:rPr dirty="0" sz="1150" spc="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D2D2D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4604" marR="1945639">
              <a:lnSpc>
                <a:spcPct val="115300"/>
              </a:lnSpc>
              <a:spcBef>
                <a:spcPts val="465"/>
              </a:spcBef>
            </a:pPr>
            <a:r>
              <a:rPr dirty="0" sz="850" spc="-55">
                <a:solidFill>
                  <a:srgbClr val="2F2F2F"/>
                </a:solidFill>
                <a:latin typeface="Arial MT"/>
                <a:cs typeface="Arial MT"/>
              </a:rPr>
              <a:t>Rua</a:t>
            </a:r>
            <a:r>
              <a:rPr dirty="0" sz="85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Lourenço,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18 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Fazenda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035489" y="9781881"/>
            <a:ext cx="28575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3A3A3A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>
                <a:solidFill>
                  <a:srgbClr val="363636"/>
                </a:solidFill>
              </a:rPr>
              <a:t>2</a:t>
            </a:fld>
            <a:r>
              <a:rPr dirty="0" spc="45">
                <a:solidFill>
                  <a:srgbClr val="363636"/>
                </a:solidFill>
              </a:rPr>
              <a:t> </a:t>
            </a:r>
            <a:r>
              <a:rPr dirty="0">
                <a:solidFill>
                  <a:srgbClr val="363636"/>
                </a:solidFill>
              </a:rPr>
              <a:t>de</a:t>
            </a:r>
            <a:r>
              <a:rPr dirty="0" spc="60">
                <a:solidFill>
                  <a:srgbClr val="363636"/>
                </a:solidFill>
              </a:rPr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61512" y="1354443"/>
            <a:ext cx="456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3º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50304" y="1354443"/>
            <a:ext cx="3343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Revogadas</a:t>
            </a:r>
            <a:r>
              <a:rPr dirty="0" sz="800" spc="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disposições</a:t>
            </a:r>
            <a:r>
              <a:rPr dirty="0" sz="800" spc="7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em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contrário.</a:t>
            </a:r>
            <a:r>
              <a:rPr dirty="0" sz="80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se,</a:t>
            </a:r>
            <a:r>
              <a:rPr dirty="0" sz="80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se</a:t>
            </a:r>
            <a:r>
              <a:rPr dirty="0" sz="80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A1A1A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56363" y="2107083"/>
            <a:ext cx="19500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Gabinete</a:t>
            </a:r>
            <a:r>
              <a:rPr dirty="0" sz="80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Prefeito,</a:t>
            </a:r>
            <a:r>
              <a:rPr dirty="0" sz="800" spc="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17</a:t>
            </a:r>
            <a:r>
              <a:rPr dirty="0" sz="800" spc="39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00" spc="1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outubro,</a:t>
            </a:r>
            <a:r>
              <a:rPr dirty="0" sz="800" spc="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2025-07-23T17:13:20Z</dcterms:created>
  <dcterms:modified xsi:type="dcterms:W3CDTF">2025-07-23T17:13:20Z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