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61669" y="931655"/>
            <a:ext cx="5621020" cy="2501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ts val="1410"/>
              </a:lnSpc>
              <a:spcBef>
                <a:spcPts val="100"/>
              </a:spcBef>
            </a:pPr>
            <a:r>
              <a:rPr dirty="0" sz="1250" spc="-30">
                <a:latin typeface="Times New Roman"/>
                <a:cs typeface="Times New Roman"/>
              </a:rPr>
              <a:t>Estado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do</a:t>
            </a:r>
            <a:r>
              <a:rPr dirty="0" sz="1250" spc="-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Rio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Janeiro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spc="-55">
                <a:latin typeface="Times New Roman"/>
                <a:cs typeface="Times New Roman"/>
              </a:rPr>
              <a:t>Prefeitura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55">
                <a:latin typeface="Times New Roman"/>
                <a:cs typeface="Times New Roman"/>
              </a:rPr>
              <a:t>Municipal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de</a:t>
            </a:r>
            <a:r>
              <a:rPr dirty="0" sz="1300" spc="-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Seropédica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dirty="0" sz="1250" spc="-20">
                <a:latin typeface="Times New Roman"/>
                <a:cs typeface="Times New Roman"/>
              </a:rPr>
              <a:t>Decreto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0C0C0C"/>
                </a:solidFill>
                <a:latin typeface="Times New Roman"/>
                <a:cs typeface="Times New Roman"/>
              </a:rPr>
              <a:t>n°.</a:t>
            </a:r>
            <a:r>
              <a:rPr dirty="0" sz="1250" spc="-2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latin typeface="Times New Roman"/>
                <a:cs typeface="Times New Roman"/>
              </a:rPr>
              <a:t>2755</a:t>
            </a:r>
            <a:r>
              <a:rPr dirty="0" sz="1250" spc="-15" b="1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250" spc="1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02</a:t>
            </a:r>
            <a:r>
              <a:rPr dirty="0" sz="1250" spc="-25" b="1"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5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131313"/>
                </a:solidFill>
                <a:latin typeface="Times New Roman"/>
                <a:cs typeface="Times New Roman"/>
              </a:rPr>
              <a:t>Outubro</a:t>
            </a:r>
            <a:r>
              <a:rPr dirty="0" sz="1250" spc="3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sz="1250" spc="-60" b="1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  <a:p>
            <a:pPr algn="just" marL="2261235" marR="8255" indent="222250">
              <a:lnSpc>
                <a:spcPct val="91200"/>
              </a:lnSpc>
              <a:spcBef>
                <a:spcPts val="1415"/>
              </a:spcBef>
            </a:pPr>
            <a:r>
              <a:rPr dirty="0" sz="1250">
                <a:latin typeface="Times New Roman"/>
                <a:cs typeface="Times New Roman"/>
              </a:rPr>
              <a:t>Abre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crédito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suplementar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no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valor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total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80808"/>
                </a:solidFill>
                <a:latin typeface="Times New Roman"/>
                <a:cs typeface="Times New Roman"/>
              </a:rPr>
              <a:t>R$ </a:t>
            </a:r>
            <a:r>
              <a:rPr dirty="0" sz="1250" spc="-10" b="1">
                <a:latin typeface="Times New Roman"/>
                <a:cs typeface="Times New Roman"/>
              </a:rPr>
              <a:t>8.000.000,00</a:t>
            </a:r>
            <a:r>
              <a:rPr dirty="0" sz="1250" spc="70" b="1"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(Oito</a:t>
            </a:r>
            <a:r>
              <a:rPr dirty="0" sz="1250" spc="20" b="1"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11111"/>
                </a:solidFill>
                <a:latin typeface="Times New Roman"/>
                <a:cs typeface="Times New Roman"/>
              </a:rPr>
              <a:t>milhões</a:t>
            </a:r>
            <a:r>
              <a:rPr dirty="0" sz="1250" spc="2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12121"/>
                </a:solidFill>
                <a:latin typeface="Times New Roman"/>
                <a:cs typeface="Times New Roman"/>
              </a:rPr>
              <a:t>de </a:t>
            </a:r>
            <a:r>
              <a:rPr dirty="0" sz="1250" b="1">
                <a:latin typeface="Times New Roman"/>
                <a:cs typeface="Times New Roman"/>
              </a:rPr>
              <a:t>reais),</a:t>
            </a:r>
            <a:r>
              <a:rPr dirty="0" sz="1250" spc="75" b="1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para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fins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que </a:t>
            </a:r>
            <a:r>
              <a:rPr dirty="0" sz="1250">
                <a:latin typeface="Times New Roman"/>
                <a:cs typeface="Times New Roman"/>
              </a:rPr>
              <a:t>se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especifica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55">
                <a:latin typeface="Times New Roman"/>
                <a:cs typeface="Times New Roman"/>
              </a:rPr>
              <a:t>e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da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outras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providências.</a:t>
            </a:r>
            <a:endParaRPr sz="1250">
              <a:latin typeface="Times New Roman"/>
              <a:cs typeface="Times New Roman"/>
            </a:endParaRPr>
          </a:p>
          <a:p>
            <a:pPr algn="just" marL="15875" marR="5080" indent="450215">
              <a:lnSpc>
                <a:spcPct val="95200"/>
              </a:lnSpc>
              <a:spcBef>
                <a:spcPts val="1330"/>
              </a:spcBef>
            </a:pP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O</a:t>
            </a:r>
            <a:r>
              <a:rPr dirty="0" sz="1250" spc="-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Prefeito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Municipal,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uso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suas </a:t>
            </a:r>
            <a:r>
              <a:rPr dirty="0" sz="1250" spc="-20">
                <a:latin typeface="Times New Roman"/>
                <a:cs typeface="Times New Roman"/>
              </a:rPr>
              <a:t>atribuições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legais,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constitucionais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acordo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com</a:t>
            </a:r>
            <a:r>
              <a:rPr dirty="0" sz="1250" spc="1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o</a:t>
            </a:r>
            <a:r>
              <a:rPr dirty="0" sz="1250" spc="1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que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lhe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confere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lei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n°: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823/23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03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Janeiro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2024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(Lei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que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instituiu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3B3B3B"/>
                </a:solidFill>
                <a:latin typeface="Times New Roman"/>
                <a:cs typeface="Times New Roman"/>
              </a:rPr>
              <a:t>o </a:t>
            </a:r>
            <a:r>
              <a:rPr dirty="0" sz="1250" spc="-25">
                <a:latin typeface="Times New Roman"/>
                <a:cs typeface="Times New Roman"/>
              </a:rPr>
              <a:t>orçamento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2024)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 marL="22860">
              <a:lnSpc>
                <a:spcPct val="100000"/>
              </a:lnSpc>
              <a:spcBef>
                <a:spcPts val="1260"/>
              </a:spcBef>
            </a:pPr>
            <a:r>
              <a:rPr dirty="0" sz="1250" spc="-25">
                <a:latin typeface="Times New Roman"/>
                <a:cs typeface="Times New Roman"/>
              </a:rPr>
              <a:t>Artigo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l°</a:t>
            </a:r>
            <a:r>
              <a:rPr dirty="0" sz="125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-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Fica </a:t>
            </a:r>
            <a:r>
              <a:rPr dirty="0" sz="1250" spc="-10">
                <a:latin typeface="Times New Roman"/>
                <a:cs typeface="Times New Roman"/>
              </a:rPr>
              <a:t>aberto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crédito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suplementar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nas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seguintes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dotações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orçamentárias:</a:t>
            </a:r>
            <a:endParaRPr sz="1250">
              <a:latin typeface="Times New Roman"/>
              <a:cs typeface="Times New Roman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845717" y="3594351"/>
          <a:ext cx="3677285" cy="279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5500"/>
                <a:gridCol w="1832610"/>
                <a:gridCol w="942339"/>
              </a:tblGrid>
              <a:tr h="264160">
                <a:tc gridSpan="2">
                  <a:txBody>
                    <a:bodyPr/>
                    <a:lstStyle/>
                    <a:p>
                      <a:pPr marL="37465">
                        <a:lnSpc>
                          <a:spcPts val="1365"/>
                        </a:lnSpc>
                      </a:pPr>
                      <a:r>
                        <a:rPr dirty="0" sz="1250" spc="-30">
                          <a:latin typeface="Times New Roman"/>
                          <a:cs typeface="Times New Roman"/>
                        </a:rPr>
                        <a:t>Dotações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suplementadas: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601345">
                <a:tc gridSpan="2">
                  <a:txBody>
                    <a:bodyPr/>
                    <a:lstStyle/>
                    <a:p>
                      <a:pPr marL="31750" marR="344170" indent="8255">
                        <a:lnSpc>
                          <a:spcPts val="1340"/>
                        </a:lnSpc>
                        <a:spcBef>
                          <a:spcPts val="740"/>
                        </a:spcBef>
                      </a:pPr>
                      <a:r>
                        <a:rPr dirty="0" sz="1250" spc="-40" b="1">
                          <a:solidFill>
                            <a:srgbClr val="131313"/>
                          </a:solidFill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250" spc="-15" b="1">
                          <a:solidFill>
                            <a:srgbClr val="13131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45" b="1">
                          <a:solidFill>
                            <a:srgbClr val="161616"/>
                          </a:solidFill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250" spc="95" b="1">
                          <a:solidFill>
                            <a:srgbClr val="16161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90" b="1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15" b="1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45" b="1">
                          <a:latin typeface="Times New Roman"/>
                          <a:cs typeface="Times New Roman"/>
                        </a:rPr>
                        <a:t>SAÚDE </a:t>
                      </a:r>
                      <a:r>
                        <a:rPr dirty="0" sz="1250" spc="-10" b="1">
                          <a:latin typeface="Times New Roman"/>
                          <a:cs typeface="Times New Roman"/>
                        </a:rPr>
                        <a:t>0522.10301.005.2015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ts val="1215"/>
                        </a:lnSpc>
                        <a:tabLst>
                          <a:tab pos="932180" algn="l"/>
                        </a:tabLst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3190.11.01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(1600)...........................R$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39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r" marR="28575">
                        <a:lnSpc>
                          <a:spcPts val="141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1.155.000,00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3525">
                <a:tc gridSpan="2">
                  <a:txBody>
                    <a:bodyPr/>
                    <a:lstStyle/>
                    <a:p>
                      <a:pPr marL="33655">
                        <a:lnSpc>
                          <a:spcPts val="1355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SUBTOTAL........................................R$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1355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1.155.000,00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4160">
                <a:tc gridSpan="2">
                  <a:txBody>
                    <a:bodyPr/>
                    <a:lstStyle/>
                    <a:p>
                      <a:pPr marL="34290">
                        <a:lnSpc>
                          <a:spcPts val="1420"/>
                        </a:lnSpc>
                        <a:spcBef>
                          <a:spcPts val="560"/>
                        </a:spcBef>
                      </a:pPr>
                      <a:r>
                        <a:rPr dirty="0" sz="1250" spc="-10" b="1">
                          <a:latin typeface="Times New Roman"/>
                          <a:cs typeface="Times New Roman"/>
                        </a:rPr>
                        <a:t>0522.10122.002.2020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11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6830">
                        <a:lnSpc>
                          <a:spcPts val="129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3190.11.01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(15001002)...................R$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29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3.395.000,00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6830">
                        <a:lnSpc>
                          <a:spcPts val="129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3190.11.06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29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(1600)...........................R$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9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200.000,00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5430">
                <a:tc gridSpan="2">
                  <a:txBody>
                    <a:bodyPr/>
                    <a:lstStyle/>
                    <a:p>
                      <a:pPr marL="36195">
                        <a:lnSpc>
                          <a:spcPts val="1365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SUBTOTAL........................................R$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1365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3.595.000,00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431165">
                <a:tc gridSpan="2">
                  <a:txBody>
                    <a:bodyPr/>
                    <a:lstStyle/>
                    <a:p>
                      <a:pPr marL="34290">
                        <a:lnSpc>
                          <a:spcPts val="1400"/>
                        </a:lnSpc>
                        <a:spcBef>
                          <a:spcPts val="560"/>
                        </a:spcBef>
                      </a:pPr>
                      <a:r>
                        <a:rPr dirty="0" sz="1250" spc="-10" b="1">
                          <a:latin typeface="Times New Roman"/>
                          <a:cs typeface="Times New Roman"/>
                        </a:rPr>
                        <a:t>0522.10302.002.2133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6830">
                        <a:lnSpc>
                          <a:spcPts val="1335"/>
                        </a:lnSpc>
                        <a:tabLst>
                          <a:tab pos="937894" algn="l"/>
                        </a:tabLst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3190.11.01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(1600)...........................R$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11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r" marR="28575">
                        <a:lnSpc>
                          <a:spcPts val="1435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1.290.000,00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340"/>
                </a:tc>
              </a:tr>
              <a:tr h="176530">
                <a:tc gridSpan="2">
                  <a:txBody>
                    <a:bodyPr/>
                    <a:lstStyle/>
                    <a:p>
                      <a:pPr marL="36830">
                        <a:lnSpc>
                          <a:spcPts val="1290"/>
                        </a:lnSpc>
                        <a:tabLst>
                          <a:tab pos="935355" algn="l"/>
                        </a:tabLst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3190.11.01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(1621)...........................R$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129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1.960.000,00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 gridSpan="2">
                  <a:txBody>
                    <a:bodyPr/>
                    <a:lstStyle/>
                    <a:p>
                      <a:pPr marL="36195">
                        <a:lnSpc>
                          <a:spcPts val="1275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SUBTOTAL........................................R$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1275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3.250.000,00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871787" y="6532270"/>
            <a:ext cx="254254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0">
                <a:latin typeface="Times New Roman"/>
                <a:cs typeface="Times New Roman"/>
              </a:rPr>
              <a:t>Total.....................................................R$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623180" y="6532270"/>
            <a:ext cx="80835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5">
                <a:latin typeface="Times New Roman"/>
                <a:cs typeface="Times New Roman"/>
              </a:rPr>
              <a:t>8.000.000,00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70704" y="7062471"/>
            <a:ext cx="5615305" cy="56324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just" marL="12700" marR="5080" indent="452120">
              <a:lnSpc>
                <a:spcPct val="91200"/>
              </a:lnSpc>
              <a:spcBef>
                <a:spcPts val="229"/>
              </a:spcBef>
            </a:pPr>
            <a:r>
              <a:rPr dirty="0" sz="1250" spc="-25">
                <a:latin typeface="Times New Roman"/>
                <a:cs typeface="Times New Roman"/>
              </a:rPr>
              <a:t>Artigo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2º</a:t>
            </a:r>
            <a:r>
              <a:rPr dirty="0" sz="1250" spc="-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-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Os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recursos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para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atender </a:t>
            </a:r>
            <a:r>
              <a:rPr dirty="0" sz="1250" spc="-20">
                <a:latin typeface="Times New Roman"/>
                <a:cs typeface="Times New Roman"/>
              </a:rPr>
              <a:t>Crédito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Suplementar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advirão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da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previsão</a:t>
            </a:r>
            <a:r>
              <a:rPr dirty="0" sz="1250" spc="235">
                <a:latin typeface="Times New Roman"/>
                <a:cs typeface="Times New Roman"/>
              </a:rPr>
              <a:t>   </a:t>
            </a:r>
            <a:r>
              <a:rPr dirty="0" sz="1250" spc="-25">
                <a:latin typeface="Times New Roman"/>
                <a:cs typeface="Times New Roman"/>
              </a:rPr>
              <a:t>de </a:t>
            </a:r>
            <a:r>
              <a:rPr dirty="0" sz="1250">
                <a:latin typeface="Times New Roman"/>
                <a:cs typeface="Times New Roman"/>
              </a:rPr>
              <a:t>excesso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arrecadação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fundamentado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no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artigo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43,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parágrafo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1°,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inciso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II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da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Lei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Federal </a:t>
            </a:r>
            <a:r>
              <a:rPr dirty="0" sz="1250" spc="-25">
                <a:latin typeface="Times New Roman"/>
                <a:cs typeface="Times New Roman"/>
              </a:rPr>
              <a:t>4320/64,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conforme </a:t>
            </a:r>
            <a:r>
              <a:rPr dirty="0" sz="1250" spc="-20">
                <a:latin typeface="Times New Roman"/>
                <a:cs typeface="Times New Roman"/>
              </a:rPr>
              <a:t>calculo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excesso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demonstrado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abaixo: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33412" y="7766356"/>
            <a:ext cx="4505960" cy="1172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4953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Calculo</a:t>
            </a:r>
            <a:r>
              <a:rPr dirty="0" sz="1250" spc="100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4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excesso</a:t>
            </a:r>
            <a:r>
              <a:rPr dirty="0" sz="1250" spc="95">
                <a:latin typeface="Times New Roman"/>
                <a:cs typeface="Times New Roman"/>
              </a:rPr>
              <a:t> 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430">
                <a:latin typeface="Times New Roman"/>
                <a:cs typeface="Times New Roman"/>
              </a:rPr>
              <a:t> </a:t>
            </a:r>
            <a:r>
              <a:rPr dirty="0" sz="1250" spc="45">
                <a:latin typeface="Times New Roman"/>
                <a:cs typeface="Times New Roman"/>
              </a:rPr>
              <a:t>arrecadação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50800" marR="30480" indent="4445">
              <a:lnSpc>
                <a:spcPct val="115599"/>
              </a:lnSpc>
            </a:pPr>
            <a:r>
              <a:rPr dirty="0" sz="1150" spc="50">
                <a:latin typeface="Calibri"/>
                <a:cs typeface="Calibri"/>
              </a:rPr>
              <a:t>1-</a:t>
            </a:r>
            <a:r>
              <a:rPr dirty="0" sz="1150" spc="55">
                <a:latin typeface="Calibri"/>
                <a:cs typeface="Calibri"/>
              </a:rPr>
              <a:t>Arrecadação</a:t>
            </a:r>
            <a:r>
              <a:rPr dirty="0" sz="1150" spc="495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do</a:t>
            </a:r>
            <a:r>
              <a:rPr dirty="0" sz="1150" spc="405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1</a:t>
            </a:r>
            <a:r>
              <a:rPr dirty="0" sz="1150" spc="385">
                <a:latin typeface="Calibri"/>
                <a:cs typeface="Calibri"/>
              </a:rPr>
              <a:t>  </a:t>
            </a:r>
            <a:r>
              <a:rPr dirty="0" sz="1150" spc="65">
                <a:latin typeface="Calibri"/>
                <a:cs typeface="Calibri"/>
              </a:rPr>
              <a:t>período</a:t>
            </a:r>
            <a:r>
              <a:rPr dirty="0" sz="1150" spc="390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de</a:t>
            </a:r>
            <a:r>
              <a:rPr dirty="0" sz="1150" spc="390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2023.</a:t>
            </a:r>
            <a:r>
              <a:rPr dirty="0" sz="1150" spc="240">
                <a:latin typeface="Calibri"/>
                <a:cs typeface="Calibri"/>
              </a:rPr>
              <a:t> </a:t>
            </a:r>
            <a:r>
              <a:rPr dirty="0" sz="1150" spc="110">
                <a:latin typeface="Calibri"/>
                <a:cs typeface="Calibri"/>
              </a:rPr>
              <a:t>(janeiro</a:t>
            </a:r>
            <a:r>
              <a:rPr dirty="0" sz="1150" spc="395">
                <a:latin typeface="Calibri"/>
                <a:cs typeface="Calibri"/>
              </a:rPr>
              <a:t> </a:t>
            </a:r>
            <a:r>
              <a:rPr dirty="0" sz="1150" spc="145">
                <a:latin typeface="Calibri"/>
                <a:cs typeface="Calibri"/>
              </a:rPr>
              <a:t>a</a:t>
            </a:r>
            <a:r>
              <a:rPr dirty="0" sz="1150" spc="240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Agosto)</a:t>
            </a:r>
            <a:r>
              <a:rPr dirty="0" sz="1150" spc="434">
                <a:latin typeface="Calibri"/>
                <a:cs typeface="Calibri"/>
              </a:rPr>
              <a:t>   </a:t>
            </a:r>
            <a:r>
              <a:rPr dirty="0" sz="1150" spc="-490">
                <a:latin typeface="Calibri"/>
                <a:cs typeface="Calibri"/>
              </a:rPr>
              <a:t>—</a:t>
            </a:r>
            <a:r>
              <a:rPr dirty="0" sz="1150">
                <a:latin typeface="Calibri"/>
                <a:cs typeface="Calibri"/>
              </a:rPr>
              <a:t> 2-Àrrecadação</a:t>
            </a:r>
            <a:r>
              <a:rPr dirty="0" sz="1150" spc="150">
                <a:latin typeface="Calibri"/>
                <a:cs typeface="Calibri"/>
              </a:rPr>
              <a:t>  </a:t>
            </a:r>
            <a:r>
              <a:rPr dirty="0" sz="1150">
                <a:latin typeface="Calibri"/>
                <a:cs typeface="Calibri"/>
              </a:rPr>
              <a:t>do</a:t>
            </a:r>
            <a:r>
              <a:rPr dirty="0" sz="1150" spc="440">
                <a:latin typeface="Calibri"/>
                <a:cs typeface="Calibri"/>
              </a:rPr>
              <a:t> </a:t>
            </a:r>
            <a:r>
              <a:rPr dirty="0" sz="1150" spc="50">
                <a:latin typeface="Calibri"/>
                <a:cs typeface="Calibri"/>
              </a:rPr>
              <a:t>2</a:t>
            </a:r>
            <a:r>
              <a:rPr dirty="0" baseline="39682" sz="1050" spc="75">
                <a:latin typeface="Calibri"/>
                <a:cs typeface="Calibri"/>
              </a:rPr>
              <a:t>O</a:t>
            </a:r>
            <a:r>
              <a:rPr dirty="0" baseline="39682" sz="1050" spc="277">
                <a:latin typeface="Calibri"/>
                <a:cs typeface="Calibri"/>
              </a:rPr>
              <a:t>  </a:t>
            </a:r>
            <a:r>
              <a:rPr dirty="0" sz="1150" spc="65">
                <a:latin typeface="Calibri"/>
                <a:cs typeface="Calibri"/>
              </a:rPr>
              <a:t>período</a:t>
            </a:r>
            <a:r>
              <a:rPr dirty="0" sz="1150" spc="120">
                <a:latin typeface="Calibri"/>
                <a:cs typeface="Calibri"/>
              </a:rPr>
              <a:t>  </a:t>
            </a:r>
            <a:r>
              <a:rPr dirty="0" sz="1150">
                <a:latin typeface="Calibri"/>
                <a:cs typeface="Calibri"/>
              </a:rPr>
              <a:t>de</a:t>
            </a:r>
            <a:r>
              <a:rPr dirty="0" sz="1150" spc="465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2023.</a:t>
            </a:r>
            <a:r>
              <a:rPr dirty="0" sz="1150" spc="300">
                <a:latin typeface="Calibri"/>
                <a:cs typeface="Calibri"/>
              </a:rPr>
              <a:t> </a:t>
            </a:r>
            <a:r>
              <a:rPr dirty="0" sz="1150">
                <a:latin typeface="Calibri"/>
                <a:cs typeface="Calibri"/>
              </a:rPr>
              <a:t>(Setembro</a:t>
            </a:r>
            <a:r>
              <a:rPr dirty="0" sz="1150" spc="459">
                <a:latin typeface="Calibri"/>
                <a:cs typeface="Calibri"/>
              </a:rPr>
              <a:t> </a:t>
            </a:r>
            <a:r>
              <a:rPr dirty="0" sz="1150">
                <a:solidFill>
                  <a:srgbClr val="2A2A2A"/>
                </a:solidFill>
                <a:latin typeface="Calibri"/>
                <a:cs typeface="Calibri"/>
              </a:rPr>
              <a:t>a</a:t>
            </a:r>
            <a:r>
              <a:rPr dirty="0" sz="1150" spc="409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1150" spc="-10">
                <a:latin typeface="Calibri"/>
                <a:cs typeface="Calibri"/>
              </a:rPr>
              <a:t>Dezembro)</a:t>
            </a:r>
            <a:r>
              <a:rPr dirty="0" sz="1150" spc="5">
                <a:latin typeface="Calibri"/>
                <a:cs typeface="Calibri"/>
              </a:rPr>
              <a:t> </a:t>
            </a:r>
            <a:r>
              <a:rPr dirty="0" sz="1150" spc="-455">
                <a:solidFill>
                  <a:srgbClr val="0A0A0A"/>
                </a:solidFill>
                <a:latin typeface="Calibri"/>
                <a:cs typeface="Calibri"/>
              </a:rPr>
              <a:t>—</a:t>
            </a:r>
            <a:r>
              <a:rPr dirty="0" sz="1150" spc="30">
                <a:solidFill>
                  <a:srgbClr val="0A0A0A"/>
                </a:solidFill>
                <a:latin typeface="Calibri"/>
                <a:cs typeface="Calibri"/>
              </a:rPr>
              <a:t> </a:t>
            </a:r>
            <a:r>
              <a:rPr dirty="0" sz="1150" spc="30">
                <a:latin typeface="Calibri"/>
                <a:cs typeface="Calibri"/>
              </a:rPr>
              <a:t>3-Arrecadaçao</a:t>
            </a:r>
            <a:r>
              <a:rPr dirty="0" sz="1150" spc="450">
                <a:latin typeface="Calibri"/>
                <a:cs typeface="Calibri"/>
              </a:rPr>
              <a:t> </a:t>
            </a:r>
            <a:r>
              <a:rPr dirty="0" sz="1150" spc="30">
                <a:solidFill>
                  <a:srgbClr val="080808"/>
                </a:solidFill>
                <a:latin typeface="Calibri"/>
                <a:cs typeface="Calibri"/>
              </a:rPr>
              <a:t>do</a:t>
            </a:r>
            <a:r>
              <a:rPr dirty="0" sz="1150" spc="385">
                <a:solidFill>
                  <a:srgbClr val="080808"/>
                </a:solidFill>
                <a:latin typeface="Calibri"/>
                <a:cs typeface="Calibri"/>
              </a:rPr>
              <a:t> </a:t>
            </a:r>
            <a:r>
              <a:rPr dirty="0" sz="1150" spc="30">
                <a:latin typeface="Calibri"/>
                <a:cs typeface="Calibri"/>
              </a:rPr>
              <a:t>1”</a:t>
            </a:r>
            <a:r>
              <a:rPr dirty="0" sz="1150" spc="385">
                <a:latin typeface="Calibri"/>
                <a:cs typeface="Calibri"/>
              </a:rPr>
              <a:t> </a:t>
            </a:r>
            <a:r>
              <a:rPr dirty="0" sz="1150" spc="70">
                <a:solidFill>
                  <a:srgbClr val="080808"/>
                </a:solidFill>
                <a:latin typeface="Calibri"/>
                <a:cs typeface="Calibri"/>
              </a:rPr>
              <a:t>periodo</a:t>
            </a:r>
            <a:r>
              <a:rPr dirty="0" sz="1150" spc="380">
                <a:solidFill>
                  <a:srgbClr val="080808"/>
                </a:solidFill>
                <a:latin typeface="Calibri"/>
                <a:cs typeface="Calibri"/>
              </a:rPr>
              <a:t> </a:t>
            </a:r>
            <a:r>
              <a:rPr dirty="0" sz="1150" spc="30">
                <a:latin typeface="Calibri"/>
                <a:cs typeface="Calibri"/>
              </a:rPr>
              <a:t>de</a:t>
            </a:r>
            <a:r>
              <a:rPr dirty="0" sz="1150" spc="340">
                <a:latin typeface="Calibri"/>
                <a:cs typeface="Calibri"/>
              </a:rPr>
              <a:t> </a:t>
            </a:r>
            <a:r>
              <a:rPr dirty="0" sz="1150" spc="30">
                <a:latin typeface="Calibri"/>
                <a:cs typeface="Calibri"/>
              </a:rPr>
              <a:t>2024.</a:t>
            </a:r>
            <a:r>
              <a:rPr dirty="0" sz="1150" spc="225">
                <a:latin typeface="Calibri"/>
                <a:cs typeface="Calibri"/>
              </a:rPr>
              <a:t> </a:t>
            </a:r>
            <a:r>
              <a:rPr dirty="0" sz="1150" spc="110">
                <a:latin typeface="Calibri"/>
                <a:cs typeface="Calibri"/>
              </a:rPr>
              <a:t>(janeiro</a:t>
            </a:r>
            <a:r>
              <a:rPr dirty="0" sz="1150" spc="370">
                <a:latin typeface="Calibri"/>
                <a:cs typeface="Calibri"/>
              </a:rPr>
              <a:t> </a:t>
            </a:r>
            <a:r>
              <a:rPr dirty="0" sz="1150" spc="145">
                <a:latin typeface="Calibri"/>
                <a:cs typeface="Calibri"/>
              </a:rPr>
              <a:t>a</a:t>
            </a:r>
            <a:r>
              <a:rPr dirty="0" sz="1150" spc="250">
                <a:latin typeface="Calibri"/>
                <a:cs typeface="Calibri"/>
              </a:rPr>
              <a:t> </a:t>
            </a:r>
            <a:r>
              <a:rPr dirty="0" sz="1150" spc="30">
                <a:solidFill>
                  <a:srgbClr val="0A0A0A"/>
                </a:solidFill>
                <a:latin typeface="Calibri"/>
                <a:cs typeface="Calibri"/>
              </a:rPr>
              <a:t>Agosto)</a:t>
            </a:r>
            <a:r>
              <a:rPr dirty="0" sz="1150" spc="-110">
                <a:solidFill>
                  <a:srgbClr val="0A0A0A"/>
                </a:solidFill>
                <a:latin typeface="Calibri"/>
                <a:cs typeface="Calibri"/>
              </a:rPr>
              <a:t> </a:t>
            </a:r>
            <a:r>
              <a:rPr dirty="0" sz="1150" spc="-455">
                <a:solidFill>
                  <a:srgbClr val="282828"/>
                </a:solidFill>
                <a:latin typeface="Calibri"/>
                <a:cs typeface="Calibri"/>
              </a:rPr>
              <a:t>—</a:t>
            </a:r>
            <a:endParaRPr sz="1150">
              <a:latin typeface="Calibri"/>
              <a:cs typeface="Calibri"/>
            </a:endParaRPr>
          </a:p>
          <a:p>
            <a:pPr algn="just" marL="53340">
              <a:lnSpc>
                <a:spcPct val="100000"/>
              </a:lnSpc>
              <a:spcBef>
                <a:spcPts val="40"/>
              </a:spcBef>
            </a:pPr>
            <a:r>
              <a:rPr dirty="0" sz="1000" spc="75">
                <a:latin typeface="Times New Roman"/>
                <a:cs typeface="Times New Roman"/>
              </a:rPr>
              <a:t>4-</a:t>
            </a:r>
            <a:r>
              <a:rPr dirty="0" sz="1000" spc="85">
                <a:latin typeface="Times New Roman"/>
                <a:cs typeface="Times New Roman"/>
              </a:rPr>
              <a:t>Orçamento</a:t>
            </a:r>
            <a:r>
              <a:rPr dirty="0" sz="1000" spc="150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previsto</a:t>
            </a:r>
            <a:r>
              <a:rPr dirty="0" sz="1000" spc="105">
                <a:latin typeface="Times New Roman"/>
                <a:cs typeface="Times New Roman"/>
              </a:rPr>
              <a:t> </a:t>
            </a:r>
            <a:r>
              <a:rPr dirty="0" sz="1000" spc="65">
                <a:latin typeface="Times New Roman"/>
                <a:cs typeface="Times New Roman"/>
              </a:rPr>
              <a:t>para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95" b="1">
                <a:latin typeface="Times New Roman"/>
                <a:cs typeface="Times New Roman"/>
              </a:rPr>
              <a:t>2024</a:t>
            </a:r>
            <a:r>
              <a:rPr dirty="0" sz="1000" spc="80" b="1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-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65328" y="8143184"/>
            <a:ext cx="976630" cy="7956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69215">
              <a:lnSpc>
                <a:spcPct val="100000"/>
              </a:lnSpc>
              <a:spcBef>
                <a:spcPts val="350"/>
              </a:spcBef>
            </a:pPr>
            <a:r>
              <a:rPr dirty="0" sz="1150" spc="-25">
                <a:latin typeface="Calibri"/>
                <a:cs typeface="Calibri"/>
              </a:rPr>
              <a:t>266.772.254,36</a:t>
            </a:r>
            <a:endParaRPr sz="1150">
              <a:latin typeface="Calibri"/>
              <a:cs typeface="Calibri"/>
            </a:endParaRPr>
          </a:p>
          <a:p>
            <a:pPr marL="73660">
              <a:lnSpc>
                <a:spcPct val="100000"/>
              </a:lnSpc>
              <a:spcBef>
                <a:spcPts val="250"/>
              </a:spcBef>
            </a:pPr>
            <a:r>
              <a:rPr dirty="0" sz="1150" spc="-25">
                <a:latin typeface="Calibri"/>
                <a:cs typeface="Calibri"/>
              </a:rPr>
              <a:t>165.405.646,97</a:t>
            </a:r>
            <a:endParaRPr sz="1150">
              <a:latin typeface="Calibri"/>
              <a:cs typeface="Calibri"/>
            </a:endParaRPr>
          </a:p>
          <a:p>
            <a:pPr marL="48260">
              <a:lnSpc>
                <a:spcPct val="100000"/>
              </a:lnSpc>
              <a:spcBef>
                <a:spcPts val="180"/>
              </a:spcBef>
            </a:pPr>
            <a:r>
              <a:rPr dirty="0" sz="1150" spc="-10">
                <a:latin typeface="Calibri"/>
                <a:cs typeface="Calibri"/>
              </a:rPr>
              <a:t>312.995.327,84</a:t>
            </a:r>
            <a:endParaRPr sz="1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000" spc="45" b="1">
                <a:latin typeface="Times New Roman"/>
                <a:cs typeface="Times New Roman"/>
              </a:rPr>
              <a:t>uso.006.285,42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73363" y="9225929"/>
            <a:ext cx="227520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5" b="1">
                <a:solidFill>
                  <a:srgbClr val="0A0A0A"/>
                </a:solidFill>
                <a:latin typeface="Times New Roman"/>
                <a:cs typeface="Times New Roman"/>
              </a:rPr>
              <a:t>Calculo</a:t>
            </a:r>
            <a:r>
              <a:rPr dirty="0" sz="1250" spc="-20" b="1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212121"/>
                </a:solidFill>
                <a:latin typeface="Times New Roman"/>
                <a:cs typeface="Times New Roman"/>
              </a:rPr>
              <a:t>da</a:t>
            </a:r>
            <a:r>
              <a:rPr dirty="0" sz="1250" spc="-7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1A1A1A"/>
                </a:solidFill>
                <a:latin typeface="Times New Roman"/>
                <a:cs typeface="Times New Roman"/>
              </a:rPr>
              <a:t>Taxa</a:t>
            </a:r>
            <a:r>
              <a:rPr dirty="0" sz="1250" spc="-3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0F0F0F"/>
                </a:solidFill>
                <a:latin typeface="Times New Roman"/>
                <a:cs typeface="Times New Roman"/>
              </a:rPr>
              <a:t>de</a:t>
            </a:r>
            <a:r>
              <a:rPr dirty="0" sz="1250" spc="-65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latin typeface="Times New Roman"/>
                <a:cs typeface="Times New Roman"/>
              </a:rPr>
              <a:t>Incremento</a:t>
            </a:r>
            <a:r>
              <a:rPr dirty="0" sz="1250" spc="-5" b="1"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0F0F0F"/>
                </a:solidFill>
                <a:latin typeface="Times New Roman"/>
                <a:cs typeface="Times New Roman"/>
              </a:rPr>
              <a:t>(I)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868877" y="6342590"/>
            <a:ext cx="1690370" cy="0"/>
          </a:xfrm>
          <a:custGeom>
            <a:avLst/>
            <a:gdLst/>
            <a:ahLst/>
            <a:cxnLst/>
            <a:rect l="l" t="t" r="r" b="b"/>
            <a:pathLst>
              <a:path w="1690370" h="0">
                <a:moveTo>
                  <a:pt x="0" y="0"/>
                </a:moveTo>
                <a:lnTo>
                  <a:pt x="1690262" y="0"/>
                </a:lnTo>
              </a:path>
            </a:pathLst>
          </a:custGeom>
          <a:ln w="9141">
            <a:solidFill>
              <a:srgbClr val="34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789313" y="901184"/>
            <a:ext cx="4468495" cy="2327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300">
              <a:lnSpc>
                <a:spcPts val="1445"/>
              </a:lnSpc>
              <a:spcBef>
                <a:spcPts val="100"/>
              </a:spcBef>
              <a:tabLst>
                <a:tab pos="443865" algn="l"/>
                <a:tab pos="1798955" algn="l"/>
              </a:tabLst>
            </a:pP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I</a:t>
            </a:r>
            <a:r>
              <a:rPr dirty="0" sz="125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444444"/>
                </a:solidFill>
                <a:latin typeface="Times New Roman"/>
                <a:cs typeface="Times New Roman"/>
              </a:rPr>
              <a:t>=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	</a:t>
            </a:r>
            <a:r>
              <a:rPr dirty="0" u="sng" sz="1250">
                <a:uFill>
                  <a:solidFill>
                    <a:srgbClr val="232828"/>
                  </a:solidFill>
                </a:uFill>
                <a:latin typeface="Times New Roman"/>
                <a:cs typeface="Times New Roman"/>
              </a:rPr>
              <a:t> lº</a:t>
            </a:r>
            <a:r>
              <a:rPr dirty="0" u="sng" sz="1250" spc="185">
                <a:uFill>
                  <a:solidFill>
                    <a:srgbClr val="23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25">
                <a:uFill>
                  <a:solidFill>
                    <a:srgbClr val="232828"/>
                  </a:solidFill>
                </a:uFill>
                <a:latin typeface="Times New Roman"/>
                <a:cs typeface="Times New Roman"/>
              </a:rPr>
              <a:t>período</a:t>
            </a:r>
            <a:r>
              <a:rPr dirty="0" u="sng" sz="1250">
                <a:uFill>
                  <a:solidFill>
                    <a:srgbClr val="232828"/>
                  </a:solidFill>
                </a:uFill>
                <a:latin typeface="Times New Roman"/>
                <a:cs typeface="Times New Roman"/>
              </a:rPr>
              <a:t> de</a:t>
            </a:r>
            <a:r>
              <a:rPr dirty="0" u="sng" sz="1250" spc="-10">
                <a:uFill>
                  <a:solidFill>
                    <a:srgbClr val="23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32828"/>
                  </a:solidFill>
                </a:uFill>
                <a:latin typeface="Times New Roman"/>
                <a:cs typeface="Times New Roman"/>
              </a:rPr>
              <a:t>2024	</a:t>
            </a:r>
            <a:r>
              <a:rPr dirty="0" sz="1250" spc="-14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x</a:t>
            </a: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100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=</a:t>
            </a:r>
            <a:r>
              <a:rPr dirty="0" sz="1250" spc="-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u="sng" sz="1250" spc="-30">
                <a:uFill>
                  <a:solidFill>
                    <a:srgbClr val="232828"/>
                  </a:solidFill>
                </a:uFill>
                <a:latin typeface="Times New Roman"/>
                <a:cs typeface="Times New Roman"/>
              </a:rPr>
              <a:t>312.995.327.84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x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100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=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117,33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baseline="29411" sz="1275">
                <a:solidFill>
                  <a:srgbClr val="0A0A0A"/>
                </a:solidFill>
                <a:latin typeface="Times New Roman"/>
                <a:cs typeface="Times New Roman"/>
              </a:rPr>
              <a:t>o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f</a:t>
            </a:r>
            <a:endParaRPr sz="1250">
              <a:latin typeface="Times New Roman"/>
              <a:cs typeface="Times New Roman"/>
            </a:endParaRPr>
          </a:p>
          <a:p>
            <a:pPr marL="509270">
              <a:lnSpc>
                <a:spcPts val="1445"/>
              </a:lnSpc>
              <a:tabLst>
                <a:tab pos="2334895" algn="l"/>
              </a:tabLst>
            </a:pP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lº</a:t>
            </a:r>
            <a:r>
              <a:rPr dirty="0" sz="1250" spc="20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período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2023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10">
                <a:latin typeface="Times New Roman"/>
                <a:cs typeface="Times New Roman"/>
              </a:rPr>
              <a:t>266.772.254.36</a:t>
            </a:r>
            <a:endParaRPr sz="1250">
              <a:latin typeface="Times New Roman"/>
              <a:cs typeface="Times New Roman"/>
            </a:endParaRPr>
          </a:p>
          <a:p>
            <a:pPr marL="119380">
              <a:lnSpc>
                <a:spcPct val="100000"/>
              </a:lnSpc>
              <a:spcBef>
                <a:spcPts val="1305"/>
              </a:spcBef>
            </a:pP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l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=</a:t>
            </a:r>
            <a:r>
              <a:rPr dirty="0" sz="1250" spc="19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117.33%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700">
                <a:latin typeface="Times New Roman"/>
                <a:cs typeface="Times New Roman"/>
              </a:rPr>
              <a:t>—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100%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=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17.33%</a:t>
            </a:r>
            <a:endParaRPr sz="1250">
              <a:latin typeface="Times New Roman"/>
              <a:cs typeface="Times New Roman"/>
            </a:endParaRPr>
          </a:p>
          <a:p>
            <a:pPr marL="109855">
              <a:lnSpc>
                <a:spcPct val="100000"/>
              </a:lnSpc>
              <a:spcBef>
                <a:spcPts val="1380"/>
              </a:spcBef>
            </a:pP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.Arrecadação</a:t>
            </a:r>
            <a:r>
              <a:rPr dirty="0" sz="12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32323"/>
                </a:solidFill>
                <a:latin typeface="Times New Roman"/>
                <a:cs typeface="Times New Roman"/>
              </a:rPr>
              <a:t>do</a:t>
            </a:r>
            <a:r>
              <a:rPr dirty="0" sz="1250" spc="-50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2º</a:t>
            </a:r>
            <a:r>
              <a:rPr dirty="0" sz="1250" spc="-40" b="1">
                <a:latin typeface="Times New Roman"/>
                <a:cs typeface="Times New Roman"/>
              </a:rPr>
              <a:t> </a:t>
            </a:r>
            <a:r>
              <a:rPr dirty="0" sz="1250" spc="-35" b="1">
                <a:latin typeface="Times New Roman"/>
                <a:cs typeface="Times New Roman"/>
              </a:rPr>
              <a:t>período</a:t>
            </a:r>
            <a:r>
              <a:rPr dirty="0" sz="1250" spc="-15" b="1"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250" spc="-75" b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C0C0C"/>
                </a:solidFill>
                <a:latin typeface="Times New Roman"/>
                <a:cs typeface="Times New Roman"/>
              </a:rPr>
              <a:t>2024,</a:t>
            </a:r>
            <a:endParaRPr sz="1250">
              <a:latin typeface="Times New Roman"/>
              <a:cs typeface="Times New Roman"/>
            </a:endParaRPr>
          </a:p>
          <a:p>
            <a:pPr marL="120650">
              <a:lnSpc>
                <a:spcPts val="1410"/>
              </a:lnSpc>
              <a:spcBef>
                <a:spcPts val="1185"/>
              </a:spcBef>
            </a:pP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2º</a:t>
            </a:r>
            <a:r>
              <a:rPr dirty="0" sz="1250" spc="-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Período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2024 </a:t>
            </a:r>
            <a:r>
              <a:rPr dirty="0" sz="1250">
                <a:latin typeface="Times New Roman"/>
                <a:cs typeface="Times New Roman"/>
              </a:rPr>
              <a:t>X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I</a:t>
            </a:r>
            <a:endParaRPr sz="1250">
              <a:latin typeface="Times New Roman"/>
              <a:cs typeface="Times New Roman"/>
            </a:endParaRPr>
          </a:p>
          <a:p>
            <a:pPr marL="115570">
              <a:lnSpc>
                <a:spcPts val="1410"/>
              </a:lnSpc>
            </a:pPr>
            <a:r>
              <a:rPr dirty="0" sz="1250">
                <a:latin typeface="Times New Roman"/>
                <a:cs typeface="Times New Roman"/>
              </a:rPr>
              <a:t>Ou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266.772.254,</a:t>
            </a:r>
            <a:r>
              <a:rPr dirty="0" sz="1250" spc="3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6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x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17.33%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650">
                <a:latin typeface="Times New Roman"/>
                <a:cs typeface="Times New Roman"/>
              </a:rPr>
              <a:t>—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28.659.492.32</a:t>
            </a:r>
            <a:endParaRPr sz="1250">
              <a:latin typeface="Times New Roman"/>
              <a:cs typeface="Times New Roman"/>
            </a:endParaRPr>
          </a:p>
          <a:p>
            <a:pPr marL="120014">
              <a:lnSpc>
                <a:spcPct val="100000"/>
              </a:lnSpc>
              <a:spcBef>
                <a:spcPts val="1285"/>
              </a:spcBef>
            </a:pPr>
            <a:r>
              <a:rPr dirty="0" sz="1250" spc="-30" b="1">
                <a:solidFill>
                  <a:srgbClr val="1C1C1C"/>
                </a:solidFill>
                <a:latin typeface="Times New Roman"/>
                <a:cs typeface="Times New Roman"/>
              </a:rPr>
              <a:t>Arrecadação</a:t>
            </a:r>
            <a:r>
              <a:rPr dirty="0" sz="1250" spc="45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131313"/>
                </a:solidFill>
                <a:latin typeface="Times New Roman"/>
                <a:cs typeface="Times New Roman"/>
              </a:rPr>
              <a:t>para </a:t>
            </a:r>
            <a:r>
              <a:rPr dirty="0" sz="1250" b="1">
                <a:solidFill>
                  <a:srgbClr val="111111"/>
                </a:solidFill>
                <a:latin typeface="Times New Roman"/>
                <a:cs typeface="Times New Roman"/>
              </a:rPr>
              <a:t>o</a:t>
            </a:r>
            <a:r>
              <a:rPr dirty="0" sz="1250" spc="-6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0F0F0F"/>
                </a:solidFill>
                <a:latin typeface="Times New Roman"/>
                <a:cs typeface="Times New Roman"/>
              </a:rPr>
              <a:t>2º</a:t>
            </a:r>
            <a:r>
              <a:rPr dirty="0" sz="1250" spc="-1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latin typeface="Times New Roman"/>
                <a:cs typeface="Times New Roman"/>
              </a:rPr>
              <a:t>período</a:t>
            </a:r>
            <a:r>
              <a:rPr dirty="0" sz="1250" spc="-5" b="1"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5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1A1A1A"/>
                </a:solidFill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  <a:p>
            <a:pPr marL="118110">
              <a:lnSpc>
                <a:spcPct val="100000"/>
              </a:lnSpc>
              <a:spcBef>
                <a:spcPts val="1260"/>
              </a:spcBef>
            </a:pP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=</a:t>
            </a:r>
            <a:r>
              <a:rPr dirty="0" sz="1250" spc="-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165.405.646.97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+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28.659.492.32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=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194.065.139.29</a:t>
            </a:r>
            <a:endParaRPr sz="1250">
              <a:latin typeface="Times New Roman"/>
              <a:cs typeface="Times New Roman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104665" y="3396288"/>
          <a:ext cx="5323840" cy="1397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5820"/>
                <a:gridCol w="567054"/>
                <a:gridCol w="1294129"/>
              </a:tblGrid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ts val="1275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250" spc="48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2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0">
                          <a:latin typeface="Times New Roman"/>
                          <a:cs typeface="Times New Roman"/>
                        </a:rPr>
                        <a:t>Liquida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5">
                          <a:latin typeface="Times New Roman"/>
                          <a:cs typeface="Times New Roman"/>
                        </a:rPr>
                        <a:t>Prevista</a:t>
                      </a:r>
                      <a:r>
                        <a:rPr dirty="0" sz="12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1275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460.006.285.42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7465">
                        <a:lnSpc>
                          <a:spcPts val="1245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250" spc="3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50">
                          <a:latin typeface="Times New Roman"/>
                          <a:cs typeface="Times New Roman"/>
                        </a:rPr>
                        <a:t>.Arrecadação</a:t>
                      </a:r>
                      <a:r>
                        <a:rPr dirty="0" sz="12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2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lº</a:t>
                      </a:r>
                      <a:r>
                        <a:rPr dirty="0" sz="12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8135">
                        <a:lnSpc>
                          <a:spcPts val="1110"/>
                        </a:lnSpc>
                        <a:spcBef>
                          <a:spcPts val="130"/>
                        </a:spcBef>
                      </a:pPr>
                      <a:r>
                        <a:rPr dirty="0" sz="950" spc="55" b="1">
                          <a:latin typeface="Times New Roman"/>
                          <a:cs typeface="Times New Roman"/>
                        </a:rPr>
                        <a:t>312.995.327,84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510"/>
                </a:tc>
              </a:tr>
              <a:tr h="174625">
                <a:tc>
                  <a:txBody>
                    <a:bodyPr/>
                    <a:lstStyle/>
                    <a:p>
                      <a:pPr marL="34925">
                        <a:lnSpc>
                          <a:spcPts val="1280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250" spc="4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Previsão</a:t>
                      </a:r>
                      <a:r>
                        <a:rPr dirty="0" sz="12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30">
                          <a:latin typeface="Times New Roman"/>
                          <a:cs typeface="Times New Roman"/>
                        </a:rPr>
                        <a:t> Arrecadação</a:t>
                      </a:r>
                      <a:r>
                        <a:rPr dirty="0" sz="12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50" spc="-55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2º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 período</a:t>
                      </a:r>
                      <a:r>
                        <a:rPr dirty="0" sz="12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267970">
                        <a:lnSpc>
                          <a:spcPts val="1290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(2º</a:t>
                      </a:r>
                      <a:r>
                        <a:rPr dirty="0" sz="125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0">
                          <a:latin typeface="Times New Roman"/>
                          <a:cs typeface="Times New Roman"/>
                        </a:rPr>
                        <a:t>período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0">
                          <a:latin typeface="Times New Roman"/>
                          <a:cs typeface="Times New Roman"/>
                        </a:rPr>
                        <a:t>2024+</a:t>
                      </a:r>
                      <a:r>
                        <a:rPr dirty="0" sz="12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5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I)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129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194.065.139.29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925">
                        <a:lnSpc>
                          <a:spcPts val="1280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2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12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(b</a:t>
                      </a:r>
                      <a:r>
                        <a:rPr dirty="0" sz="125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dirty="0" sz="1250" spc="-65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c)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8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507.060.467.13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ts val="1270"/>
                        </a:lnSpc>
                      </a:pPr>
                      <a:r>
                        <a:rPr dirty="0" sz="1250">
                          <a:latin typeface="Times New Roman"/>
                          <a:cs typeface="Times New Roman"/>
                        </a:rPr>
                        <a:t>e)</a:t>
                      </a:r>
                      <a:r>
                        <a:rPr dirty="0" sz="1250" spc="-70">
                          <a:latin typeface="Times New Roman"/>
                          <a:cs typeface="Times New Roman"/>
                        </a:rPr>
                        <a:t> Prev‘isão</a:t>
                      </a:r>
                      <a:r>
                        <a:rPr dirty="0" sz="12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excesso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(d</a:t>
                      </a:r>
                      <a:r>
                        <a:rPr dirty="0" sz="12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650">
                          <a:latin typeface="Times New Roman"/>
                          <a:cs typeface="Times New Roman"/>
                        </a:rPr>
                        <a:t>—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 a)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127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47.054.181.71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4290">
                        <a:lnSpc>
                          <a:spcPts val="1290"/>
                        </a:lnSpc>
                      </a:pPr>
                      <a:r>
                        <a:rPr dirty="0" sz="1250" spc="-80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f}</a:t>
                      </a:r>
                      <a:r>
                        <a:rPr dirty="0" sz="1250" spc="-55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0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25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excesso</a:t>
                      </a:r>
                      <a:r>
                        <a:rPr dirty="0" sz="12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0">
                          <a:latin typeface="Times New Roman"/>
                          <a:cs typeface="Times New Roman"/>
                        </a:rPr>
                        <a:t>abertos</a:t>
                      </a:r>
                      <a:r>
                        <a:rPr dirty="0" sz="12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sz="125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exercício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1290"/>
                        </a:lnSpc>
                      </a:pPr>
                      <a:r>
                        <a:rPr dirty="0" sz="125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290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25.508.100.97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8100">
                        <a:lnSpc>
                          <a:spcPts val="1300"/>
                        </a:lnSpc>
                      </a:pPr>
                      <a:r>
                        <a:rPr dirty="0" sz="1250" spc="-280">
                          <a:solidFill>
                            <a:srgbClr val="2A2A2A"/>
                          </a:solidFill>
                          <a:latin typeface="Times New Roman"/>
                          <a:cs typeface="Times New Roman"/>
                        </a:rPr>
                        <a:t>q=)</a:t>
                      </a:r>
                      <a:r>
                        <a:rPr dirty="0" sz="1250" spc="55">
                          <a:solidFill>
                            <a:srgbClr val="2A2A2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 b="1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Saldo</a:t>
                      </a:r>
                      <a:r>
                        <a:rPr dirty="0" sz="1250" spc="-70" b="1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0" b="1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50" spc="-40" b="1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0" b="1">
                          <a:solidFill>
                            <a:srgbClr val="0F0F0F"/>
                          </a:solidFill>
                          <a:latin typeface="Times New Roman"/>
                          <a:cs typeface="Times New Roman"/>
                        </a:rPr>
                        <a:t>abertura</a:t>
                      </a:r>
                      <a:r>
                        <a:rPr dirty="0" sz="1250" spc="30" b="1">
                          <a:solidFill>
                            <a:srgbClr val="0F0F0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b="1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0" b="1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25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 b="1">
                          <a:latin typeface="Times New Roman"/>
                          <a:cs typeface="Times New Roman"/>
                        </a:rPr>
                        <a:t>Suplementar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1300"/>
                        </a:lnSpc>
                      </a:pPr>
                      <a:r>
                        <a:rPr dirty="0" sz="125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300"/>
                        </a:lnSpc>
                      </a:pPr>
                      <a:r>
                        <a:rPr dirty="0" sz="1250" spc="-10" b="1">
                          <a:latin typeface="Times New Roman"/>
                          <a:cs typeface="Times New Roman"/>
                        </a:rPr>
                        <a:t>21.546.080,74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131175" y="5118404"/>
            <a:ext cx="5257800" cy="737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0">
                <a:latin typeface="Times New Roman"/>
                <a:cs typeface="Times New Roman"/>
              </a:rPr>
              <a:t>Artigo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3º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-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Revogadas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as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disposições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em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contrário.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publique-</a:t>
            </a:r>
            <a:r>
              <a:rPr dirty="0" sz="1250">
                <a:latin typeface="Times New Roman"/>
                <a:cs typeface="Times New Roman"/>
              </a:rPr>
              <a:t>se.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afixe-</a:t>
            </a:r>
            <a:r>
              <a:rPr dirty="0" sz="1250">
                <a:latin typeface="Times New Roman"/>
                <a:cs typeface="Times New Roman"/>
              </a:rPr>
              <a:t>se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e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cumpra-</a:t>
            </a:r>
            <a:r>
              <a:rPr dirty="0" sz="1250" spc="-25">
                <a:latin typeface="Times New Roman"/>
                <a:cs typeface="Times New Roman"/>
              </a:rPr>
              <a:t>se.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1250">
              <a:latin typeface="Times New Roman"/>
              <a:cs typeface="Times New Roman"/>
            </a:endParaRPr>
          </a:p>
          <a:p>
            <a:pPr marL="1588770">
              <a:lnSpc>
                <a:spcPct val="100000"/>
              </a:lnSpc>
            </a:pPr>
            <a:r>
              <a:rPr dirty="0" sz="1250" spc="-30">
                <a:latin typeface="Times New Roman"/>
                <a:cs typeface="Times New Roman"/>
              </a:rPr>
              <a:t>Gabinete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Prefeito.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02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de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Outubro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de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2024.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124594" y="6328113"/>
            <a:ext cx="115506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0">
                <a:latin typeface="Times New Roman"/>
                <a:cs typeface="Times New Roman"/>
              </a:rPr>
              <a:t>Prefeito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Municipal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2025-07-23T17:59:31Z</dcterms:created>
  <dcterms:modified xsi:type="dcterms:W3CDTF">2025-07-23T17:59:31Z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