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C1C1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0">
                <a:solidFill>
                  <a:srgbClr val="333333"/>
                </a:solidFill>
              </a:rPr>
              <a:t>Página</a:t>
            </a:r>
            <a:r>
              <a:rPr dirty="0" sz="600" spc="15">
                <a:solidFill>
                  <a:srgbClr val="333333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6B6B6B"/>
                </a:solidFill>
              </a:rPr>
              <a:t>#</a:t>
            </a:fld>
            <a:r>
              <a:rPr dirty="0" sz="600" spc="-40">
                <a:solidFill>
                  <a:srgbClr val="6B6B6B"/>
                </a:solidFill>
              </a:rPr>
              <a:t> </a:t>
            </a:r>
            <a:r>
              <a:rPr dirty="0" sz="600">
                <a:solidFill>
                  <a:srgbClr val="363636"/>
                </a:solidFill>
              </a:rPr>
              <a:t>de</a:t>
            </a:r>
            <a:r>
              <a:rPr dirty="0" sz="600" spc="-5">
                <a:solidFill>
                  <a:srgbClr val="363636"/>
                </a:solidFill>
              </a:rPr>
              <a:t> </a:t>
            </a:r>
            <a:r>
              <a:rPr dirty="0" sz="600" spc="-50">
                <a:solidFill>
                  <a:srgbClr val="212121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C1C1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0">
                <a:solidFill>
                  <a:srgbClr val="333333"/>
                </a:solidFill>
              </a:rPr>
              <a:t>Página</a:t>
            </a:r>
            <a:r>
              <a:rPr dirty="0" sz="600" spc="15">
                <a:solidFill>
                  <a:srgbClr val="333333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6B6B6B"/>
                </a:solidFill>
              </a:rPr>
              <a:t>#</a:t>
            </a:fld>
            <a:r>
              <a:rPr dirty="0" sz="600" spc="-40">
                <a:solidFill>
                  <a:srgbClr val="6B6B6B"/>
                </a:solidFill>
              </a:rPr>
              <a:t> </a:t>
            </a:r>
            <a:r>
              <a:rPr dirty="0" sz="600">
                <a:solidFill>
                  <a:srgbClr val="363636"/>
                </a:solidFill>
              </a:rPr>
              <a:t>de</a:t>
            </a:r>
            <a:r>
              <a:rPr dirty="0" sz="600" spc="-5">
                <a:solidFill>
                  <a:srgbClr val="363636"/>
                </a:solidFill>
              </a:rPr>
              <a:t> </a:t>
            </a:r>
            <a:r>
              <a:rPr dirty="0" sz="600" spc="-50">
                <a:solidFill>
                  <a:srgbClr val="212121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C1C1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0">
                <a:solidFill>
                  <a:srgbClr val="333333"/>
                </a:solidFill>
              </a:rPr>
              <a:t>Página</a:t>
            </a:r>
            <a:r>
              <a:rPr dirty="0" sz="600" spc="15">
                <a:solidFill>
                  <a:srgbClr val="333333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6B6B6B"/>
                </a:solidFill>
              </a:rPr>
              <a:t>#</a:t>
            </a:fld>
            <a:r>
              <a:rPr dirty="0" sz="600" spc="-40">
                <a:solidFill>
                  <a:srgbClr val="6B6B6B"/>
                </a:solidFill>
              </a:rPr>
              <a:t> </a:t>
            </a:r>
            <a:r>
              <a:rPr dirty="0" sz="600">
                <a:solidFill>
                  <a:srgbClr val="363636"/>
                </a:solidFill>
              </a:rPr>
              <a:t>de</a:t>
            </a:r>
            <a:r>
              <a:rPr dirty="0" sz="600" spc="-5">
                <a:solidFill>
                  <a:srgbClr val="363636"/>
                </a:solidFill>
              </a:rPr>
              <a:t> </a:t>
            </a:r>
            <a:r>
              <a:rPr dirty="0" sz="600" spc="-50">
                <a:solidFill>
                  <a:srgbClr val="212121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C1C1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0">
                <a:solidFill>
                  <a:srgbClr val="333333"/>
                </a:solidFill>
              </a:rPr>
              <a:t>Página</a:t>
            </a:r>
            <a:r>
              <a:rPr dirty="0" sz="600" spc="15">
                <a:solidFill>
                  <a:srgbClr val="333333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6B6B6B"/>
                </a:solidFill>
              </a:rPr>
              <a:t>#</a:t>
            </a:fld>
            <a:r>
              <a:rPr dirty="0" sz="600" spc="-40">
                <a:solidFill>
                  <a:srgbClr val="6B6B6B"/>
                </a:solidFill>
              </a:rPr>
              <a:t> </a:t>
            </a:r>
            <a:r>
              <a:rPr dirty="0" sz="600">
                <a:solidFill>
                  <a:srgbClr val="363636"/>
                </a:solidFill>
              </a:rPr>
              <a:t>de</a:t>
            </a:r>
            <a:r>
              <a:rPr dirty="0" sz="600" spc="-5">
                <a:solidFill>
                  <a:srgbClr val="363636"/>
                </a:solidFill>
              </a:rPr>
              <a:t> </a:t>
            </a:r>
            <a:r>
              <a:rPr dirty="0" sz="600" spc="-50">
                <a:solidFill>
                  <a:srgbClr val="212121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C1C1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0">
                <a:solidFill>
                  <a:srgbClr val="333333"/>
                </a:solidFill>
              </a:rPr>
              <a:t>Página</a:t>
            </a:r>
            <a:r>
              <a:rPr dirty="0" sz="600" spc="15">
                <a:solidFill>
                  <a:srgbClr val="333333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6B6B6B"/>
                </a:solidFill>
              </a:rPr>
              <a:t>#</a:t>
            </a:fld>
            <a:r>
              <a:rPr dirty="0" sz="600" spc="-40">
                <a:solidFill>
                  <a:srgbClr val="6B6B6B"/>
                </a:solidFill>
              </a:rPr>
              <a:t> </a:t>
            </a:r>
            <a:r>
              <a:rPr dirty="0" sz="600">
                <a:solidFill>
                  <a:srgbClr val="363636"/>
                </a:solidFill>
              </a:rPr>
              <a:t>de</a:t>
            </a:r>
            <a:r>
              <a:rPr dirty="0" sz="600" spc="-5">
                <a:solidFill>
                  <a:srgbClr val="363636"/>
                </a:solidFill>
              </a:rPr>
              <a:t> </a:t>
            </a:r>
            <a:r>
              <a:rPr dirty="0" sz="600" spc="-50">
                <a:solidFill>
                  <a:srgbClr val="212121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89697" y="9781881"/>
            <a:ext cx="48831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1C1C1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0">
                <a:solidFill>
                  <a:srgbClr val="333333"/>
                </a:solidFill>
              </a:rPr>
              <a:t>Página</a:t>
            </a:r>
            <a:r>
              <a:rPr dirty="0" sz="600" spc="15">
                <a:solidFill>
                  <a:srgbClr val="333333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6B6B6B"/>
                </a:solidFill>
              </a:rPr>
              <a:t>#</a:t>
            </a:fld>
            <a:r>
              <a:rPr dirty="0" sz="600" spc="-40">
                <a:solidFill>
                  <a:srgbClr val="6B6B6B"/>
                </a:solidFill>
              </a:rPr>
              <a:t> </a:t>
            </a:r>
            <a:r>
              <a:rPr dirty="0" sz="600">
                <a:solidFill>
                  <a:srgbClr val="363636"/>
                </a:solidFill>
              </a:rPr>
              <a:t>de</a:t>
            </a:r>
            <a:r>
              <a:rPr dirty="0" sz="600" spc="-5">
                <a:solidFill>
                  <a:srgbClr val="363636"/>
                </a:solidFill>
              </a:rPr>
              <a:t> </a:t>
            </a:r>
            <a:r>
              <a:rPr dirty="0" sz="600" spc="-50">
                <a:solidFill>
                  <a:srgbClr val="212121"/>
                </a:solidFill>
              </a:rPr>
              <a:t>2</a:t>
            </a:r>
            <a:endParaRPr sz="6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464" y="1176189"/>
            <a:ext cx="6480862" cy="12188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9558" y="478398"/>
            <a:ext cx="557329" cy="633802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520783" y="9767559"/>
            <a:ext cx="6487160" cy="0"/>
          </a:xfrm>
          <a:custGeom>
            <a:avLst/>
            <a:gdLst/>
            <a:ahLst/>
            <a:cxnLst/>
            <a:rect l="l" t="t" r="r" b="b"/>
            <a:pathLst>
              <a:path w="6487159" h="0">
                <a:moveTo>
                  <a:pt x="0" y="0"/>
                </a:moveTo>
                <a:lnTo>
                  <a:pt x="6486955" y="0"/>
                </a:lnTo>
              </a:path>
            </a:pathLst>
          </a:custGeom>
          <a:ln w="9141">
            <a:solidFill>
              <a:srgbClr val="48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32440" y="292265"/>
            <a:ext cx="3088005" cy="568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2D2D2D"/>
                </a:solidFill>
                <a:latin typeface="Arial"/>
                <a:cs typeface="Arial"/>
              </a:rPr>
              <a:t>PREFEITURA</a:t>
            </a:r>
            <a:r>
              <a:rPr dirty="0" sz="1150" spc="7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43434"/>
                </a:solidFill>
                <a:latin typeface="Arial"/>
                <a:cs typeface="Arial"/>
              </a:rPr>
              <a:t>MUNICIPAL</a:t>
            </a:r>
            <a:r>
              <a:rPr dirty="0" sz="1150" spc="9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4D4D4D"/>
                </a:solidFill>
                <a:latin typeface="Arial"/>
                <a:cs typeface="Arial"/>
              </a:rPr>
              <a:t>DE</a:t>
            </a:r>
            <a:r>
              <a:rPr dirty="0" sz="1150" spc="-15" b="1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F2F2F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4604">
              <a:lnSpc>
                <a:spcPct val="100000"/>
              </a:lnSpc>
              <a:spcBef>
                <a:spcPts val="670"/>
              </a:spcBef>
            </a:pPr>
            <a:r>
              <a:rPr dirty="0" sz="850" spc="-45">
                <a:solidFill>
                  <a:srgbClr val="2D2D2D"/>
                </a:solidFill>
                <a:latin typeface="Arial MT"/>
                <a:cs typeface="Arial MT"/>
              </a:rPr>
              <a:t>Rua</a:t>
            </a:r>
            <a:r>
              <a:rPr dirty="0" sz="850" spc="-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F2F2F"/>
                </a:solidFill>
                <a:latin typeface="Arial MT"/>
                <a:cs typeface="Arial MT"/>
              </a:rPr>
              <a:t>Maria</a:t>
            </a:r>
            <a:r>
              <a:rPr dirty="0" sz="850" spc="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D2D2D"/>
                </a:solidFill>
                <a:latin typeface="Arial MT"/>
                <a:cs typeface="Arial MT"/>
              </a:rPr>
              <a:t>Lourenço,</a:t>
            </a:r>
            <a:r>
              <a:rPr dirty="0" sz="850" spc="-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494949"/>
                </a:solidFill>
                <a:latin typeface="Arial MT"/>
                <a:cs typeface="Arial MT"/>
              </a:rPr>
              <a:t>18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180"/>
              </a:spcBef>
            </a:pPr>
            <a:r>
              <a:rPr dirty="0" sz="850" spc="-65" b="1">
                <a:solidFill>
                  <a:srgbClr val="1F1F1F"/>
                </a:solidFill>
                <a:latin typeface="Arial"/>
                <a:cs typeface="Arial"/>
              </a:rPr>
              <a:t>Fazenda</a:t>
            </a:r>
            <a:r>
              <a:rPr dirty="0" sz="850" spc="5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2F2F2F"/>
                </a:solidFill>
                <a:latin typeface="Arial"/>
                <a:cs typeface="Arial"/>
              </a:rPr>
              <a:t>Caxias</a:t>
            </a:r>
            <a:endParaRPr sz="85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035489" y="9781881"/>
            <a:ext cx="291465" cy="11112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30">
                <a:solidFill>
                  <a:srgbClr val="1D1D1D"/>
                </a:solidFill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0">
                <a:solidFill>
                  <a:srgbClr val="333333"/>
                </a:solidFill>
              </a:rPr>
              <a:t>Página</a:t>
            </a:r>
            <a:r>
              <a:rPr dirty="0" sz="600" spc="15">
                <a:solidFill>
                  <a:srgbClr val="333333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6B6B6B"/>
                </a:solidFill>
              </a:rPr>
              <a:t>1</a:t>
            </a:fld>
            <a:r>
              <a:rPr dirty="0" sz="600" spc="-40">
                <a:solidFill>
                  <a:srgbClr val="6B6B6B"/>
                </a:solidFill>
              </a:rPr>
              <a:t> </a:t>
            </a:r>
            <a:r>
              <a:rPr dirty="0" sz="600">
                <a:solidFill>
                  <a:srgbClr val="363636"/>
                </a:solidFill>
              </a:rPr>
              <a:t>de</a:t>
            </a:r>
            <a:r>
              <a:rPr dirty="0" sz="600" spc="-5">
                <a:solidFill>
                  <a:srgbClr val="363636"/>
                </a:solidFill>
              </a:rPr>
              <a:t> </a:t>
            </a:r>
            <a:r>
              <a:rPr dirty="0" sz="600" spc="-50">
                <a:solidFill>
                  <a:srgbClr val="212121"/>
                </a:solidFill>
              </a:rPr>
              <a:t>2</a:t>
            </a:r>
            <a:endParaRPr sz="600"/>
          </a:p>
        </p:txBody>
      </p:sp>
      <p:sp>
        <p:nvSpPr>
          <p:cNvPr id="6" name="object 6" descr=""/>
          <p:cNvSpPr txBox="1"/>
          <p:nvPr/>
        </p:nvSpPr>
        <p:spPr>
          <a:xfrm>
            <a:off x="4088611" y="1506545"/>
            <a:ext cx="2875915" cy="688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00760">
              <a:lnSpc>
                <a:spcPct val="100000"/>
              </a:lnSpc>
              <a:spcBef>
                <a:spcPts val="100"/>
              </a:spcBef>
            </a:pPr>
            <a:r>
              <a:rPr dirty="0" sz="850" spc="-45">
                <a:solidFill>
                  <a:srgbClr val="313131"/>
                </a:solidFill>
                <a:latin typeface="Arial MT"/>
                <a:cs typeface="Arial MT"/>
              </a:rPr>
              <a:t>Decreto</a:t>
            </a:r>
            <a:r>
              <a:rPr dirty="0" sz="85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F3F3F"/>
                </a:solidFill>
                <a:latin typeface="Arial MT"/>
                <a:cs typeface="Arial MT"/>
              </a:rPr>
              <a:t>N°</a:t>
            </a:r>
            <a:r>
              <a:rPr dirty="0" sz="850" spc="-8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11111"/>
                </a:solidFill>
                <a:latin typeface="Arial MT"/>
                <a:cs typeface="Arial MT"/>
              </a:rPr>
              <a:t>2765</a:t>
            </a:r>
            <a:r>
              <a:rPr dirty="0" sz="85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D4D4D"/>
                </a:solidFill>
                <a:latin typeface="Arial MT"/>
                <a:cs typeface="Arial MT"/>
              </a:rPr>
              <a:t>17</a:t>
            </a:r>
            <a:r>
              <a:rPr dirty="0" sz="850" spc="3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50" spc="16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63636"/>
                </a:solidFill>
                <a:latin typeface="Arial MT"/>
                <a:cs typeface="Arial MT"/>
              </a:rPr>
              <a:t>outubro,</a:t>
            </a:r>
            <a:r>
              <a:rPr dirty="0" sz="850" spc="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83838"/>
                </a:solidFill>
                <a:latin typeface="Arial MT"/>
                <a:cs typeface="Arial MT"/>
              </a:rPr>
              <a:t>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70"/>
              </a:spcBef>
            </a:pPr>
            <a:endParaRPr sz="850">
              <a:latin typeface="Arial MT"/>
              <a:cs typeface="Arial MT"/>
            </a:endParaRPr>
          </a:p>
          <a:p>
            <a:pPr marL="12700" marR="127000" indent="635">
              <a:lnSpc>
                <a:spcPts val="890"/>
              </a:lnSpc>
            </a:pPr>
            <a:r>
              <a:rPr dirty="0" sz="850" spc="-60">
                <a:solidFill>
                  <a:srgbClr val="0F0F0F"/>
                </a:solidFill>
                <a:latin typeface="Arial MT"/>
                <a:cs typeface="Arial MT"/>
              </a:rPr>
              <a:t>Abre</a:t>
            </a:r>
            <a:r>
              <a:rPr dirty="0" sz="85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A2A2A"/>
                </a:solidFill>
                <a:latin typeface="Arial MT"/>
                <a:cs typeface="Arial MT"/>
              </a:rPr>
              <a:t>crédito</a:t>
            </a:r>
            <a:r>
              <a:rPr dirty="0" sz="850" spc="-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F1F1F"/>
                </a:solidFill>
                <a:latin typeface="Arial MT"/>
                <a:cs typeface="Arial MT"/>
              </a:rPr>
              <a:t>suplementar</a:t>
            </a:r>
            <a:r>
              <a:rPr dirty="0" sz="850" spc="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13131"/>
                </a:solidFill>
                <a:latin typeface="Arial MT"/>
                <a:cs typeface="Arial MT"/>
              </a:rPr>
              <a:t>no</a:t>
            </a:r>
            <a:r>
              <a:rPr dirty="0" sz="85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13131"/>
                </a:solidFill>
                <a:latin typeface="Arial MT"/>
                <a:cs typeface="Arial MT"/>
              </a:rPr>
              <a:t>valor</a:t>
            </a:r>
            <a:r>
              <a:rPr dirty="0" sz="85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63636"/>
                </a:solidFill>
                <a:latin typeface="Arial MT"/>
                <a:cs typeface="Arial MT"/>
              </a:rPr>
              <a:t>total</a:t>
            </a:r>
            <a:r>
              <a:rPr dirty="0" sz="85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850" spc="-5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A0A0A"/>
                </a:solidFill>
                <a:latin typeface="Arial MT"/>
                <a:cs typeface="Arial MT"/>
              </a:rPr>
              <a:t>R$640.000,00,</a:t>
            </a:r>
            <a:r>
              <a:rPr dirty="0" sz="850" spc="6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43434"/>
                </a:solidFill>
                <a:latin typeface="Arial MT"/>
                <a:cs typeface="Arial MT"/>
              </a:rPr>
              <a:t>para </a:t>
            </a:r>
            <a:r>
              <a:rPr dirty="0" sz="850" spc="-35">
                <a:solidFill>
                  <a:srgbClr val="282828"/>
                </a:solidFill>
                <a:latin typeface="Arial MT"/>
                <a:cs typeface="Arial MT"/>
              </a:rPr>
              <a:t>fins</a:t>
            </a:r>
            <a:r>
              <a:rPr dirty="0" sz="850" spc="-4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82828"/>
                </a:solidFill>
                <a:latin typeface="Arial MT"/>
                <a:cs typeface="Arial MT"/>
              </a:rPr>
              <a:t>que</a:t>
            </a:r>
            <a:r>
              <a:rPr dirty="0" sz="850" spc="-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424242"/>
                </a:solidFill>
                <a:latin typeface="Arial MT"/>
                <a:cs typeface="Arial MT"/>
              </a:rPr>
              <a:t>se</a:t>
            </a:r>
            <a:r>
              <a:rPr dirty="0" sz="850" spc="-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63636"/>
                </a:solidFill>
                <a:latin typeface="Arial MT"/>
                <a:cs typeface="Arial MT"/>
              </a:rPr>
              <a:t>especifica</a:t>
            </a:r>
            <a:r>
              <a:rPr dirty="0" sz="85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13131"/>
                </a:solidFill>
                <a:latin typeface="Arial MT"/>
                <a:cs typeface="Arial MT"/>
              </a:rPr>
              <a:t>e</a:t>
            </a:r>
            <a:r>
              <a:rPr dirty="0" sz="850" spc="-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63636"/>
                </a:solidFill>
                <a:latin typeface="Arial MT"/>
                <a:cs typeface="Arial MT"/>
              </a:rPr>
              <a:t>da</a:t>
            </a:r>
            <a:r>
              <a:rPr dirty="0" sz="85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33333"/>
                </a:solidFill>
                <a:latin typeface="Arial MT"/>
                <a:cs typeface="Arial MT"/>
              </a:rPr>
              <a:t>outras</a:t>
            </a:r>
            <a:r>
              <a:rPr dirty="0" sz="850" spc="-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F2F2F"/>
                </a:solidFill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91126" y="2690353"/>
            <a:ext cx="6297295" cy="930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94385">
              <a:lnSpc>
                <a:spcPct val="131700"/>
              </a:lnSpc>
              <a:spcBef>
                <a:spcPts val="100"/>
              </a:spcBef>
            </a:pPr>
            <a:r>
              <a:rPr dirty="0" sz="850" spc="-35">
                <a:solidFill>
                  <a:srgbClr val="3F3F3F"/>
                </a:solidFill>
                <a:latin typeface="Arial MT"/>
                <a:cs typeface="Arial MT"/>
              </a:rPr>
              <a:t>O</a:t>
            </a:r>
            <a:r>
              <a:rPr dirty="0" sz="850" spc="-6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282828"/>
                </a:solidFill>
                <a:latin typeface="Arial MT"/>
                <a:cs typeface="Arial MT"/>
              </a:rPr>
              <a:t>PREFEITO</a:t>
            </a:r>
            <a:r>
              <a:rPr dirty="0" sz="850" spc="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42424"/>
                </a:solidFill>
                <a:latin typeface="Arial MT"/>
                <a:cs typeface="Arial MT"/>
              </a:rPr>
              <a:t>MUNICIPAL,</a:t>
            </a:r>
            <a:r>
              <a:rPr dirty="0" sz="850" spc="6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464646"/>
                </a:solidFill>
                <a:latin typeface="Arial MT"/>
                <a:cs typeface="Arial MT"/>
              </a:rPr>
              <a:t>no</a:t>
            </a:r>
            <a:r>
              <a:rPr dirty="0" sz="850" spc="-3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F2F2F"/>
                </a:solidFill>
                <a:latin typeface="Arial MT"/>
                <a:cs typeface="Arial MT"/>
              </a:rPr>
              <a:t>uso</a:t>
            </a:r>
            <a:r>
              <a:rPr dirty="0" sz="850" spc="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850" spc="-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63636"/>
                </a:solidFill>
                <a:latin typeface="Arial MT"/>
                <a:cs typeface="Arial MT"/>
              </a:rPr>
              <a:t>suas</a:t>
            </a:r>
            <a:r>
              <a:rPr dirty="0" sz="85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62626"/>
                </a:solidFill>
                <a:latin typeface="Arial MT"/>
                <a:cs typeface="Arial MT"/>
              </a:rPr>
              <a:t>atribuições</a:t>
            </a:r>
            <a:r>
              <a:rPr dirty="0" sz="850" spc="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D1D1D"/>
                </a:solidFill>
                <a:latin typeface="Arial MT"/>
                <a:cs typeface="Arial MT"/>
              </a:rPr>
              <a:t>legais,</a:t>
            </a:r>
            <a:r>
              <a:rPr dirty="0" sz="850" spc="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constitucionais</a:t>
            </a:r>
            <a:r>
              <a:rPr dirty="0" sz="850" spc="-5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424242"/>
                </a:solidFill>
                <a:latin typeface="Arial MT"/>
                <a:cs typeface="Arial MT"/>
              </a:rPr>
              <a:t>e</a:t>
            </a:r>
            <a:r>
              <a:rPr dirty="0" sz="85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A2A2A"/>
                </a:solidFill>
                <a:latin typeface="Arial MT"/>
                <a:cs typeface="Arial MT"/>
              </a:rPr>
              <a:t>acordo</a:t>
            </a:r>
            <a:r>
              <a:rPr dirty="0" sz="850" spc="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Arial MT"/>
                <a:cs typeface="Arial MT"/>
              </a:rPr>
              <a:t>com</a:t>
            </a:r>
            <a:r>
              <a:rPr dirty="0" sz="850" spc="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B2B2B"/>
                </a:solidFill>
                <a:latin typeface="Arial MT"/>
                <a:cs typeface="Arial MT"/>
              </a:rPr>
              <a:t>o</a:t>
            </a:r>
            <a:r>
              <a:rPr dirty="0" sz="850" spc="-4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A3A3A"/>
                </a:solidFill>
                <a:latin typeface="Arial MT"/>
                <a:cs typeface="Arial MT"/>
              </a:rPr>
              <a:t>que</a:t>
            </a:r>
            <a:r>
              <a:rPr dirty="0" sz="85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31313"/>
                </a:solidFill>
                <a:latin typeface="Arial MT"/>
                <a:cs typeface="Arial MT"/>
              </a:rPr>
              <a:t>lhe</a:t>
            </a:r>
            <a:r>
              <a:rPr dirty="0" sz="85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13131"/>
                </a:solidFill>
                <a:latin typeface="Arial MT"/>
                <a:cs typeface="Arial MT"/>
              </a:rPr>
              <a:t>confere</a:t>
            </a: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33333"/>
                </a:solidFill>
                <a:latin typeface="Arial MT"/>
                <a:cs typeface="Arial MT"/>
              </a:rPr>
              <a:t>o</a:t>
            </a:r>
            <a:r>
              <a:rPr dirty="0" sz="850" spc="-1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62626"/>
                </a:solidFill>
                <a:latin typeface="Arial MT"/>
                <a:cs typeface="Arial MT"/>
              </a:rPr>
              <a:t>art.</a:t>
            </a:r>
            <a:r>
              <a:rPr dirty="0" sz="850" spc="-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63636"/>
                </a:solidFill>
                <a:latin typeface="Arial MT"/>
                <a:cs typeface="Arial MT"/>
              </a:rPr>
              <a:t>8º</a:t>
            </a:r>
            <a:r>
              <a:rPr dirty="0" sz="850" spc="17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F2F2F"/>
                </a:solidFill>
                <a:latin typeface="Arial MT"/>
                <a:cs typeface="Arial MT"/>
              </a:rPr>
              <a:t>da </a:t>
            </a:r>
            <a:r>
              <a:rPr dirty="0" sz="850" spc="-50">
                <a:solidFill>
                  <a:srgbClr val="212121"/>
                </a:solidFill>
                <a:latin typeface="Arial MT"/>
                <a:cs typeface="Arial MT"/>
              </a:rPr>
              <a:t>LEI</a:t>
            </a: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82828"/>
                </a:solidFill>
                <a:latin typeface="Arial MT"/>
                <a:cs typeface="Arial MT"/>
              </a:rPr>
              <a:t>N°</a:t>
            </a:r>
            <a:r>
              <a:rPr dirty="0" sz="850" spc="-6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F1F1F"/>
                </a:solidFill>
                <a:latin typeface="Arial MT"/>
                <a:cs typeface="Arial MT"/>
              </a:rPr>
              <a:t>823/2023</a:t>
            </a:r>
            <a:r>
              <a:rPr dirty="0" sz="85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82828"/>
                </a:solidFill>
                <a:latin typeface="Arial MT"/>
                <a:cs typeface="Arial MT"/>
              </a:rPr>
              <a:t>datada</a:t>
            </a:r>
            <a:r>
              <a:rPr dirty="0" sz="850" spc="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F1F1F"/>
                </a:solidFill>
                <a:latin typeface="Arial MT"/>
                <a:cs typeface="Arial MT"/>
              </a:rPr>
              <a:t>21/12/2023,</a:t>
            </a:r>
            <a:r>
              <a:rPr dirty="0" sz="850" spc="5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F2F2F"/>
                </a:solidFill>
                <a:latin typeface="Arial MT"/>
                <a:cs typeface="Arial MT"/>
              </a:rPr>
              <a:t>publicada</a:t>
            </a:r>
            <a:r>
              <a:rPr dirty="0" sz="850" spc="4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43434"/>
                </a:solidFill>
                <a:latin typeface="Arial MT"/>
                <a:cs typeface="Arial MT"/>
              </a:rPr>
              <a:t>em</a:t>
            </a:r>
            <a:r>
              <a:rPr dirty="0" sz="850" spc="16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12121"/>
                </a:solidFill>
                <a:latin typeface="Arial MT"/>
                <a:cs typeface="Arial MT"/>
              </a:rPr>
              <a:t>21/12/2023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50" spc="-50">
                <a:solidFill>
                  <a:srgbClr val="1F1F1F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50" spc="-45">
                <a:solidFill>
                  <a:srgbClr val="1F1F1F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20">
                <a:solidFill>
                  <a:srgbClr val="444444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50">
                <a:solidFill>
                  <a:srgbClr val="444444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30">
                <a:solidFill>
                  <a:srgbClr val="3D3D3D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50" spc="-60">
                <a:solidFill>
                  <a:srgbClr val="3D3D3D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solidFill>
                  <a:srgbClr val="494949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50" spc="-25">
                <a:solidFill>
                  <a:srgbClr val="494949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20">
                <a:solidFill>
                  <a:srgbClr val="333333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50">
                <a:solidFill>
                  <a:srgbClr val="333333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55">
                <a:solidFill>
                  <a:srgbClr val="363636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50" spc="-30">
                <a:solidFill>
                  <a:srgbClr val="363636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25">
                <a:solidFill>
                  <a:srgbClr val="2A2A2A"/>
                </a:solidFill>
                <a:uFill>
                  <a:solidFill>
                    <a:srgbClr val="484B54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850">
              <a:latin typeface="Arial MT"/>
              <a:cs typeface="Arial MT"/>
            </a:endParaRPr>
          </a:p>
          <a:p>
            <a:pPr marL="319405">
              <a:lnSpc>
                <a:spcPct val="100000"/>
              </a:lnSpc>
              <a:spcBef>
                <a:spcPts val="5"/>
              </a:spcBef>
            </a:pPr>
            <a:r>
              <a:rPr dirty="0" sz="850" spc="-45">
                <a:solidFill>
                  <a:srgbClr val="363636"/>
                </a:solidFill>
                <a:latin typeface="Arial MT"/>
                <a:cs typeface="Arial MT"/>
              </a:rPr>
              <a:t>Artigo</a:t>
            </a:r>
            <a:r>
              <a:rPr dirty="0" sz="85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D3D3D"/>
                </a:solidFill>
                <a:latin typeface="Arial MT"/>
                <a:cs typeface="Arial MT"/>
              </a:rPr>
              <a:t>1º </a:t>
            </a:r>
            <a:r>
              <a:rPr dirty="0" sz="850">
                <a:solidFill>
                  <a:srgbClr val="414141"/>
                </a:solidFill>
                <a:latin typeface="Arial MT"/>
                <a:cs typeface="Arial MT"/>
              </a:rPr>
              <a:t>-</a:t>
            </a:r>
            <a:r>
              <a:rPr dirty="0" sz="850" spc="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D2D2D"/>
                </a:solidFill>
                <a:latin typeface="Arial MT"/>
                <a:cs typeface="Arial MT"/>
              </a:rPr>
              <a:t>Fica</a:t>
            </a:r>
            <a:r>
              <a:rPr dirty="0" sz="850" spc="-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12121"/>
                </a:solidFill>
                <a:latin typeface="Arial MT"/>
                <a:cs typeface="Arial MT"/>
              </a:rPr>
              <a:t>aberto</a:t>
            </a:r>
            <a:r>
              <a:rPr dirty="0" sz="85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crédito</a:t>
            </a:r>
            <a:r>
              <a:rPr dirty="0" sz="85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F2F2F"/>
                </a:solidFill>
                <a:latin typeface="Arial MT"/>
                <a:cs typeface="Arial MT"/>
              </a:rPr>
              <a:t>suplementar</a:t>
            </a:r>
            <a:r>
              <a:rPr dirty="0" sz="850" spc="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43434"/>
                </a:solidFill>
                <a:latin typeface="Arial MT"/>
                <a:cs typeface="Arial MT"/>
              </a:rPr>
              <a:t>as</a:t>
            </a:r>
            <a:r>
              <a:rPr dirty="0" sz="85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D2D2D"/>
                </a:solidFill>
                <a:latin typeface="Arial MT"/>
                <a:cs typeface="Arial MT"/>
              </a:rPr>
              <a:t>seguintes</a:t>
            </a:r>
            <a:r>
              <a:rPr dirty="0" sz="85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F2F2F"/>
                </a:solidFill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5550" y="4345667"/>
            <a:ext cx="2611755" cy="38227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heavy" sz="850" spc="-135">
                <a:solidFill>
                  <a:srgbClr val="2F2F2F"/>
                </a:solidFill>
                <a:uFill>
                  <a:solidFill>
                    <a:srgbClr val="444B4F"/>
                  </a:solidFill>
                </a:uFill>
                <a:latin typeface="Arial Black"/>
                <a:cs typeface="Arial Black"/>
              </a:rPr>
              <a:t>Dotações</a:t>
            </a:r>
            <a:r>
              <a:rPr dirty="0" u="heavy" sz="850" spc="100">
                <a:solidFill>
                  <a:srgbClr val="2F2F2F"/>
                </a:solidFill>
                <a:uFill>
                  <a:solidFill>
                    <a:srgbClr val="444B4F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heavy" sz="850" spc="-55">
                <a:solidFill>
                  <a:srgbClr val="151515"/>
                </a:solidFill>
                <a:uFill>
                  <a:solidFill>
                    <a:srgbClr val="444B4F"/>
                  </a:solidFill>
                </a:uFill>
                <a:latin typeface="Arial Black"/>
                <a:cs typeface="Arial Black"/>
              </a:rPr>
              <a:t>Suglementadas</a:t>
            </a:r>
            <a:r>
              <a:rPr dirty="0" u="heavy" sz="850" spc="500">
                <a:solidFill>
                  <a:srgbClr val="151515"/>
                </a:solidFill>
                <a:uFill>
                  <a:solidFill>
                    <a:srgbClr val="444B4F"/>
                  </a:solidFill>
                </a:uFill>
                <a:latin typeface="Arial Black"/>
                <a:cs typeface="Arial Black"/>
              </a:rPr>
              <a:t> </a:t>
            </a:r>
            <a:endParaRPr sz="850">
              <a:latin typeface="Arial Black"/>
              <a:cs typeface="Arial Black"/>
            </a:endParaRPr>
          </a:p>
          <a:p>
            <a:pPr marL="57150">
              <a:lnSpc>
                <a:spcPct val="100000"/>
              </a:lnSpc>
              <a:spcBef>
                <a:spcPts val="315"/>
              </a:spcBef>
            </a:pPr>
            <a:r>
              <a:rPr dirty="0" sz="1000" spc="-35" b="1">
                <a:solidFill>
                  <a:srgbClr val="2F2F2F"/>
                </a:solidFill>
                <a:latin typeface="Arial"/>
                <a:cs typeface="Arial"/>
              </a:rPr>
              <a:t>PREFEITURA</a:t>
            </a:r>
            <a:r>
              <a:rPr dirty="0" sz="1000" spc="7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000" spc="-30" b="1">
                <a:solidFill>
                  <a:srgbClr val="333333"/>
                </a:solidFill>
                <a:latin typeface="Arial"/>
                <a:cs typeface="Arial"/>
              </a:rPr>
              <a:t>MUNICIPAL</a:t>
            </a:r>
            <a:r>
              <a:rPr dirty="0" sz="1000" spc="2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343434"/>
                </a:solidFill>
                <a:latin typeface="Arial"/>
                <a:cs typeface="Arial"/>
              </a:rPr>
              <a:t>DE</a:t>
            </a:r>
            <a:r>
              <a:rPr dirty="0" sz="1000" spc="-3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000" spc="-20" b="1">
                <a:solidFill>
                  <a:srgbClr val="313131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648961" y="4720060"/>
          <a:ext cx="6401435" cy="23488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2945"/>
                <a:gridCol w="2307590"/>
                <a:gridCol w="2679699"/>
                <a:gridCol w="635634"/>
              </a:tblGrid>
              <a:tr h="1746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01.09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35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Secretaria</a:t>
                      </a:r>
                      <a:r>
                        <a:rPr dirty="0" sz="850" spc="4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5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50" spc="3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20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50" spc="-40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Educação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2.066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50" spc="-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8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Escolara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7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92456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4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144.000,00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6405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4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4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144.000,00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</a:tr>
              <a:tr h="182245">
                <a:tc gridSpan="4">
                  <a:txBody>
                    <a:bodyPr/>
                    <a:lstStyle/>
                    <a:p>
                      <a:pPr marL="29845">
                        <a:lnSpc>
                          <a:spcPts val="930"/>
                        </a:lnSpc>
                        <a:spcBef>
                          <a:spcPts val="409"/>
                        </a:spcBef>
                        <a:tabLst>
                          <a:tab pos="807085" algn="l"/>
                        </a:tabLst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2.067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Unifomes,</a:t>
                      </a:r>
                      <a:r>
                        <a:rPr dirty="0" sz="850" spc="-4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Pemanente,</a:t>
                      </a:r>
                      <a:r>
                        <a:rPr dirty="0" sz="850" spc="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Instalacóes,</a:t>
                      </a:r>
                      <a:r>
                        <a:rPr dirty="0" sz="850" spc="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17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50" spc="2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3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Distribuição</a:t>
                      </a:r>
                      <a:r>
                        <a:rPr dirty="0" sz="850" spc="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50" spc="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QSE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2069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62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8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algn="ctr" marR="1333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4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Salario-</a:t>
                      </a:r>
                      <a:r>
                        <a:rPr dirty="0" sz="850" spc="-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Educação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850" spc="-5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486.000,00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45720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640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4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5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1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50">
                          <a:solidFill>
                            <a:srgbClr val="1D1D1D"/>
                          </a:solidFill>
                          <a:latin typeface="Arial Black"/>
                          <a:cs typeface="Arial Black"/>
                        </a:rPr>
                        <a:t>486.000,00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968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64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4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4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14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RG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1015"/>
                        </a:lnSpc>
                        <a:spcBef>
                          <a:spcPts val="190"/>
                        </a:spcBef>
                      </a:pPr>
                      <a:r>
                        <a:rPr dirty="0" sz="850" spc="-40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630.000,00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4130"/>
                </a:tc>
              </a:tr>
              <a:tr h="155575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01.17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ts val="940"/>
                        </a:lnSpc>
                      </a:pPr>
                      <a:r>
                        <a:rPr dirty="0" sz="850" spc="-5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1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5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Comunicação</a:t>
                      </a:r>
                      <a:r>
                        <a:rPr dirty="0" sz="850" spc="7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50" spc="-35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Eventos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2.826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Manutenção,</a:t>
                      </a:r>
                      <a:r>
                        <a:rPr dirty="0" sz="850" spc="1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sz="850" spc="8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3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Operacionalização </a:t>
                      </a:r>
                      <a:r>
                        <a:rPr dirty="0" sz="850" spc="-4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das </a:t>
                      </a:r>
                      <a:r>
                        <a:rPr dirty="0" sz="850" spc="-4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5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gridSpan="2"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235325" algn="l"/>
                        </a:tabLst>
                      </a:pPr>
                      <a:r>
                        <a:rPr dirty="0" sz="850" spc="-6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7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6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4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10.000.00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539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85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539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4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4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2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10.000,00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</a:tr>
              <a:tr h="140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14261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640.000,00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992479" y="7125444"/>
            <a:ext cx="5815965" cy="28003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467995" marR="5080" indent="-455295">
              <a:lnSpc>
                <a:spcPts val="980"/>
              </a:lnSpc>
              <a:spcBef>
                <a:spcPts val="165"/>
              </a:spcBef>
            </a:pPr>
            <a:r>
              <a:rPr dirty="0" sz="850" spc="-40">
                <a:solidFill>
                  <a:srgbClr val="131313"/>
                </a:solidFill>
                <a:latin typeface="Arial MT"/>
                <a:cs typeface="Arial MT"/>
              </a:rPr>
              <a:t>Artigo</a:t>
            </a:r>
            <a:r>
              <a:rPr dirty="0" sz="850" spc="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F3F3F"/>
                </a:solidFill>
                <a:latin typeface="Arial MT"/>
                <a:cs typeface="Arial MT"/>
              </a:rPr>
              <a:t>2º</a:t>
            </a:r>
            <a:r>
              <a:rPr dirty="0" sz="850" spc="-5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D1D1D"/>
                </a:solidFill>
                <a:latin typeface="Arial MT"/>
                <a:cs typeface="Arial MT"/>
              </a:rPr>
              <a:t>-</a:t>
            </a:r>
            <a:r>
              <a:rPr dirty="0" sz="850" spc="-6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F3F3F"/>
                </a:solidFill>
                <a:latin typeface="Arial MT"/>
                <a:cs typeface="Arial MT"/>
              </a:rPr>
              <a:t>As</a:t>
            </a:r>
            <a:r>
              <a:rPr dirty="0" sz="850" spc="-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D2D2D"/>
                </a:solidFill>
                <a:latin typeface="Arial MT"/>
                <a:cs typeface="Arial MT"/>
              </a:rPr>
              <a:t>despesas</a:t>
            </a:r>
            <a:r>
              <a:rPr dirty="0" sz="850" spc="-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62626"/>
                </a:solidFill>
                <a:latin typeface="Arial MT"/>
                <a:cs typeface="Arial MT"/>
              </a:rPr>
              <a:t>decorrentes</a:t>
            </a:r>
            <a:r>
              <a:rPr dirty="0" sz="8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33333"/>
                </a:solidFill>
                <a:latin typeface="Arial MT"/>
                <a:cs typeface="Arial MT"/>
              </a:rPr>
              <a:t>da</a:t>
            </a:r>
            <a:r>
              <a:rPr dirty="0" sz="850" spc="-1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82828"/>
                </a:solidFill>
                <a:latin typeface="Arial MT"/>
                <a:cs typeface="Arial MT"/>
              </a:rPr>
              <a:t>abertura</a:t>
            </a:r>
            <a:r>
              <a:rPr dirty="0" sz="850" spc="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82828"/>
                </a:solidFill>
                <a:latin typeface="Arial MT"/>
                <a:cs typeface="Arial MT"/>
              </a:rPr>
              <a:t>do</a:t>
            </a:r>
            <a:r>
              <a:rPr dirty="0" sz="850" spc="-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32323"/>
                </a:solidFill>
                <a:latin typeface="Arial MT"/>
                <a:cs typeface="Arial MT"/>
              </a:rPr>
              <a:t>presente</a:t>
            </a:r>
            <a:r>
              <a:rPr dirty="0" sz="850" spc="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61616"/>
                </a:solidFill>
                <a:latin typeface="Arial MT"/>
                <a:cs typeface="Arial MT"/>
              </a:rPr>
              <a:t>crédito</a:t>
            </a:r>
            <a:r>
              <a:rPr dirty="0" sz="850" spc="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F1F1F"/>
                </a:solidFill>
                <a:latin typeface="Arial MT"/>
                <a:cs typeface="Arial MT"/>
              </a:rPr>
              <a:t>suplementar,</a:t>
            </a:r>
            <a:r>
              <a:rPr dirty="0" sz="850" spc="8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363636"/>
                </a:solidFill>
                <a:latin typeface="Arial MT"/>
                <a:cs typeface="Arial MT"/>
              </a:rPr>
              <a:t>serão</a:t>
            </a:r>
            <a:r>
              <a:rPr dirty="0" sz="85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82828"/>
                </a:solidFill>
                <a:latin typeface="Arial MT"/>
                <a:cs typeface="Arial MT"/>
              </a:rPr>
              <a:t>cobertas</a:t>
            </a:r>
            <a:r>
              <a:rPr dirty="0" sz="850" spc="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3B3B3B"/>
                </a:solidFill>
                <a:latin typeface="Arial MT"/>
                <a:cs typeface="Arial MT"/>
              </a:rPr>
              <a:t>com</a:t>
            </a:r>
            <a:r>
              <a:rPr dirty="0" sz="850" spc="-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A2A2A"/>
                </a:solidFill>
                <a:latin typeface="Arial MT"/>
                <a:cs typeface="Arial MT"/>
              </a:rPr>
              <a:t>recursos</a:t>
            </a:r>
            <a:r>
              <a:rPr dirty="0" sz="850" spc="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50" spc="-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82828"/>
                </a:solidFill>
                <a:latin typeface="Arial MT"/>
                <a:cs typeface="Arial MT"/>
              </a:rPr>
              <a:t>que</a:t>
            </a:r>
            <a:r>
              <a:rPr dirty="0" sz="85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13131"/>
                </a:solidFill>
                <a:latin typeface="Arial MT"/>
                <a:cs typeface="Arial MT"/>
              </a:rPr>
              <a:t>trata</a:t>
            </a: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F3F3F"/>
                </a:solidFill>
                <a:latin typeface="Arial MT"/>
                <a:cs typeface="Arial MT"/>
              </a:rPr>
              <a:t>o</a:t>
            </a:r>
            <a:r>
              <a:rPr dirty="0" sz="850" spc="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83838"/>
                </a:solidFill>
                <a:latin typeface="Arial MT"/>
                <a:cs typeface="Arial MT"/>
              </a:rPr>
              <a:t>Artigo </a:t>
            </a:r>
            <a:r>
              <a:rPr dirty="0" sz="850" spc="-50">
                <a:solidFill>
                  <a:srgbClr val="2B2B2B"/>
                </a:solidFill>
                <a:latin typeface="Arial MT"/>
                <a:cs typeface="Arial MT"/>
              </a:rPr>
              <a:t>43 </a:t>
            </a:r>
            <a:r>
              <a:rPr dirty="0" sz="850" spc="-45">
                <a:solidFill>
                  <a:srgbClr val="2F2F2F"/>
                </a:solidFill>
                <a:latin typeface="Arial MT"/>
                <a:cs typeface="Arial MT"/>
              </a:rPr>
              <a:t>paràgrafo</a:t>
            </a:r>
            <a:r>
              <a:rPr dirty="0" sz="850" spc="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13131"/>
                </a:solidFill>
                <a:latin typeface="Arial MT"/>
                <a:cs typeface="Arial MT"/>
              </a:rPr>
              <a:t>1º</a:t>
            </a:r>
            <a:r>
              <a:rPr dirty="0" sz="850" spc="-5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83838"/>
                </a:solidFill>
                <a:latin typeface="Arial MT"/>
                <a:cs typeface="Arial MT"/>
              </a:rPr>
              <a:t>da</a:t>
            </a:r>
            <a:r>
              <a:rPr dirty="0" sz="850" spc="-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63636"/>
                </a:solidFill>
                <a:latin typeface="Arial MT"/>
                <a:cs typeface="Arial MT"/>
              </a:rPr>
              <a:t>Lei</a:t>
            </a:r>
            <a:r>
              <a:rPr dirty="0" sz="850" spc="-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33333"/>
                </a:solidFill>
                <a:latin typeface="Arial MT"/>
                <a:cs typeface="Arial MT"/>
              </a:rPr>
              <a:t>Federal</a:t>
            </a:r>
            <a:r>
              <a:rPr dirty="0" sz="85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13131"/>
                </a:solidFill>
                <a:latin typeface="Arial MT"/>
                <a:cs typeface="Arial MT"/>
              </a:rPr>
              <a:t>N°</a:t>
            </a:r>
            <a:r>
              <a:rPr dirty="0" sz="850" spc="-7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42424"/>
                </a:solidFill>
                <a:latin typeface="Arial MT"/>
                <a:cs typeface="Arial MT"/>
              </a:rPr>
              <a:t>4.320/64,</a:t>
            </a:r>
            <a:r>
              <a:rPr dirty="0" sz="850" spc="1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12121"/>
                </a:solidFill>
                <a:latin typeface="Arial MT"/>
                <a:cs typeface="Arial MT"/>
              </a:rPr>
              <a:t>Inciso</a:t>
            </a:r>
            <a:r>
              <a:rPr dirty="0" sz="850" spc="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847188" y="7477387"/>
            <a:ext cx="160845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36400"/>
              </a:lnSpc>
              <a:spcBef>
                <a:spcPts val="100"/>
              </a:spcBef>
            </a:pPr>
            <a:r>
              <a:rPr dirty="0" sz="850" spc="-45">
                <a:solidFill>
                  <a:srgbClr val="181818"/>
                </a:solidFill>
                <a:latin typeface="Arial MT"/>
                <a:cs typeface="Arial MT"/>
              </a:rPr>
              <a:t>InÓso:</a:t>
            </a:r>
            <a:r>
              <a:rPr dirty="0" sz="850" spc="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ll</a:t>
            </a:r>
            <a:r>
              <a:rPr dirty="0" sz="85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A2A2A"/>
                </a:solidFill>
                <a:latin typeface="Arial MT"/>
                <a:cs typeface="Arial MT"/>
              </a:rPr>
              <a:t>-</a:t>
            </a:r>
            <a:r>
              <a:rPr dirty="0" sz="850" spc="-6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A2A2A"/>
                </a:solidFill>
                <a:latin typeface="Arial MT"/>
                <a:cs typeface="Arial MT"/>
              </a:rPr>
              <a:t>Excesso</a:t>
            </a:r>
            <a:r>
              <a:rPr dirty="0" sz="85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61616"/>
                </a:solidFill>
                <a:latin typeface="Arial MT"/>
                <a:cs typeface="Arial MT"/>
              </a:rPr>
              <a:t>Arrecadação: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12121"/>
                </a:solidFill>
                <a:latin typeface="Arial MT"/>
                <a:cs typeface="Arial MT"/>
              </a:rPr>
              <a:t>III</a:t>
            </a:r>
            <a:r>
              <a:rPr dirty="0" sz="850" spc="-5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- </a:t>
            </a:r>
            <a:r>
              <a:rPr dirty="0" sz="850" spc="-55">
                <a:solidFill>
                  <a:srgbClr val="232323"/>
                </a:solidFill>
                <a:latin typeface="Arial MT"/>
                <a:cs typeface="Arial MT"/>
              </a:rPr>
              <a:t>Anulação</a:t>
            </a:r>
            <a:r>
              <a:rPr dirty="0" sz="850" spc="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850" spc="-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33333"/>
                </a:solidFill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48489" y="7820404"/>
            <a:ext cx="2620645" cy="37719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heavy" sz="850" spc="-10">
                <a:solidFill>
                  <a:srgbClr val="2D2D2D"/>
                </a:solidFill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50" spc="-25">
                <a:solidFill>
                  <a:srgbClr val="2D2D2D"/>
                </a:solidFill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solidFill>
                  <a:srgbClr val="343434"/>
                </a:solidFill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50" spc="500">
                <a:solidFill>
                  <a:srgbClr val="343434"/>
                </a:solidFill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57785">
              <a:lnSpc>
                <a:spcPct val="100000"/>
              </a:lnSpc>
              <a:spcBef>
                <a:spcPts val="320"/>
              </a:spcBef>
            </a:pPr>
            <a:r>
              <a:rPr dirty="0" sz="950" b="1">
                <a:solidFill>
                  <a:srgbClr val="363636"/>
                </a:solidFill>
                <a:latin typeface="Arial"/>
                <a:cs typeface="Arial"/>
              </a:rPr>
              <a:t>PREFEITURA</a:t>
            </a:r>
            <a:r>
              <a:rPr dirty="0" sz="950" spc="9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13131"/>
                </a:solidFill>
                <a:latin typeface="Arial"/>
                <a:cs typeface="Arial"/>
              </a:rPr>
              <a:t>MUNICIPAL</a:t>
            </a:r>
            <a:r>
              <a:rPr dirty="0" sz="950" spc="5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494949"/>
                </a:solidFill>
                <a:latin typeface="Arial"/>
                <a:cs typeface="Arial"/>
              </a:rPr>
              <a:t>DE</a:t>
            </a:r>
            <a:r>
              <a:rPr dirty="0" sz="950" spc="-10" b="1">
                <a:solidFill>
                  <a:srgbClr val="494949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363636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652113" y="8187688"/>
          <a:ext cx="6404610" cy="9886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040"/>
                <a:gridCol w="2469515"/>
                <a:gridCol w="2330450"/>
                <a:gridCol w="824864"/>
              </a:tblGrid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01.13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35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Secretaria</a:t>
                      </a:r>
                      <a:r>
                        <a:rPr dirty="0" sz="850" spc="55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5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50" spc="20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35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50" spc="-10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4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Serviços</a:t>
                      </a:r>
                      <a:r>
                        <a:rPr dirty="0" sz="850" spc="25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Públicos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2.825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6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ManutencSo</a:t>
                      </a:r>
                      <a:r>
                        <a:rPr dirty="0" sz="850" spc="6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6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Ooeraõonalização</a:t>
                      </a:r>
                      <a:r>
                        <a:rPr dirty="0" sz="850" spc="-5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84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6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7632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3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Unilo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50" spc="-10" b="1">
                          <a:solidFill>
                            <a:srgbClr val="1F1F1F"/>
                          </a:solidFill>
                          <a:latin typeface="Courier New"/>
                          <a:cs typeface="Courier New"/>
                        </a:rPr>
                        <a:t>640000,00</a:t>
                      </a:r>
                      <a:endParaRPr sz="850">
                        <a:latin typeface="Courier New"/>
                        <a:cs typeface="Courier New"/>
                      </a:endParaRPr>
                    </a:p>
                  </a:txBody>
                  <a:tcPr marL="0" marR="0" marB="0" marT="26670"/>
                </a:tc>
              </a:tr>
              <a:tr h="153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/ </a:t>
                      </a:r>
                      <a:r>
                        <a:rPr dirty="0" sz="8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10" b="1">
                          <a:latin typeface="Courier New"/>
                          <a:cs typeface="Courier New"/>
                        </a:rPr>
                        <a:t>MO.00000</a:t>
                      </a:r>
                      <a:endParaRPr sz="850">
                        <a:latin typeface="Courier New"/>
                        <a:cs typeface="Courier New"/>
                      </a:endParaRPr>
                    </a:p>
                  </a:txBody>
                  <a:tcPr marL="0" marR="0" marB="0" marT="381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7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50" spc="-45">
                          <a:solidFill>
                            <a:srgbClr val="1D1D1D"/>
                          </a:solidFill>
                          <a:latin typeface="Arial Black"/>
                          <a:cs typeface="Arial Black"/>
                        </a:rPr>
                        <a:t>640.000,00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0320"/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758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50" spc="-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ts val="1015"/>
                        </a:lnSpc>
                        <a:spcBef>
                          <a:spcPts val="110"/>
                        </a:spcBef>
                      </a:pPr>
                      <a:r>
                        <a:rPr dirty="0" sz="850" spc="-45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640.000,00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3953221" y="7483481"/>
            <a:ext cx="638810" cy="37909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850" spc="-40">
                <a:solidFill>
                  <a:srgbClr val="161616"/>
                </a:solidFill>
                <a:latin typeface="Arial MT"/>
                <a:cs typeface="Arial MT"/>
              </a:rPr>
              <a:t>RW40.000,00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70"/>
              </a:spcBef>
            </a:pP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$640.000,00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0375" y="481445"/>
            <a:ext cx="694378" cy="64599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17738" y="9770606"/>
            <a:ext cx="6487160" cy="0"/>
          </a:xfrm>
          <a:custGeom>
            <a:avLst/>
            <a:gdLst/>
            <a:ahLst/>
            <a:cxnLst/>
            <a:rect l="l" t="t" r="r" b="b"/>
            <a:pathLst>
              <a:path w="6487159" h="0">
                <a:moveTo>
                  <a:pt x="0" y="0"/>
                </a:moveTo>
                <a:lnTo>
                  <a:pt x="6486955" y="0"/>
                </a:lnTo>
              </a:path>
            </a:pathLst>
          </a:custGeom>
          <a:ln w="9141">
            <a:solidFill>
              <a:srgbClr val="48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98831" y="2673851"/>
            <a:ext cx="1903730" cy="0"/>
          </a:xfrm>
          <a:custGeom>
            <a:avLst/>
            <a:gdLst/>
            <a:ahLst/>
            <a:cxnLst/>
            <a:rect l="l" t="t" r="r" b="b"/>
            <a:pathLst>
              <a:path w="1903729" h="0">
                <a:moveTo>
                  <a:pt x="0" y="0"/>
                </a:moveTo>
                <a:lnTo>
                  <a:pt x="1903449" y="0"/>
                </a:lnTo>
              </a:path>
            </a:pathLst>
          </a:custGeom>
          <a:ln w="9141">
            <a:solidFill>
              <a:srgbClr val="3F48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90328" y="1287410"/>
            <a:ext cx="6481445" cy="0"/>
          </a:xfrm>
          <a:custGeom>
            <a:avLst/>
            <a:gdLst/>
            <a:ahLst/>
            <a:cxnLst/>
            <a:rect l="l" t="t" r="r" b="b"/>
            <a:pathLst>
              <a:path w="6481445" h="0">
                <a:moveTo>
                  <a:pt x="0" y="0"/>
                </a:moveTo>
                <a:lnTo>
                  <a:pt x="6480864" y="0"/>
                </a:lnTo>
              </a:path>
            </a:pathLst>
          </a:custGeom>
          <a:ln w="15235">
            <a:solidFill>
              <a:srgbClr val="3838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80023" y="353208"/>
            <a:ext cx="3077845" cy="558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363636"/>
                </a:solidFill>
                <a:latin typeface="Arial MT"/>
                <a:cs typeface="Arial MT"/>
              </a:rPr>
              <a:t>PREFEITURA</a:t>
            </a:r>
            <a:r>
              <a:rPr dirty="0" sz="1150" spc="16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343434"/>
                </a:solidFill>
                <a:latin typeface="Arial MT"/>
                <a:cs typeface="Arial MT"/>
              </a:rPr>
              <a:t>MUNICIPAL</a:t>
            </a:r>
            <a:r>
              <a:rPr dirty="0" sz="1150" spc="9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424242"/>
                </a:solidFill>
                <a:latin typeface="Arial MT"/>
                <a:cs typeface="Arial MT"/>
              </a:rPr>
              <a:t>OE</a:t>
            </a:r>
            <a:r>
              <a:rPr dirty="0" sz="1150" spc="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2D2D2D"/>
                </a:solidFill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4604" marR="1945639">
              <a:lnSpc>
                <a:spcPct val="115300"/>
              </a:lnSpc>
              <a:spcBef>
                <a:spcPts val="465"/>
              </a:spcBef>
            </a:pPr>
            <a:r>
              <a:rPr dirty="0" sz="850" spc="-55">
                <a:solidFill>
                  <a:srgbClr val="2F2F2F"/>
                </a:solidFill>
                <a:latin typeface="Arial MT"/>
                <a:cs typeface="Arial MT"/>
              </a:rPr>
              <a:t>Rua</a:t>
            </a:r>
            <a:r>
              <a:rPr dirty="0" sz="850" spc="-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A2A2A"/>
                </a:solidFill>
                <a:latin typeface="Arial MT"/>
                <a:cs typeface="Arial MT"/>
              </a:rPr>
              <a:t>Maria</a:t>
            </a:r>
            <a:r>
              <a:rPr dirty="0" sz="850" spc="-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82828"/>
                </a:solidFill>
                <a:latin typeface="Arial MT"/>
                <a:cs typeface="Arial MT"/>
              </a:rPr>
              <a:t>Lourenço,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313131"/>
                </a:solidFill>
                <a:latin typeface="Arial MT"/>
                <a:cs typeface="Arial MT"/>
              </a:rPr>
              <a:t>18 </a:t>
            </a:r>
            <a:r>
              <a:rPr dirty="0" sz="850" spc="-40">
                <a:solidFill>
                  <a:srgbClr val="232323"/>
                </a:solidFill>
                <a:latin typeface="Arial MT"/>
                <a:cs typeface="Arial MT"/>
              </a:rPr>
              <a:t>Fazenda</a:t>
            </a:r>
            <a:r>
              <a:rPr dirty="0" sz="850" spc="-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D2D2D"/>
                </a:solidFill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035489" y="9781881"/>
            <a:ext cx="285750" cy="11112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3A3A3A"/>
                </a:solidFill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5"/>
              <a:t> </a:t>
            </a:r>
            <a:fld id="{81D60167-4931-47E6-BA6A-407CBD079E47}" type="slidenum">
              <a:rPr dirty="0">
                <a:solidFill>
                  <a:srgbClr val="363636"/>
                </a:solidFill>
              </a:rPr>
              <a:t>2</a:t>
            </a:fld>
            <a:r>
              <a:rPr dirty="0" spc="45">
                <a:solidFill>
                  <a:srgbClr val="363636"/>
                </a:solidFill>
              </a:rPr>
              <a:t> </a:t>
            </a:r>
            <a:r>
              <a:rPr dirty="0">
                <a:solidFill>
                  <a:srgbClr val="363636"/>
                </a:solidFill>
              </a:rPr>
              <a:t>de</a:t>
            </a:r>
            <a:r>
              <a:rPr dirty="0" spc="60">
                <a:solidFill>
                  <a:srgbClr val="363636"/>
                </a:solidFill>
              </a:rPr>
              <a:t> </a:t>
            </a:r>
            <a:r>
              <a:rPr dirty="0" spc="-50">
                <a:solidFill>
                  <a:srgbClr val="282828"/>
                </a:solidFill>
              </a:rPr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861512" y="1354443"/>
            <a:ext cx="4565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Artigo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3º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343434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50304" y="1354443"/>
            <a:ext cx="33439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Revogadas</a:t>
            </a:r>
            <a:r>
              <a:rPr dirty="0" sz="800" spc="4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as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disposições</a:t>
            </a:r>
            <a:r>
              <a:rPr dirty="0" sz="800" spc="7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em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contrário.</a:t>
            </a:r>
            <a:r>
              <a:rPr dirty="0" sz="800" spc="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C1C1C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se,</a:t>
            </a:r>
            <a:r>
              <a:rPr dirty="0" sz="800" spc="7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12121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se</a:t>
            </a:r>
            <a:r>
              <a:rPr dirty="0" sz="800" spc="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e</a:t>
            </a: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A1A1A"/>
                </a:solidFill>
                <a:latin typeface="Arial MT"/>
                <a:cs typeface="Arial MT"/>
              </a:rPr>
              <a:t>cumpra-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756363" y="2107083"/>
            <a:ext cx="19500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Gabinete</a:t>
            </a:r>
            <a:r>
              <a:rPr dirty="0" sz="800" spc="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do</a:t>
            </a:r>
            <a:r>
              <a:rPr dirty="0" sz="800" spc="-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Prefeito,</a:t>
            </a:r>
            <a:r>
              <a:rPr dirty="0" sz="800" spc="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17</a:t>
            </a:r>
            <a:r>
              <a:rPr dirty="0" sz="800" spc="39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800" spc="19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outubro,</a:t>
            </a:r>
            <a:r>
              <a:rPr dirty="0" sz="800" spc="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2025-07-23T17:24:00Z</dcterms:created>
  <dcterms:modified xsi:type="dcterms:W3CDTF">2025-07-23T17:24:00Z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