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8460" y="9751062"/>
            <a:ext cx="491607" cy="12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#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530199"/>
            <a:ext cx="660877" cy="63075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66466" y="8043526"/>
          <a:ext cx="6529705" cy="1675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215"/>
                <a:gridCol w="2979420"/>
                <a:gridCol w="2079625"/>
                <a:gridCol w="562610"/>
              </a:tblGrid>
              <a:tr h="138430">
                <a:tc>
                  <a:txBody>
                    <a:bodyPr/>
                    <a:lstStyle/>
                    <a:p>
                      <a:pPr marL="16637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750" spc="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BRASIL)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ICOS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8435">
                <a:tc gridSpan="4">
                  <a:txBody>
                    <a:bodyPr/>
                    <a:lstStyle/>
                    <a:p>
                      <a:pPr marL="167640">
                        <a:lnSpc>
                          <a:spcPts val="750"/>
                        </a:lnSpc>
                        <a:spcBef>
                          <a:spcPts val="555"/>
                        </a:spcBef>
                        <a:tabLst>
                          <a:tab pos="937260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MANUT</a:t>
                      </a:r>
                      <a:r>
                        <a:rPr dirty="0" sz="7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ENCÃO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OPER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ACIONALIZACÃO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UNIDA</a:t>
                      </a:r>
                      <a:r>
                        <a:rPr dirty="0" sz="7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DES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9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7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?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04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67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</a:tr>
              <a:tr h="137160">
                <a:tc>
                  <a:txBody>
                    <a:bodyPr/>
                    <a:lstStyle/>
                    <a:p>
                      <a:pPr marL="16573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111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9230">
                <a:tc gridSpan="3">
                  <a:txBody>
                    <a:bodyPr/>
                    <a:lstStyle/>
                    <a:p>
                      <a:pPr marL="357314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57480">
                <a:tc gridSpan="3">
                  <a:txBody>
                    <a:bodyPr/>
                    <a:lstStyle/>
                    <a:p>
                      <a:pPr marL="35699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211454">
                <a:tc gridSpan="3">
                  <a:txBody>
                    <a:bodyPr/>
                    <a:lstStyle/>
                    <a:p>
                      <a:pPr algn="r" marR="567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TotaI Anulado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61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93876" y="1342257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17305" y="368444"/>
            <a:ext cx="306197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4845" indent="-3175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62898" y="9742268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Pãgina</a:t>
            </a:r>
            <a:r>
              <a:rPr dirty="0" spc="90"/>
              <a:t> </a:t>
            </a:r>
            <a:fld id="{81D60167-4931-47E6-BA6A-407CBD079E47}" type="slidenum">
              <a:rPr dirty="0"/>
              <a:t>1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136018" y="1580183"/>
            <a:ext cx="18764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2770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25</a:t>
            </a:r>
            <a:r>
              <a:rPr dirty="0" sz="750" spc="4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43489" y="1988244"/>
            <a:ext cx="2742565" cy="25400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635">
              <a:lnSpc>
                <a:spcPts val="840"/>
              </a:lnSpc>
              <a:spcBef>
                <a:spcPts val="22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RS270.000,00,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61663" y="2737836"/>
            <a:ext cx="626300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7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6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0A0A0A"/>
                </a:solidFill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0">
                <a:solidFill>
                  <a:srgbClr val="0A0A0A"/>
                </a:solidFill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0379" y="4364113"/>
            <a:ext cx="1879600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409"/>
              </a:spcBef>
            </a:pPr>
            <a:r>
              <a:rPr dirty="0" sz="900" spc="10">
                <a:latin typeface="Arial MT"/>
                <a:cs typeface="Arial MT"/>
              </a:rPr>
              <a:t>FUNDO</a:t>
            </a:r>
            <a:r>
              <a:rPr dirty="0" sz="900" spc="190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MUNICIPAL</a:t>
            </a:r>
            <a:r>
              <a:rPr dirty="0" sz="900" spc="195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DE</a:t>
            </a:r>
            <a:r>
              <a:rPr dirty="0" sz="900" spc="14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05303" y="4767867"/>
          <a:ext cx="6371590" cy="130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5060950"/>
                <a:gridCol w="536575"/>
              </a:tblGrid>
              <a:tr h="139700">
                <a:tc>
                  <a:txBody>
                    <a:bodyPr/>
                    <a:lstStyle/>
                    <a:p>
                      <a:pPr marL="3365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3219450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703" sz="112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baseline="3703" sz="112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baseline="3703" sz="1125" spc="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7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MANUTEMCÃO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025">
                        <a:lnSpc>
                          <a:spcPts val="81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1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23363" y="6073171"/>
            <a:ext cx="586740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3.3.9.0.36.01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96904" y="6120401"/>
            <a:ext cx="52539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MANUTENCAO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sz="75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OPERACIONALIZACÃO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SAÚDE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sz="750" spc="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CEMES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SAMU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192/SAÚDE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MENTAL/UPA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&lt;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96321" y="6281898"/>
            <a:ext cx="25704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OUTROS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SERVIR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TERC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EIROS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FÍSICA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29870" y="6224492"/>
            <a:ext cx="2144395" cy="6985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488950">
              <a:lnSpc>
                <a:spcPct val="100000"/>
              </a:lnSpc>
              <a:spcBef>
                <a:spcPts val="550"/>
              </a:spcBef>
            </a:pPr>
            <a:r>
              <a:rPr dirty="0" sz="750">
                <a:latin typeface="Arial MT"/>
                <a:cs typeface="Arial MT"/>
              </a:rPr>
              <a:t>SUS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Governo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I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00">
                <a:latin typeface="Arial MT"/>
                <a:cs typeface="Arial MT"/>
              </a:rPr>
              <a:t>TotaI</a:t>
            </a:r>
            <a:r>
              <a:rPr dirty="0" sz="700" spc="9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110"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Projeto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50505"/>
                </a:solidFill>
                <a:latin typeface="Arial MT"/>
                <a:cs typeface="Arial MT"/>
              </a:rPr>
              <a:t>/</a:t>
            </a:r>
            <a:r>
              <a:rPr dirty="0" sz="700" spc="1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Atividade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RS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Suplementado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68200" y="6224492"/>
            <a:ext cx="511175" cy="6985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70485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latin typeface="Arial MT"/>
                <a:cs typeface="Arial MT"/>
              </a:rPr>
              <a:t>20.000,00</a:t>
            </a:r>
            <a:endParaRPr sz="750">
              <a:latin typeface="Arial MT"/>
              <a:cs typeface="Arial MT"/>
            </a:endParaRPr>
          </a:p>
          <a:p>
            <a:pPr marL="70485">
              <a:lnSpc>
                <a:spcPct val="100000"/>
              </a:lnSpc>
              <a:spcBef>
                <a:spcPts val="420"/>
              </a:spcBef>
            </a:pPr>
            <a:r>
              <a:rPr dirty="0" sz="700" spc="-10">
                <a:latin typeface="Arial MT"/>
                <a:cs typeface="Arial MT"/>
              </a:rPr>
              <a:t>20.000,00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Arial MT"/>
                <a:cs typeface="Arial MT"/>
              </a:rPr>
              <a:t>270.000,00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270.000,00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41198" y="6958107"/>
            <a:ext cx="578739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43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893463" y="7314620"/>
            <a:ext cx="159194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Arrecadação:</a:t>
            </a:r>
            <a:endParaRPr sz="80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|ll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4287" y="7660086"/>
            <a:ext cx="187960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00" spc="10">
                <a:latin typeface="Arial MT"/>
                <a:cs typeface="Arial MT"/>
              </a:rPr>
              <a:t>FUNDO</a:t>
            </a:r>
            <a:r>
              <a:rPr dirty="0" sz="900" spc="190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MUNICIPAL</a:t>
            </a:r>
            <a:r>
              <a:rPr dirty="0" sz="900" spc="195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DE</a:t>
            </a:r>
            <a:r>
              <a:rPr dirty="0" sz="900" spc="14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87220" y="7314620"/>
            <a:ext cx="63119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latin typeface="Arial MT"/>
                <a:cs typeface="Arial MT"/>
              </a:rPr>
              <a:t>R$270.000,00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$270.000,00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059" y="578953"/>
            <a:ext cx="660877" cy="61856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81693" y="9758418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65832" y="2740888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8648" y="1378824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62487" y="447669"/>
            <a:ext cx="306895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8655" indent="-3175">
              <a:lnSpc>
                <a:spcPct val="117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73345" y="9768161"/>
            <a:ext cx="289560" cy="116839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SeNaux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2</a:t>
            </a:fld>
            <a:r>
              <a:rPr dirty="0" spc="35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40686" y="1449158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26941" y="1449158"/>
            <a:ext cx="3328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29457" y="2186308"/>
            <a:ext cx="1933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2025-07-23T17:01:53Z</dcterms:created>
  <dcterms:modified xsi:type="dcterms:W3CDTF">2025-07-23T17:01:53Z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