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77502" y="9723639"/>
            <a:ext cx="506199" cy="121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#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Relationship Id="rId3" Type="http://schemas.openxmlformats.org/officeDocument/2006/relationships/image" Target="../media/image3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419" y="530199"/>
            <a:ext cx="685241" cy="636849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3326" y="9721852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9141">
            <a:solidFill>
              <a:srgbClr val="1C1F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20281" y="1345304"/>
            <a:ext cx="6456680" cy="0"/>
          </a:xfrm>
          <a:custGeom>
            <a:avLst/>
            <a:gdLst/>
            <a:ahLst/>
            <a:cxnLst/>
            <a:rect l="l" t="t" r="r" b="b"/>
            <a:pathLst>
              <a:path w="6456680" h="0">
                <a:moveTo>
                  <a:pt x="0" y="0"/>
                </a:moveTo>
                <a:lnTo>
                  <a:pt x="6456499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2500" y="356256"/>
            <a:ext cx="306324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2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32939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22804" y="9736174"/>
            <a:ext cx="28575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25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75"/>
              <a:t> </a:t>
            </a:r>
            <a:fld id="{81D60167-4931-47E6-BA6A-407CBD079E47}" type="slidenum">
              <a:rPr dirty="0"/>
              <a:t>1</a:t>
            </a:fld>
            <a:r>
              <a:rPr dirty="0" spc="25"/>
              <a:t> </a:t>
            </a:r>
            <a:r>
              <a:rPr dirty="0"/>
              <a:t>de</a:t>
            </a:r>
            <a:r>
              <a:rPr dirty="0" spc="40"/>
              <a:t> </a:t>
            </a:r>
            <a:r>
              <a:rPr dirty="0" spc="-50">
                <a:solidFill>
                  <a:srgbClr val="282828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80207" y="1555554"/>
            <a:ext cx="18757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Decreto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2768</a:t>
            </a:r>
            <a:r>
              <a:rPr dirty="0" sz="800">
                <a:latin typeface="Arial MT"/>
                <a:cs typeface="Arial MT"/>
              </a:rPr>
              <a:t> 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3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outubro,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89250" y="1982404"/>
            <a:ext cx="2830195" cy="254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869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RS1.103.000,00,</a:t>
            </a:r>
            <a:r>
              <a:rPr dirty="0" sz="750" spc="2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endParaRPr sz="750">
              <a:latin typeface="Arial MT"/>
              <a:cs typeface="Arial MT"/>
            </a:endParaRPr>
          </a:p>
          <a:p>
            <a:pPr marL="14604">
              <a:lnSpc>
                <a:spcPts val="930"/>
              </a:lnSpc>
            </a:pPr>
            <a:r>
              <a:rPr dirty="0" sz="800" spc="-10">
                <a:latin typeface="Arial MT"/>
                <a:cs typeface="Arial MT"/>
              </a:rPr>
              <a:t>fins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especifica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3785" y="2719554"/>
            <a:ext cx="627507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050505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Ihe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LEI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823/2023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datada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21/12/2023,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D</a:t>
            </a:r>
            <a:r>
              <a:rPr dirty="0" u="heavy" sz="750" spc="2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-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C</a:t>
            </a:r>
            <a:r>
              <a:rPr dirty="0" u="heavy" sz="750" spc="3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R</a:t>
            </a:r>
            <a:r>
              <a:rPr dirty="0" u="heavy" sz="750" spc="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E</a:t>
            </a:r>
            <a:r>
              <a:rPr dirty="0" u="heavy" sz="750" spc="10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>
                <a:solidFill>
                  <a:srgbClr val="0C0C0C"/>
                </a:solidFill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T</a:t>
            </a:r>
            <a:r>
              <a:rPr dirty="0" u="heavy" sz="750" spc="5">
                <a:solidFill>
                  <a:srgbClr val="0C0C0C"/>
                </a:solidFill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25">
                <a:uFill>
                  <a:solidFill>
                    <a:srgbClr val="1C1C1C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0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Fica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seguintes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5057" y="4379931"/>
            <a:ext cx="260477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750" spc="500">
                <a:uFill>
                  <a:solidFill>
                    <a:srgbClr val="1C1C1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7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15"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4816" y="4756026"/>
          <a:ext cx="6381115" cy="26193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9770"/>
                <a:gridCol w="4932680"/>
                <a:gridCol w="673100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8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Municipio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3.1.9.0.91.00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223260" algn="l"/>
                        </a:tabLst>
                      </a:pPr>
                      <a:r>
                        <a:rPr dirty="0" sz="800" spc="-50">
                          <a:latin typeface="Arial MT"/>
                          <a:cs typeface="Arial MT"/>
                        </a:rPr>
                        <a:t>SENT</a:t>
                      </a:r>
                      <a:r>
                        <a:rPr dirty="0" sz="8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ENCAS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45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Unidades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40">
                          <a:latin typeface="Arial MT"/>
                          <a:cs typeface="Arial MT"/>
                        </a:rPr>
                        <a:t>ObriqaCões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 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588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  <a:p>
                      <a:pPr marL="1047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262.000,00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</a:tr>
              <a:tr h="16573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ODeracionalizacào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220085" algn="l"/>
                        </a:tabLst>
                      </a:pPr>
                      <a:r>
                        <a:rPr dirty="0" sz="800" spc="-3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44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2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181.000,00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0550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69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95013" y="7439552"/>
            <a:ext cx="5796280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 </a:t>
            </a:r>
            <a:r>
              <a:rPr dirty="0" sz="800" spc="-25">
                <a:latin typeface="Arial MT"/>
                <a:cs typeface="Arial MT"/>
              </a:rPr>
              <a:t>despesas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presente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recursos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43</a:t>
            </a:r>
            <a:r>
              <a:rPr dirty="0" sz="800" spc="-25">
                <a:latin typeface="Arial MT"/>
                <a:cs typeface="Arial MT"/>
              </a:rPr>
              <a:t> parágrafo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47277" y="7786925"/>
            <a:ext cx="159194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5057" y="8139441"/>
            <a:ext cx="2601595" cy="35623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heavy" sz="75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750" spc="32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750" spc="-1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750" spc="500">
                <a:uFill>
                  <a:solidFill>
                    <a:srgbClr val="1F23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15"/>
              </a:spcBef>
            </a:pPr>
            <a:r>
              <a:rPr dirty="0" sz="950">
                <a:latin typeface="Arial MT"/>
                <a:cs typeface="Arial MT"/>
              </a:rPr>
              <a:t>PREFEITURA</a:t>
            </a:r>
            <a:r>
              <a:rPr dirty="0" sz="950" spc="135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573167" y="8442056"/>
            <a:ext cx="583565" cy="5251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01.07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1.169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dirty="0" sz="800" spc="-30">
                <a:latin typeface="Arial MT"/>
                <a:cs typeface="Arial MT"/>
              </a:rPr>
              <a:t>4.6.9.0.71.02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343859" y="8442056"/>
            <a:ext cx="2463165" cy="52514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Secretaria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Fazenda</a:t>
            </a:r>
            <a:endParaRPr sz="800">
              <a:latin typeface="Arial MT"/>
              <a:cs typeface="Arial MT"/>
            </a:endParaRPr>
          </a:p>
          <a:p>
            <a:pPr marL="12700" marR="5080" indent="2540">
              <a:lnSpc>
                <a:spcPct val="125000"/>
              </a:lnSpc>
              <a:spcBef>
                <a:spcPts val="170"/>
              </a:spcBef>
            </a:pPr>
            <a:r>
              <a:rPr dirty="0" sz="800" spc="-25">
                <a:latin typeface="Arial MT"/>
                <a:cs typeface="Arial MT"/>
              </a:rPr>
              <a:t>Encarqos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0">
                <a:latin typeface="Arial MT"/>
                <a:cs typeface="Arial MT"/>
              </a:rPr>
              <a:t> Dívida</a:t>
            </a:r>
            <a:r>
              <a:rPr dirty="0" sz="800" spc="-10">
                <a:latin typeface="Arial MT"/>
                <a:cs typeface="Arial MT"/>
              </a:rPr>
              <a:t> 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INSS,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Previdência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PASEP </a:t>
            </a:r>
            <a:r>
              <a:rPr dirty="0" sz="800" spc="-20">
                <a:latin typeface="Arial MT"/>
                <a:cs typeface="Arial MT"/>
              </a:rPr>
              <a:t>Principal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 Divida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Contratual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Resqatada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/Previdência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44081" y="7786925"/>
            <a:ext cx="7264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R$1.103.000,00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$1.103.000,00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986730" y="8780286"/>
            <a:ext cx="1933575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2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Recursos</a:t>
            </a:r>
            <a:r>
              <a:rPr dirty="0" sz="800" spc="-10">
                <a:latin typeface="Arial MT"/>
                <a:cs typeface="Arial MT"/>
              </a:rPr>
              <a:t> não</a:t>
            </a:r>
            <a:r>
              <a:rPr dirty="0" sz="800" spc="-30">
                <a:latin typeface="Arial MT"/>
                <a:cs typeface="Arial MT"/>
              </a:rPr>
              <a:t> Vinculados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i="1">
                <a:solidFill>
                  <a:srgbClr val="0C0C0C"/>
                </a:solidFill>
                <a:latin typeface="Arial"/>
                <a:cs typeface="Arial"/>
              </a:rPr>
              <a:t>I</a:t>
            </a:r>
            <a:r>
              <a:rPr dirty="0" sz="800" spc="65" i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681355">
              <a:lnSpc>
                <a:spcPct val="100000"/>
              </a:lnSpc>
              <a:spcBef>
                <a:spcPts val="29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46967" y="8783334"/>
            <a:ext cx="591820" cy="67183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1.103.000,00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6874" y="521057"/>
            <a:ext cx="666968" cy="62466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0736" y="9709663"/>
            <a:ext cx="6466205" cy="0"/>
          </a:xfrm>
          <a:custGeom>
            <a:avLst/>
            <a:gdLst/>
            <a:ahLst/>
            <a:cxnLst/>
            <a:rect l="l" t="t" r="r" b="b"/>
            <a:pathLst>
              <a:path w="6466205" h="0">
                <a:moveTo>
                  <a:pt x="0" y="0"/>
                </a:moveTo>
                <a:lnTo>
                  <a:pt x="6465636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5738" y="2692134"/>
            <a:ext cx="1891664" cy="0"/>
          </a:xfrm>
          <a:custGeom>
            <a:avLst/>
            <a:gdLst/>
            <a:ahLst/>
            <a:cxnLst/>
            <a:rect l="l" t="t" r="r" b="b"/>
            <a:pathLst>
              <a:path w="1891664" h="0">
                <a:moveTo>
                  <a:pt x="0" y="0"/>
                </a:moveTo>
                <a:lnTo>
                  <a:pt x="1891267" y="0"/>
                </a:lnTo>
              </a:path>
            </a:pathLst>
          </a:custGeom>
          <a:ln w="9141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38554" y="1327023"/>
            <a:ext cx="6450965" cy="0"/>
          </a:xfrm>
          <a:custGeom>
            <a:avLst/>
            <a:gdLst/>
            <a:ahLst/>
            <a:cxnLst/>
            <a:rect l="l" t="t" r="r" b="b"/>
            <a:pathLst>
              <a:path w="6450965" h="0">
                <a:moveTo>
                  <a:pt x="0" y="0"/>
                </a:moveTo>
                <a:lnTo>
                  <a:pt x="6450408" y="0"/>
                </a:lnTo>
              </a:path>
            </a:pathLst>
          </a:custGeom>
          <a:ln w="1523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69379" y="9753847"/>
            <a:ext cx="261914" cy="48754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22045" y="398916"/>
            <a:ext cx="3072130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Arial MT"/>
                <a:cs typeface="Arial MT"/>
              </a:rPr>
              <a:t>PREFEITURA</a:t>
            </a:r>
            <a:r>
              <a:rPr dirty="0" sz="1150" spc="170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MUNICIPAL</a:t>
            </a:r>
            <a:r>
              <a:rPr dirty="0" sz="1150" spc="105">
                <a:latin typeface="Arial MT"/>
                <a:cs typeface="Arial MT"/>
              </a:rPr>
              <a:t> </a:t>
            </a:r>
            <a:r>
              <a:rPr dirty="0" sz="1150">
                <a:latin typeface="Arial MT"/>
                <a:cs typeface="Arial MT"/>
              </a:rPr>
              <a:t>DE</a:t>
            </a:r>
            <a:r>
              <a:rPr dirty="0" sz="1150" spc="20">
                <a:latin typeface="Arial MT"/>
                <a:cs typeface="Arial MT"/>
              </a:rPr>
              <a:t> </a:t>
            </a:r>
            <a:r>
              <a:rPr dirty="0" sz="1150" spc="-10"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41830" indent="3175">
              <a:lnSpc>
                <a:spcPct val="122500"/>
              </a:lnSpc>
              <a:spcBef>
                <a:spcPts val="409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40005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60"/>
              <a:t> </a:t>
            </a:r>
            <a:fld id="{81D60167-4931-47E6-BA6A-407CBD079E47}" type="slidenum">
              <a:rPr dirty="0"/>
              <a:t>2</a:t>
            </a:fld>
            <a:r>
              <a:rPr dirty="0" spc="45"/>
              <a:t> </a:t>
            </a:r>
            <a:r>
              <a:rPr dirty="0"/>
              <a:t>de</a:t>
            </a:r>
            <a:r>
              <a:rPr dirty="0" spc="60"/>
              <a:t> </a:t>
            </a:r>
            <a:r>
              <a:rPr dirty="0" spc="-50"/>
              <a:t>2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797547" y="1388216"/>
            <a:ext cx="45783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Artigo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3º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86847" y="1388216"/>
            <a:ext cx="332803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Revogadas</a:t>
            </a:r>
            <a:r>
              <a:rPr dirty="0" sz="750" spc="15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disposições</a:t>
            </a:r>
            <a:r>
              <a:rPr dirty="0" sz="750" spc="1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contrário.</a:t>
            </a:r>
            <a:r>
              <a:rPr dirty="0" sz="750" spc="8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Publique-</a:t>
            </a:r>
            <a:r>
              <a:rPr dirty="0" sz="750">
                <a:latin typeface="Arial MT"/>
                <a:cs typeface="Arial MT"/>
              </a:rPr>
              <a:t>se,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afixe-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cumpra-</a:t>
            </a:r>
            <a:r>
              <a:rPr dirty="0" sz="750" spc="-25"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686316" y="2131459"/>
            <a:ext cx="193738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23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outubro,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2025-07-23T17:04:57Z</dcterms:created>
  <dcterms:modified xsi:type="dcterms:W3CDTF">2025-07-23T17:04:57Z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2024-10-24T00:00:00Z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