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029682" y="9656950"/>
            <a:ext cx="331147" cy="16714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9967" y="490586"/>
            <a:ext cx="691332" cy="633802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23829" y="9162169"/>
          <a:ext cx="6548120" cy="531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55945"/>
                <a:gridCol w="815975"/>
              </a:tblGrid>
              <a:tr h="143510">
                <a:tc>
                  <a:txBody>
                    <a:bodyPr/>
                    <a:lstStyle/>
                    <a:p>
                      <a:pPr marL="358203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5788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226695">
                <a:tc>
                  <a:txBody>
                    <a:bodyPr/>
                    <a:lstStyle/>
                    <a:p>
                      <a:pPr algn="r" marR="31940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>
                    <a:lnB w="9525">
                      <a:solidFill>
                        <a:srgbClr val="18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>
                    <a:lnB w="9525">
                      <a:solidFill>
                        <a:srgbClr val="181C1C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529920" y="1305693"/>
            <a:ext cx="6475095" cy="0"/>
          </a:xfrm>
          <a:custGeom>
            <a:avLst/>
            <a:gdLst/>
            <a:ahLst/>
            <a:cxnLst/>
            <a:rect l="l" t="t" r="r" b="b"/>
            <a:pathLst>
              <a:path w="6475095" h="0">
                <a:moveTo>
                  <a:pt x="0" y="0"/>
                </a:moveTo>
                <a:lnTo>
                  <a:pt x="6474773" y="0"/>
                </a:lnTo>
              </a:path>
            </a:pathLst>
          </a:custGeom>
          <a:ln w="9141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56395" y="325785"/>
            <a:ext cx="3078480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5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9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48814" indent="-3175">
              <a:lnSpc>
                <a:spcPct val="1225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935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29" name="object 29" descr=""/>
          <p:cNvSpPr txBox="1"/>
          <p:nvPr/>
        </p:nvSpPr>
        <p:spPr>
          <a:xfrm>
            <a:off x="6483606" y="9714845"/>
            <a:ext cx="478155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latin typeface="Arial MT"/>
                <a:cs typeface="Arial MT"/>
              </a:rPr>
              <a:t>Pãgina</a:t>
            </a:r>
            <a:r>
              <a:rPr dirty="0" sz="600">
                <a:latin typeface="Arial MT"/>
                <a:cs typeface="Arial MT"/>
              </a:rPr>
              <a:t> 1</a:t>
            </a:r>
            <a:r>
              <a:rPr dirty="0" sz="600" spc="-4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15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087289" y="1543619"/>
            <a:ext cx="18783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Decreto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2769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24</a:t>
            </a:r>
            <a:r>
              <a:rPr dirty="0" sz="750" spc="4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5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outubro,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95852" y="1951679"/>
            <a:ext cx="2696210" cy="25717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4604" marR="5080" indent="-2540">
              <a:lnSpc>
                <a:spcPts val="860"/>
              </a:lnSpc>
              <a:spcBef>
                <a:spcPts val="210"/>
              </a:spcBef>
            </a:pPr>
            <a:r>
              <a:rPr dirty="0" sz="800" spc="-10">
                <a:latin typeface="Arial MT"/>
                <a:cs typeface="Arial MT"/>
              </a:rPr>
              <a:t>Abre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R$56.000,</a:t>
            </a:r>
            <a:r>
              <a:rPr dirty="0" sz="800" spc="-1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00,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25">
                <a:latin typeface="Arial MT"/>
                <a:cs typeface="Arial MT"/>
              </a:rPr>
              <a:t> 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 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01242" y="2704319"/>
            <a:ext cx="6283960" cy="9093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791210">
              <a:lnSpc>
                <a:spcPct val="13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PREFEITO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 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 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o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 C</a:t>
            </a:r>
            <a:r>
              <a:rPr dirty="0" u="heavy" sz="750" spc="4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4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-1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4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750">
              <a:latin typeface="Arial MT"/>
              <a:cs typeface="Arial MT"/>
            </a:endParaRPr>
          </a:p>
          <a:p>
            <a:pPr marL="321310">
              <a:lnSpc>
                <a:spcPct val="100000"/>
              </a:lnSpc>
              <a:spcBef>
                <a:spcPts val="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2514" y="4332458"/>
            <a:ext cx="2607945" cy="37274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8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71374" y="4645339"/>
            <a:ext cx="591820" cy="54991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01.09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2.808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3.1.9.0.91.00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447633" y="4645339"/>
            <a:ext cx="2817495" cy="55880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>
                <a:latin typeface="Arial MT"/>
                <a:cs typeface="Arial MT"/>
              </a:rPr>
              <a:t>Secretaria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Educação</a:t>
            </a:r>
            <a:endParaRPr sz="800">
              <a:latin typeface="Arial MT"/>
              <a:cs typeface="Arial MT"/>
            </a:endParaRPr>
          </a:p>
          <a:p>
            <a:pPr marL="15240" marR="5080" indent="-3175">
              <a:lnSpc>
                <a:spcPct val="142500"/>
              </a:lnSpc>
              <a:spcBef>
                <a:spcPts val="45"/>
              </a:spcBef>
            </a:pPr>
            <a:r>
              <a:rPr dirty="0" sz="800" spc="-30">
                <a:latin typeface="Arial MT"/>
                <a:cs typeface="Arial MT"/>
              </a:rPr>
              <a:t>Manutencáo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Operacionalizacáo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Unidades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baseline="3472" sz="1200" spc="-37">
                <a:latin typeface="Arial MT"/>
                <a:cs typeface="Arial MT"/>
              </a:rPr>
              <a:t>SENTEN</a:t>
            </a:r>
            <a:r>
              <a:rPr dirty="0" sz="800" spc="-25">
                <a:latin typeface="Arial MT"/>
                <a:cs typeface="Arial MT"/>
              </a:rPr>
              <a:t>C</a:t>
            </a:r>
            <a:r>
              <a:rPr dirty="0" baseline="3472" sz="1200" spc="-37">
                <a:latin typeface="Arial MT"/>
                <a:cs typeface="Arial MT"/>
              </a:rPr>
              <a:t>AS</a:t>
            </a:r>
            <a:r>
              <a:rPr dirty="0" baseline="3472" sz="1200" spc="-2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JUDICIAIS</a:t>
            </a:r>
            <a:endParaRPr baseline="3472" sz="12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652273" y="5249313"/>
          <a:ext cx="6394450" cy="1264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2473325"/>
                <a:gridCol w="2435860"/>
                <a:gridCol w="708660"/>
              </a:tblGrid>
              <a:tr h="13970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325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Meio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Ambiente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</a:tr>
              <a:tr h="17208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Ooeracionalizacão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7524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2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230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4568915" y="5056700"/>
            <a:ext cx="16675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Impostos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Vinculados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Ed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494403" y="5056700"/>
            <a:ext cx="4502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50.000.00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98560" y="6565027"/>
            <a:ext cx="580263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1645" marR="5080" indent="-449580">
              <a:lnSpc>
                <a:spcPct val="105000"/>
              </a:lnSpc>
              <a:spcBef>
                <a:spcPts val="5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abertura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presente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847780" y="6909352"/>
            <a:ext cx="160083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Anulação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55070" y="7264101"/>
            <a:ext cx="260540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7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9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948945" y="6909352"/>
            <a:ext cx="57848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30"/>
              </a:spcBef>
            </a:pPr>
            <a:r>
              <a:rPr dirty="0" sz="800" spc="-35">
                <a:latin typeface="Arial MT"/>
                <a:cs typeface="Arial MT"/>
              </a:rPr>
              <a:t>RS56.000,00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$56.000,00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74419" y="7570579"/>
            <a:ext cx="586740" cy="54546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01.14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2.848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750" spc="-10">
                <a:latin typeface="Arial MT"/>
                <a:cs typeface="Arial MT"/>
              </a:rPr>
              <a:t>3.3.9.0.14.00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447633" y="7570579"/>
            <a:ext cx="2794635" cy="54546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>
                <a:latin typeface="Arial MT"/>
                <a:cs typeface="Arial MT"/>
              </a:rPr>
              <a:t>Secretaria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Suprimentos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25">
                <a:latin typeface="Arial MT"/>
                <a:cs typeface="Arial MT"/>
              </a:rPr>
              <a:t>Manutenção,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Administração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Operacionalizasão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das</a:t>
            </a:r>
            <a:r>
              <a:rPr dirty="0" sz="800" spc="-10">
                <a:latin typeface="Arial MT"/>
                <a:cs typeface="Arial MT"/>
              </a:rPr>
              <a:t> Unidades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750" spc="-10">
                <a:latin typeface="Arial MT"/>
                <a:cs typeface="Arial MT"/>
              </a:rPr>
              <a:t>DIÂR</a:t>
            </a:r>
            <a:r>
              <a:rPr dirty="0" sz="750" spc="-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IAS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CIVIL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568941" y="7969751"/>
            <a:ext cx="14579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Outros</a:t>
            </a:r>
            <a:r>
              <a:rPr dirty="0" sz="800" spc="-25">
                <a:latin typeface="Arial MT"/>
                <a:cs typeface="Arial MT"/>
              </a:rPr>
              <a:t> 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náo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Vinculados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01742" y="8082496"/>
            <a:ext cx="4940935" cy="568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00754" marR="5080" indent="254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7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10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CONSERVAÇÃO</a:t>
            </a:r>
            <a:r>
              <a:rPr dirty="0" sz="950" spc="21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AMBIENTAL</a:t>
            </a:r>
            <a:r>
              <a:rPr dirty="0" sz="950" spc="16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-FUNCOMAS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70623" y="8609648"/>
            <a:ext cx="592455" cy="51308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12.01</a:t>
            </a:r>
            <a:endParaRPr sz="80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310"/>
              </a:spcBef>
            </a:pPr>
            <a:r>
              <a:rPr dirty="0" sz="800" spc="-10">
                <a:latin typeface="Arial MT"/>
                <a:cs typeface="Arial MT"/>
              </a:rPr>
              <a:t>2.856</a:t>
            </a:r>
            <a:endParaRPr sz="8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446912" y="8609648"/>
            <a:ext cx="2821305" cy="51308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Conservação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Ambiental</a:t>
            </a:r>
            <a:endParaRPr sz="800">
              <a:latin typeface="Arial MT"/>
              <a:cs typeface="Arial MT"/>
            </a:endParaRPr>
          </a:p>
          <a:p>
            <a:pPr marL="12700" marR="5080" indent="3175">
              <a:lnSpc>
                <a:spcPts val="1300"/>
              </a:lnSpc>
              <a:spcBef>
                <a:spcPts val="65"/>
              </a:spcBef>
            </a:pPr>
            <a:r>
              <a:rPr dirty="0" sz="800" spc="-30">
                <a:latin typeface="Arial MT"/>
                <a:cs typeface="Arial MT"/>
              </a:rPr>
              <a:t>Manutencão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Operacionalização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Unidades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30">
                <a:latin typeface="Arial MT"/>
                <a:cs typeface="Arial MT"/>
              </a:rPr>
              <a:t>OUTROS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MATERIAIS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546812" y="7934964"/>
            <a:ext cx="402590" cy="51308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Arial MT"/>
                <a:cs typeface="Arial MT"/>
              </a:rPr>
              <a:t>6.000,00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50"/>
              </a:spcBef>
            </a:pPr>
            <a:r>
              <a:rPr dirty="0" sz="750" spc="-10">
                <a:latin typeface="Arial MT"/>
                <a:cs typeface="Arial MT"/>
              </a:rPr>
              <a:t>6.000,00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40"/>
              </a:spcBef>
            </a:pPr>
            <a:r>
              <a:rPr dirty="0" sz="750" spc="-10">
                <a:latin typeface="Arial MT"/>
                <a:cs typeface="Arial MT"/>
              </a:rPr>
              <a:t>6.000,00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565869" y="8978349"/>
            <a:ext cx="165671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Vinculados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lmoosto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491358" y="8978349"/>
            <a:ext cx="4546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6921" y="466210"/>
            <a:ext cx="688287" cy="612472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69511" y="9639579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27" y="0"/>
                </a:lnTo>
              </a:path>
            </a:pathLst>
          </a:custGeom>
          <a:ln w="9141">
            <a:solidFill>
              <a:srgbClr val="18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20149" y="2631192"/>
            <a:ext cx="1894839" cy="0"/>
          </a:xfrm>
          <a:custGeom>
            <a:avLst/>
            <a:gdLst/>
            <a:ahLst/>
            <a:cxnLst/>
            <a:rect l="l" t="t" r="r" b="b"/>
            <a:pathLst>
              <a:path w="1894839" h="0">
                <a:moveTo>
                  <a:pt x="0" y="0"/>
                </a:moveTo>
                <a:lnTo>
                  <a:pt x="1894312" y="0"/>
                </a:lnTo>
              </a:path>
            </a:pathLst>
          </a:custGeom>
          <a:ln w="9141">
            <a:solidFill>
              <a:srgbClr val="18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17738" y="1258463"/>
            <a:ext cx="6466205" cy="0"/>
          </a:xfrm>
          <a:custGeom>
            <a:avLst/>
            <a:gdLst/>
            <a:ahLst/>
            <a:cxnLst/>
            <a:rect l="l" t="t" r="r" b="b"/>
            <a:pathLst>
              <a:path w="6466205" h="0">
                <a:moveTo>
                  <a:pt x="0" y="0"/>
                </a:moveTo>
                <a:lnTo>
                  <a:pt x="6465636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407320" y="334926"/>
            <a:ext cx="3075305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45005">
              <a:lnSpc>
                <a:spcPct val="12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29288" y="9641713"/>
            <a:ext cx="478790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latin typeface="Arial MT"/>
                <a:cs typeface="Arial MT"/>
              </a:rPr>
              <a:t>Página</a:t>
            </a:r>
            <a:r>
              <a:rPr dirty="0" sz="600" spc="-5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2</a:t>
            </a:r>
            <a:r>
              <a:rPr dirty="0" sz="600" spc="-3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õe</a:t>
            </a:r>
            <a:r>
              <a:rPr dirty="0" sz="600" spc="-2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57785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Servaux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888913" y="1327272"/>
            <a:ext cx="39217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5630" algn="l"/>
              </a:tabLst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r>
              <a:rPr dirty="0" sz="750">
                <a:latin typeface="Arial MT"/>
                <a:cs typeface="Arial MT"/>
              </a:rPr>
              <a:t>	Revogadas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afixe-se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780728" y="2070517"/>
            <a:ext cx="19399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Gabinete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24</a:t>
            </a:r>
            <a:r>
              <a:rPr dirty="0" sz="800" spc="3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outubro,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2025-07-23T17:03:26Z</dcterms:created>
  <dcterms:modified xsi:type="dcterms:W3CDTF">2025-07-23T17:03:26Z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