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Consolas"/>
                <a:cs typeface="Consolas"/>
              </a:defRPr>
            </a:lvl1pPr>
          </a:lstStyle>
          <a:p>
            <a:pPr marL="12700">
              <a:lnSpc>
                <a:spcPts val="665"/>
              </a:lnSpc>
            </a:pPr>
            <a:r>
              <a:rPr dirty="0" spc="-3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45"/>
              <a:t>Págs</a:t>
            </a:r>
            <a:r>
              <a:rPr dirty="0" spc="-90"/>
              <a:t> </a:t>
            </a:r>
            <a:r>
              <a:rPr dirty="0">
                <a:solidFill>
                  <a:srgbClr val="1C1C1C"/>
                </a:solidFill>
              </a:rPr>
              <a:t>na</a:t>
            </a:r>
            <a:r>
              <a:rPr dirty="0" spc="60">
                <a:solidFill>
                  <a:srgbClr val="1C1C1C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151515"/>
                </a:solidFill>
              </a:rPr>
              <a:t>#</a:t>
            </a:fld>
            <a:r>
              <a:rPr dirty="0" spc="25">
                <a:solidFill>
                  <a:srgbClr val="151515"/>
                </a:solidFill>
              </a:rPr>
              <a:t> </a:t>
            </a:r>
            <a:r>
              <a:rPr dirty="0"/>
              <a:t>de</a:t>
            </a:r>
            <a:r>
              <a:rPr dirty="0" spc="3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Consolas"/>
                <a:cs typeface="Consolas"/>
              </a:defRPr>
            </a:lvl1pPr>
          </a:lstStyle>
          <a:p>
            <a:pPr marL="12700">
              <a:lnSpc>
                <a:spcPts val="665"/>
              </a:lnSpc>
            </a:pPr>
            <a:r>
              <a:rPr dirty="0" spc="-3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45"/>
              <a:t>Págs</a:t>
            </a:r>
            <a:r>
              <a:rPr dirty="0" spc="-90"/>
              <a:t> </a:t>
            </a:r>
            <a:r>
              <a:rPr dirty="0">
                <a:solidFill>
                  <a:srgbClr val="1C1C1C"/>
                </a:solidFill>
              </a:rPr>
              <a:t>na</a:t>
            </a:r>
            <a:r>
              <a:rPr dirty="0" spc="60">
                <a:solidFill>
                  <a:srgbClr val="1C1C1C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151515"/>
                </a:solidFill>
              </a:rPr>
              <a:t>#</a:t>
            </a:fld>
            <a:r>
              <a:rPr dirty="0" spc="25">
                <a:solidFill>
                  <a:srgbClr val="151515"/>
                </a:solidFill>
              </a:rPr>
              <a:t> </a:t>
            </a:r>
            <a:r>
              <a:rPr dirty="0"/>
              <a:t>de</a:t>
            </a:r>
            <a:r>
              <a:rPr dirty="0" spc="3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Consolas"/>
                <a:cs typeface="Consolas"/>
              </a:defRPr>
            </a:lvl1pPr>
          </a:lstStyle>
          <a:p>
            <a:pPr marL="12700">
              <a:lnSpc>
                <a:spcPts val="665"/>
              </a:lnSpc>
            </a:pPr>
            <a:r>
              <a:rPr dirty="0" spc="-3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45"/>
              <a:t>Págs</a:t>
            </a:r>
            <a:r>
              <a:rPr dirty="0" spc="-90"/>
              <a:t> </a:t>
            </a:r>
            <a:r>
              <a:rPr dirty="0">
                <a:solidFill>
                  <a:srgbClr val="1C1C1C"/>
                </a:solidFill>
              </a:rPr>
              <a:t>na</a:t>
            </a:r>
            <a:r>
              <a:rPr dirty="0" spc="60">
                <a:solidFill>
                  <a:srgbClr val="1C1C1C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151515"/>
                </a:solidFill>
              </a:rPr>
              <a:t>#</a:t>
            </a:fld>
            <a:r>
              <a:rPr dirty="0" spc="25">
                <a:solidFill>
                  <a:srgbClr val="151515"/>
                </a:solidFill>
              </a:rPr>
              <a:t> </a:t>
            </a:r>
            <a:r>
              <a:rPr dirty="0"/>
              <a:t>de</a:t>
            </a:r>
            <a:r>
              <a:rPr dirty="0" spc="3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Consolas"/>
                <a:cs typeface="Consolas"/>
              </a:defRPr>
            </a:lvl1pPr>
          </a:lstStyle>
          <a:p>
            <a:pPr marL="12700">
              <a:lnSpc>
                <a:spcPts val="665"/>
              </a:lnSpc>
            </a:pPr>
            <a:r>
              <a:rPr dirty="0" spc="-3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45"/>
              <a:t>Págs</a:t>
            </a:r>
            <a:r>
              <a:rPr dirty="0" spc="-90"/>
              <a:t> </a:t>
            </a:r>
            <a:r>
              <a:rPr dirty="0">
                <a:solidFill>
                  <a:srgbClr val="1C1C1C"/>
                </a:solidFill>
              </a:rPr>
              <a:t>na</a:t>
            </a:r>
            <a:r>
              <a:rPr dirty="0" spc="60">
                <a:solidFill>
                  <a:srgbClr val="1C1C1C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151515"/>
                </a:solidFill>
              </a:rPr>
              <a:t>#</a:t>
            </a:fld>
            <a:r>
              <a:rPr dirty="0" spc="25">
                <a:solidFill>
                  <a:srgbClr val="151515"/>
                </a:solidFill>
              </a:rPr>
              <a:t> </a:t>
            </a:r>
            <a:r>
              <a:rPr dirty="0"/>
              <a:t>de</a:t>
            </a:r>
            <a:r>
              <a:rPr dirty="0" spc="3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Consolas"/>
                <a:cs typeface="Consolas"/>
              </a:defRPr>
            </a:lvl1pPr>
          </a:lstStyle>
          <a:p>
            <a:pPr marL="12700">
              <a:lnSpc>
                <a:spcPts val="665"/>
              </a:lnSpc>
            </a:pPr>
            <a:r>
              <a:rPr dirty="0" spc="-3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45"/>
              <a:t>Págs</a:t>
            </a:r>
            <a:r>
              <a:rPr dirty="0" spc="-90"/>
              <a:t> </a:t>
            </a:r>
            <a:r>
              <a:rPr dirty="0">
                <a:solidFill>
                  <a:srgbClr val="1C1C1C"/>
                </a:solidFill>
              </a:rPr>
              <a:t>na</a:t>
            </a:r>
            <a:r>
              <a:rPr dirty="0" spc="60">
                <a:solidFill>
                  <a:srgbClr val="1C1C1C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151515"/>
                </a:solidFill>
              </a:rPr>
              <a:t>#</a:t>
            </a:fld>
            <a:r>
              <a:rPr dirty="0" spc="25">
                <a:solidFill>
                  <a:srgbClr val="151515"/>
                </a:solidFill>
              </a:rPr>
              <a:t> </a:t>
            </a:r>
            <a:r>
              <a:rPr dirty="0"/>
              <a:t>de</a:t>
            </a:r>
            <a:r>
              <a:rPr dirty="0" spc="3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98236" y="9766844"/>
            <a:ext cx="286385" cy="101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Consolas"/>
                <a:cs typeface="Consolas"/>
              </a:defRPr>
            </a:lvl1pPr>
          </a:lstStyle>
          <a:p>
            <a:pPr marL="12700">
              <a:lnSpc>
                <a:spcPts val="665"/>
              </a:lnSpc>
            </a:pPr>
            <a:r>
              <a:rPr dirty="0" spc="-3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359229" y="9726686"/>
            <a:ext cx="564065" cy="1553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45"/>
              <a:t>Págs</a:t>
            </a:r>
            <a:r>
              <a:rPr dirty="0" spc="-90"/>
              <a:t> </a:t>
            </a:r>
            <a:r>
              <a:rPr dirty="0">
                <a:solidFill>
                  <a:srgbClr val="1C1C1C"/>
                </a:solidFill>
              </a:rPr>
              <a:t>na</a:t>
            </a:r>
            <a:r>
              <a:rPr dirty="0" spc="60">
                <a:solidFill>
                  <a:srgbClr val="1C1C1C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151515"/>
                </a:solidFill>
              </a:rPr>
              <a:t>#</a:t>
            </a:fld>
            <a:r>
              <a:rPr dirty="0" spc="25">
                <a:solidFill>
                  <a:srgbClr val="151515"/>
                </a:solidFill>
              </a:rPr>
              <a:t> </a:t>
            </a:r>
            <a:r>
              <a:rPr dirty="0"/>
              <a:t>de</a:t>
            </a:r>
            <a:r>
              <a:rPr dirty="0" spc="35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1191" y="569811"/>
            <a:ext cx="685241" cy="62161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11144" y="9758418"/>
            <a:ext cx="6456680" cy="0"/>
          </a:xfrm>
          <a:custGeom>
            <a:avLst/>
            <a:gdLst/>
            <a:ahLst/>
            <a:cxnLst/>
            <a:rect l="l" t="t" r="r" b="b"/>
            <a:pathLst>
              <a:path w="6456680" h="0">
                <a:moveTo>
                  <a:pt x="0" y="0"/>
                </a:moveTo>
                <a:lnTo>
                  <a:pt x="6456499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414190" y="1375776"/>
            <a:ext cx="6459855" cy="0"/>
          </a:xfrm>
          <a:custGeom>
            <a:avLst/>
            <a:gdLst/>
            <a:ahLst/>
            <a:cxnLst/>
            <a:rect l="l" t="t" r="r" b="b"/>
            <a:pathLst>
              <a:path w="6459855" h="0">
                <a:moveTo>
                  <a:pt x="0" y="0"/>
                </a:moveTo>
                <a:lnTo>
                  <a:pt x="6459545" y="0"/>
                </a:lnTo>
              </a:path>
            </a:pathLst>
          </a:custGeom>
          <a:ln w="9141">
            <a:solidFill>
              <a:srgbClr val="1C1F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37273" y="306945"/>
            <a:ext cx="3066415" cy="637540"/>
          </a:xfrm>
          <a:prstGeom prst="rect">
            <a:avLst/>
          </a:prstGeom>
        </p:spPr>
        <p:txBody>
          <a:bodyPr wrap="square" lIns="0" tIns="113664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894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10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3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2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36114" indent="3175">
              <a:lnSpc>
                <a:spcPct val="117500"/>
              </a:lnSpc>
              <a:spcBef>
                <a:spcPts val="385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2910907" y="9781534"/>
            <a:ext cx="287020" cy="103505"/>
          </a:xfrm>
          <a:prstGeom prst="rect">
            <a:avLst/>
          </a:prstGeom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516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45"/>
              <a:t>Págs</a:t>
            </a:r>
            <a:r>
              <a:rPr dirty="0" spc="-90"/>
              <a:t> </a:t>
            </a:r>
            <a:r>
              <a:rPr dirty="0">
                <a:solidFill>
                  <a:srgbClr val="1C1C1C"/>
                </a:solidFill>
              </a:rPr>
              <a:t>na</a:t>
            </a:r>
            <a:r>
              <a:rPr dirty="0" spc="60">
                <a:solidFill>
                  <a:srgbClr val="1C1C1C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151515"/>
                </a:solidFill>
              </a:rPr>
              <a:t>1</a:t>
            </a:fld>
            <a:r>
              <a:rPr dirty="0" spc="25">
                <a:solidFill>
                  <a:srgbClr val="151515"/>
                </a:solidFill>
              </a:rPr>
              <a:t> </a:t>
            </a:r>
            <a:r>
              <a:rPr dirty="0"/>
              <a:t>de</a:t>
            </a:r>
            <a:r>
              <a:rPr dirty="0" spc="35"/>
              <a:t> </a:t>
            </a:r>
            <a:r>
              <a:rPr dirty="0" spc="-50"/>
              <a:t>2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4961813" y="1616496"/>
            <a:ext cx="18719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latin typeface="Arial MT"/>
                <a:cs typeface="Arial MT"/>
              </a:rPr>
              <a:t>Oecreto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2773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30</a:t>
            </a:r>
            <a:r>
              <a:rPr dirty="0" sz="800" spc="3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outubro,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72940" y="2040299"/>
            <a:ext cx="2742565" cy="2476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ts val="844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Abre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no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valor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 spc="-65">
                <a:latin typeface="Arial MT"/>
                <a:cs typeface="Arial MT"/>
              </a:rPr>
              <a:t>R</a:t>
            </a:r>
            <a:r>
              <a:rPr dirty="0" sz="750" spc="-1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$195.000,00,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para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ts val="905"/>
              </a:lnSpc>
            </a:pPr>
            <a:r>
              <a:rPr dirty="0" sz="800" spc="-10">
                <a:latin typeface="Arial MT"/>
                <a:cs typeface="Arial MT"/>
              </a:rPr>
              <a:t>fins</a:t>
            </a:r>
            <a:r>
              <a:rPr dirty="0" sz="800" spc="-25">
                <a:latin typeface="Arial MT"/>
                <a:cs typeface="Arial MT"/>
              </a:rPr>
              <a:t> que </a:t>
            </a:r>
            <a:r>
              <a:rPr dirty="0" sz="800" spc="-10">
                <a:latin typeface="Arial MT"/>
                <a:cs typeface="Arial MT"/>
              </a:rPr>
              <a:t>se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especifíca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85512" y="2774403"/>
            <a:ext cx="6271895" cy="9124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765" marR="5080" indent="788035">
              <a:lnSpc>
                <a:spcPct val="132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PREFEITO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suas atribuições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acordo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Ihe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confere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art.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823/2023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datada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21/12/2023,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2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75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D E</a:t>
            </a:r>
            <a:r>
              <a:rPr dirty="0" u="heavy" sz="750" spc="15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750" spc="-5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750" spc="55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750" spc="4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750" spc="15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25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A.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0"/>
              </a:spcBef>
            </a:pPr>
            <a:endParaRPr sz="750">
              <a:latin typeface="Arial MT"/>
              <a:cs typeface="Arial MT"/>
            </a:endParaRPr>
          </a:p>
          <a:p>
            <a:pPr marL="315595">
              <a:lnSpc>
                <a:spcPct val="100000"/>
              </a:lnSpc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1º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Fica </a:t>
            </a:r>
            <a:r>
              <a:rPr dirty="0" sz="800" spc="-45" i="1">
                <a:latin typeface="Arial"/>
                <a:cs typeface="Arial"/>
              </a:rPr>
              <a:t>abe</a:t>
            </a:r>
            <a:r>
              <a:rPr dirty="0" sz="800" spc="-135" i="1">
                <a:latin typeface="Arial"/>
                <a:cs typeface="Arial"/>
              </a:rPr>
              <a:t> </a:t>
            </a:r>
            <a:r>
              <a:rPr dirty="0" sz="800" spc="-114" i="1">
                <a:latin typeface="Arial"/>
                <a:cs typeface="Arial"/>
              </a:rPr>
              <a:t>ato</a:t>
            </a:r>
            <a:r>
              <a:rPr dirty="0" sz="800" spc="60" i="1">
                <a:latin typeface="Arial"/>
                <a:cs typeface="Arial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15">
                <a:latin typeface="Arial MT"/>
                <a:cs typeface="Arial MT"/>
              </a:rPr>
              <a:t>seguintes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39830" y="4417138"/>
            <a:ext cx="2776220" cy="367665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750" spc="28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750" spc="5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5244">
              <a:lnSpc>
                <a:spcPct val="100000"/>
              </a:lnSpc>
              <a:spcBef>
                <a:spcPts val="365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5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6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4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ASSISTÊNCIA</a:t>
            </a:r>
            <a:r>
              <a:rPr dirty="0" sz="950" spc="13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SOCIAL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8639" y="4730657"/>
            <a:ext cx="582930" cy="53784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latin typeface="Arial MT"/>
                <a:cs typeface="Arial MT"/>
              </a:rPr>
              <a:t>07.23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2.894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3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28136" y="4730657"/>
            <a:ext cx="2666365" cy="5378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780" marR="487680" indent="-5715">
              <a:lnSpc>
                <a:spcPct val="142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Fundo</a:t>
            </a:r>
            <a:r>
              <a:rPr dirty="0" sz="800" spc="1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Assistência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Social </a:t>
            </a:r>
            <a:r>
              <a:rPr dirty="0" sz="800" spc="-25">
                <a:latin typeface="Arial MT"/>
                <a:cs typeface="Arial MT"/>
              </a:rPr>
              <a:t>Atendimento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Programa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Bolsa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Família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(IGDBF)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25">
                <a:latin typeface="Arial MT"/>
                <a:cs typeface="Arial MT"/>
              </a:rPr>
              <a:t>DEMAIS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SERVICOS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TERCEIROS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PESSOA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JURIDICA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443702" y="5120688"/>
            <a:ext cx="2825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FNAS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968457" y="5230386"/>
            <a:ext cx="1445260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45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b="1">
                <a:latin typeface="Arial"/>
                <a:cs typeface="Arial"/>
              </a:rPr>
              <a:t>/</a:t>
            </a:r>
            <a:r>
              <a:rPr dirty="0" sz="800" spc="-5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Atividade</a:t>
            </a:r>
            <a:r>
              <a:rPr dirty="0" sz="800" spc="55" b="1">
                <a:latin typeface="Arial"/>
                <a:cs typeface="Arial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r>
              <a:rPr dirty="0" sz="800">
                <a:latin typeface="Arial MT"/>
                <a:cs typeface="Arial MT"/>
              </a:rPr>
              <a:t> Total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82967" y="5647080"/>
            <a:ext cx="182308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6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9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DO</a:t>
            </a:r>
            <a:r>
              <a:rPr dirty="0" sz="950" spc="1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IDOSO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51848" y="5757539"/>
            <a:ext cx="589280" cy="543560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10">
                <a:latin typeface="Arial MT"/>
                <a:cs typeface="Arial MT"/>
              </a:rPr>
              <a:t>17.01</a:t>
            </a:r>
            <a:endParaRPr sz="800">
              <a:latin typeface="Arial MT"/>
              <a:cs typeface="Arial MT"/>
            </a:endParaRPr>
          </a:p>
          <a:p>
            <a:pPr marL="17145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2.913</a:t>
            </a:r>
            <a:endParaRPr sz="800">
              <a:latin typeface="Arial MT"/>
              <a:cs typeface="Arial MT"/>
            </a:endParaRPr>
          </a:p>
          <a:p>
            <a:pPr marL="19050">
              <a:lnSpc>
                <a:spcPct val="100000"/>
              </a:lnSpc>
              <a:spcBef>
                <a:spcPts val="335"/>
              </a:spcBef>
            </a:pPr>
            <a:r>
              <a:rPr dirty="0" sz="800" spc="-30">
                <a:latin typeface="Arial MT"/>
                <a:cs typeface="Arial MT"/>
              </a:rPr>
              <a:t>3.3.9.0.30.03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328136" y="5757539"/>
            <a:ext cx="2814320" cy="543560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>
                <a:latin typeface="Arial MT"/>
                <a:cs typeface="Arial MT"/>
              </a:rPr>
              <a:t>Fundo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10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Idoso</a:t>
            </a:r>
            <a:endParaRPr sz="800">
              <a:latin typeface="Arial MT"/>
              <a:cs typeface="Arial MT"/>
            </a:endParaRPr>
          </a:p>
          <a:p>
            <a:pPr marL="15875" marR="5080" indent="-3175">
              <a:lnSpc>
                <a:spcPct val="135000"/>
              </a:lnSpc>
              <a:spcBef>
                <a:spcPts val="95"/>
              </a:spcBef>
            </a:pPr>
            <a:r>
              <a:rPr dirty="0" sz="800" spc="-25">
                <a:latin typeface="Arial MT"/>
                <a:cs typeface="Arial MT"/>
              </a:rPr>
              <a:t>Manutenção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Ogeracionalizacão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Unidades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 </a:t>
            </a:r>
            <a:r>
              <a:rPr dirty="0" sz="800" spc="-30">
                <a:latin typeface="Arial MT"/>
                <a:cs typeface="Arial MT"/>
              </a:rPr>
              <a:t>OUTROS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MATERIAIS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CONSUMO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307877" y="5087170"/>
            <a:ext cx="511809" cy="523875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25">
                <a:latin typeface="Arial MT"/>
                <a:cs typeface="Arial MT"/>
              </a:rPr>
              <a:t>143.000,00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800" spc="-25">
                <a:latin typeface="Arial MT"/>
                <a:cs typeface="Arial MT"/>
              </a:rPr>
              <a:t>143.000,00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84"/>
              </a:spcBef>
            </a:pPr>
            <a:r>
              <a:rPr dirty="0" sz="750" spc="-10">
                <a:latin typeface="Arial MT"/>
                <a:cs typeface="Arial MT"/>
              </a:rPr>
              <a:t>143.000,00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444048" y="6156711"/>
            <a:ext cx="165353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não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Vinculados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lmoosto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366492" y="6156711"/>
            <a:ext cx="4502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52.000,00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20" name="object 20" descr=""/>
          <p:cNvGraphicFramePr>
            <a:graphicFrameLocks noGrp="1"/>
          </p:cNvGraphicFramePr>
          <p:nvPr/>
        </p:nvGraphicFramePr>
        <p:xfrm>
          <a:off x="3949407" y="6343578"/>
          <a:ext cx="2962275" cy="4451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74545"/>
                <a:gridCol w="811530"/>
              </a:tblGrid>
              <a:tr h="143510">
                <a:tc>
                  <a:txBody>
                    <a:bodyPr/>
                    <a:lstStyle/>
                    <a:p>
                      <a:pPr marL="3429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35890">
                <a:tc>
                  <a:txBody>
                    <a:bodyPr/>
                    <a:lstStyle/>
                    <a:p>
                      <a:pPr marL="41402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195.000,00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21" name="object 21" descr=""/>
          <p:cNvSpPr txBox="1"/>
          <p:nvPr/>
        </p:nvSpPr>
        <p:spPr>
          <a:xfrm>
            <a:off x="879785" y="6845363"/>
            <a:ext cx="579056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4820" marR="5080" indent="-452755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despesas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abertura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presente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serão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recursos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o</a:t>
            </a:r>
            <a:r>
              <a:rPr dirty="0" sz="800" spc="-3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 spc="-20">
                <a:latin typeface="Arial MT"/>
                <a:cs typeface="Arial MT"/>
              </a:rPr>
              <a:t>43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parágrafo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Federal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</a:t>
            </a:r>
            <a:r>
              <a:rPr dirty="0" sz="800" spc="-20">
                <a:latin typeface="Arial MT"/>
                <a:cs typeface="Arial MT"/>
              </a:rPr>
              <a:t> 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729004" y="7189687"/>
            <a:ext cx="1594485" cy="3549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35000"/>
              </a:lnSpc>
              <a:spcBef>
                <a:spcPts val="100"/>
              </a:spcBef>
            </a:pPr>
            <a:r>
              <a:rPr dirty="0" sz="800" spc="-55">
                <a:latin typeface="Arial MT"/>
                <a:cs typeface="Arial MT"/>
              </a:rPr>
              <a:t>Inciso.°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Excesso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439340" y="7520540"/>
            <a:ext cx="1866900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heavy" sz="8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7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355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7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8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DO</a:t>
            </a:r>
            <a:r>
              <a:rPr dirty="0" sz="950" spc="2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IDOSO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3829353" y="7188417"/>
            <a:ext cx="631190" cy="35496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dirty="0" sz="750" spc="-10">
                <a:latin typeface="Arial MT"/>
                <a:cs typeface="Arial MT"/>
              </a:rPr>
              <a:t>R$195.000,00</a:t>
            </a:r>
            <a:endParaRPr sz="75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395"/>
              </a:spcBef>
            </a:pPr>
            <a:r>
              <a:rPr dirty="0" sz="750" spc="-10">
                <a:latin typeface="Arial MT"/>
                <a:cs typeface="Arial MT"/>
              </a:rPr>
              <a:t>$195.000,00</a:t>
            </a:r>
            <a:endParaRPr sz="750">
              <a:latin typeface="Arial MT"/>
              <a:cs typeface="Arial MT"/>
            </a:endParaRPr>
          </a:p>
        </p:txBody>
      </p:sp>
      <p:graphicFrame>
        <p:nvGraphicFramePr>
          <p:cNvPr id="25" name="object 25" descr=""/>
          <p:cNvGraphicFramePr>
            <a:graphicFrameLocks noGrp="1"/>
          </p:cNvGraphicFramePr>
          <p:nvPr/>
        </p:nvGraphicFramePr>
        <p:xfrm>
          <a:off x="535844" y="7915895"/>
          <a:ext cx="6378575" cy="952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2945"/>
                <a:gridCol w="2741930"/>
                <a:gridCol w="2218690"/>
                <a:gridCol w="636904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17.01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Idoso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2.914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Convênio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com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Nacional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Idoso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0335">
                <a:tc>
                  <a:txBody>
                    <a:bodyPr/>
                    <a:lstStyle/>
                    <a:p>
                      <a:pPr marL="34925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JURIDICA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238760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nào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L="90805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195.000,00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98755">
                <a:tc gridSpan="3">
                  <a:txBody>
                    <a:bodyPr/>
                    <a:lstStyle/>
                    <a:p>
                      <a:pPr marL="344487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44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87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195.000,00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4450"/>
                </a:tc>
              </a:tr>
              <a:tr h="165735">
                <a:tc gridSpan="3">
                  <a:txBody>
                    <a:bodyPr/>
                    <a:lstStyle/>
                    <a:p>
                      <a:pPr marL="344487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382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195.000,00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33985">
                <a:tc gridSpan="3">
                  <a:txBody>
                    <a:bodyPr/>
                    <a:lstStyle/>
                    <a:p>
                      <a:pPr algn="r" marR="462915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509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195.000,00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5556" y="542387"/>
            <a:ext cx="682195" cy="64294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2722693" y="2719558"/>
            <a:ext cx="1888489" cy="0"/>
          </a:xfrm>
          <a:custGeom>
            <a:avLst/>
            <a:gdLst/>
            <a:ahLst/>
            <a:cxnLst/>
            <a:rect l="l" t="t" r="r" b="b"/>
            <a:pathLst>
              <a:path w="1888489" h="0">
                <a:moveTo>
                  <a:pt x="0" y="0"/>
                </a:moveTo>
                <a:lnTo>
                  <a:pt x="1888221" y="0"/>
                </a:lnTo>
              </a:path>
            </a:pathLst>
          </a:custGeom>
          <a:ln w="9141">
            <a:solidFill>
              <a:srgbClr val="1818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423326" y="1362064"/>
            <a:ext cx="6456680" cy="0"/>
          </a:xfrm>
          <a:custGeom>
            <a:avLst/>
            <a:gdLst/>
            <a:ahLst/>
            <a:cxnLst/>
            <a:rect l="l" t="t" r="r" b="b"/>
            <a:pathLst>
              <a:path w="6456680" h="0">
                <a:moveTo>
                  <a:pt x="0" y="0"/>
                </a:moveTo>
                <a:lnTo>
                  <a:pt x="6456499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09864" y="426339"/>
            <a:ext cx="3068955" cy="554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4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10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2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1938655">
              <a:lnSpc>
                <a:spcPct val="120000"/>
              </a:lnSpc>
              <a:spcBef>
                <a:spcPts val="48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9779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80"/>
              <a:t> </a:t>
            </a:r>
            <a:fld id="{81D60167-4931-47E6-BA6A-407CBD079E47}" type="slidenum">
              <a:rPr dirty="0"/>
              <a:t>2</a:t>
            </a:fld>
            <a:r>
              <a:rPr dirty="0" spc="35"/>
              <a:t> </a:t>
            </a:r>
            <a:r>
              <a:rPr dirty="0"/>
              <a:t>de</a:t>
            </a:r>
            <a:r>
              <a:rPr dirty="0" spc="45"/>
              <a:t> </a:t>
            </a:r>
            <a:r>
              <a:rPr dirty="0" spc="-60"/>
              <a:t>2</a:t>
            </a:r>
          </a:p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665"/>
              </a:lnSpc>
            </a:pPr>
            <a:r>
              <a:rPr dirty="0" spc="-30"/>
              <a:t>Servaux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788411" y="1427828"/>
            <a:ext cx="45783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3º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74665" y="1427828"/>
            <a:ext cx="3332479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Revogadas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disposições</a:t>
            </a:r>
            <a:r>
              <a:rPr dirty="0" sz="750" spc="1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contrário.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Publique-se,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afixe-se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cumpra-</a:t>
            </a:r>
            <a:r>
              <a:rPr dirty="0" sz="750" spc="-25"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680225" y="2152789"/>
            <a:ext cx="19342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Gabinete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do Prefeito.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30</a:t>
            </a:r>
            <a:r>
              <a:rPr dirty="0" sz="800" spc="3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outubro,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2025-07-23T16:56:48Z</dcterms:created>
  <dcterms:modified xsi:type="dcterms:W3CDTF">2025-07-23T16:56:48Z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2024-10-30T00:00:00Z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