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53545" y="9754110"/>
            <a:ext cx="28448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98821" y="9751062"/>
            <a:ext cx="47879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918" y="1319405"/>
            <a:ext cx="6456498" cy="7922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7329" y="457067"/>
            <a:ext cx="673059" cy="68865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56827" y="9734040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01229" y="368444"/>
            <a:ext cx="306324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6114">
              <a:lnSpc>
                <a:spcPct val="122500"/>
              </a:lnSpc>
              <a:spcBef>
                <a:spcPts val="360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1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016753" y="1595165"/>
            <a:ext cx="1875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2774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27818" y="2009830"/>
            <a:ext cx="2689225" cy="246379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 indent="635">
              <a:lnSpc>
                <a:spcPts val="840"/>
              </a:lnSpc>
              <a:spcBef>
                <a:spcPts val="175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R$49.050,47.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8575" y="2753073"/>
            <a:ext cx="6361430" cy="899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791210">
              <a:lnSpc>
                <a:spcPct val="130000"/>
              </a:lnSpc>
              <a:spcBef>
                <a:spcPts val="100"/>
              </a:spcBef>
            </a:pPr>
            <a:r>
              <a:rPr dirty="0" baseline="10416" sz="1200">
                <a:latin typeface="Arial MT"/>
                <a:cs typeface="Arial MT"/>
              </a:rPr>
              <a:t>O</a:t>
            </a:r>
            <a:r>
              <a:rPr dirty="0" baseline="10416" sz="1200" spc="-60">
                <a:latin typeface="Arial MT"/>
                <a:cs typeface="Arial MT"/>
              </a:rPr>
              <a:t> </a:t>
            </a:r>
            <a:r>
              <a:rPr dirty="0" baseline="10416" sz="1200" spc="-44">
                <a:latin typeface="Arial MT"/>
                <a:cs typeface="Arial MT"/>
              </a:rPr>
              <a:t>PREFEITO</a:t>
            </a:r>
            <a:r>
              <a:rPr dirty="0" baseline="10416" sz="1200" spc="52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 </a:t>
            </a:r>
            <a:r>
              <a:rPr dirty="0" u="heavy" sz="75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750">
              <a:latin typeface="Arial MT"/>
              <a:cs typeface="Arial MT"/>
            </a:endParaRPr>
          </a:p>
          <a:p>
            <a:pPr marL="356870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1114" y="4367728"/>
            <a:ext cx="2599055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88317" y="4771262"/>
          <a:ext cx="6377940" cy="2620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3058795"/>
                <a:gridCol w="1937385"/>
                <a:gridCol w="606425"/>
              </a:tblGrid>
              <a:tr h="14478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9225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94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ts val="869"/>
                        </a:lnSpc>
                        <a:spcBef>
                          <a:spcPts val="209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ctr" marL="109220">
                        <a:lnSpc>
                          <a:spcPts val="869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43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3975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Prefeito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92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Administracão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Ooeracionaliza0ão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18815" algn="l"/>
                        </a:tabLst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703" sz="112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64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644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2705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581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Oficiais.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Promocão,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RealizaCão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1881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41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16.081.94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 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65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16.081,94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65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16.081,94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12293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096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49.050,47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25468" y="7445644"/>
            <a:ext cx="579310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77733" y="7799112"/>
            <a:ext cx="159194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86002" y="8163003"/>
            <a:ext cx="2600960" cy="35433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heavy" sz="700" spc="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00" spc="14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00" spc="4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0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8419">
              <a:lnSpc>
                <a:spcPct val="100000"/>
              </a:lnSpc>
              <a:spcBef>
                <a:spcPts val="35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585322" y="8531414"/>
          <a:ext cx="6374765" cy="765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261235"/>
                <a:gridCol w="2392045"/>
                <a:gridCol w="948054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Transporte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1447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323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3234">
                        <a:lnSpc>
                          <a:spcPts val="810"/>
                        </a:lnSpc>
                        <a:spcBef>
                          <a:spcPts val="22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05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874537" y="7796065"/>
            <a:ext cx="57213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R$49.050,47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$49.050,47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07681" y="9332070"/>
            <a:ext cx="264795" cy="2990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01.17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650" spc="-10">
                <a:latin typeface="Arial MT"/>
                <a:cs typeface="Arial MT"/>
              </a:rPr>
              <a:t>2.826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80916" y="9329023"/>
            <a:ext cx="3482975" cy="302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20">
                <a:latin typeface="Arial MT"/>
                <a:cs typeface="Arial MT"/>
              </a:rPr>
              <a:t>Secretaria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Municipal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de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Comunicação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Eventos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95"/>
              </a:spcBef>
            </a:pPr>
            <a:r>
              <a:rPr dirty="0" sz="650" spc="55">
                <a:latin typeface="Arial MT"/>
                <a:cs typeface="Arial MT"/>
              </a:rPr>
              <a:t>Man</a:t>
            </a:r>
            <a:r>
              <a:rPr dirty="0" sz="650" spc="-85">
                <a:latin typeface="Arial MT"/>
                <a:cs typeface="Arial MT"/>
              </a:rPr>
              <a:t> </a:t>
            </a:r>
            <a:r>
              <a:rPr dirty="0" sz="650" spc="45">
                <a:latin typeface="Arial MT"/>
                <a:cs typeface="Arial MT"/>
              </a:rPr>
              <a:t>utençõo</a:t>
            </a:r>
            <a:r>
              <a:rPr dirty="0" sz="650" spc="-80"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939393"/>
                </a:solidFill>
                <a:latin typeface="Arial MT"/>
                <a:cs typeface="Arial MT"/>
              </a:rPr>
              <a:t>,</a:t>
            </a:r>
            <a:r>
              <a:rPr dirty="0" sz="650" spc="250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Ad</a:t>
            </a:r>
            <a:r>
              <a:rPr dirty="0" sz="650" spc="2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ministracão</a:t>
            </a:r>
            <a:r>
              <a:rPr dirty="0" sz="650" spc="254">
                <a:latin typeface="Arial MT"/>
                <a:cs typeface="Arial MT"/>
              </a:rPr>
              <a:t> </a:t>
            </a:r>
            <a:r>
              <a:rPr dirty="0" sz="650" spc="55">
                <a:latin typeface="Arial MT"/>
                <a:cs typeface="Arial MT"/>
              </a:rPr>
              <a:t>e</a:t>
            </a:r>
            <a:r>
              <a:rPr dirty="0" sz="650" spc="229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Operaciona</a:t>
            </a:r>
            <a:r>
              <a:rPr dirty="0" sz="650" spc="-1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lizacáo</a:t>
            </a:r>
            <a:r>
              <a:rPr dirty="0" sz="650" spc="265">
                <a:latin typeface="Arial MT"/>
                <a:cs typeface="Arial MT"/>
              </a:rPr>
              <a:t> </a:t>
            </a:r>
            <a:r>
              <a:rPr dirty="0" sz="650" spc="50">
                <a:latin typeface="Arial MT"/>
                <a:cs typeface="Arial MT"/>
              </a:rPr>
              <a:t>das</a:t>
            </a:r>
            <a:r>
              <a:rPr dirty="0" sz="650" spc="229">
                <a:latin typeface="Arial MT"/>
                <a:cs typeface="Arial MT"/>
              </a:rPr>
              <a:t> </a:t>
            </a:r>
            <a:r>
              <a:rPr dirty="0" sz="650" spc="55">
                <a:latin typeface="Arial MT"/>
                <a:cs typeface="Arial MT"/>
              </a:rPr>
              <a:t>Unidades</a:t>
            </a:r>
            <a:r>
              <a:rPr dirty="0" sz="650" spc="265">
                <a:latin typeface="Arial MT"/>
                <a:cs typeface="Arial MT"/>
              </a:rPr>
              <a:t> </a:t>
            </a:r>
            <a:r>
              <a:rPr dirty="0" sz="650" spc="40">
                <a:latin typeface="Arial MT"/>
                <a:cs typeface="Arial MT"/>
              </a:rPr>
              <a:t>Administrativas</a:t>
            </a:r>
            <a:endParaRPr sz="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645" y="1304169"/>
            <a:ext cx="6462589" cy="7313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9920" y="518011"/>
            <a:ext cx="688287" cy="62466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56827" y="9718805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34875" y="6147574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15235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37273" y="411358"/>
            <a:ext cx="3071495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941195" indent="3175">
              <a:lnSpc>
                <a:spcPct val="120000"/>
              </a:lnSpc>
              <a:spcBef>
                <a:spcPts val="39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1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88558" y="2081917"/>
            <a:ext cx="2601595" cy="383540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2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439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0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MUhIICIPAL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82226" y="2488964"/>
          <a:ext cx="6378575" cy="2315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272030"/>
                <a:gridCol w="2623820"/>
                <a:gridCol w="707389"/>
              </a:tblGrid>
              <a:tr h="143510">
                <a:tc>
                  <a:txBody>
                    <a:bodyPr/>
                    <a:lstStyle/>
                    <a:p>
                      <a:pPr marL="3746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94932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6.081,94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7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6.081,94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93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Oficiais,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Promoção,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Realização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COMSUMO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3685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91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318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50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Turismo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5085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16.081,94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3685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6.000,00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3111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Courier New"/>
                          <a:cs typeface="Courier New"/>
                        </a:rPr>
                        <a:t>6.000,00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79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39825">
                        <a:lnSpc>
                          <a:spcPts val="894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TotaI Anulado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49.050,47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03647" y="4855590"/>
            <a:ext cx="460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92440" y="4855590"/>
            <a:ext cx="3331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contrário.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95454" y="5583852"/>
            <a:ext cx="1934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Gabinete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2025-07-23T16:49:47Z</dcterms:created>
  <dcterms:modified xsi:type="dcterms:W3CDTF">2025-07-23T16:49:47Z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