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#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#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#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#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#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98236" y="9766844"/>
            <a:ext cx="286385" cy="10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59229" y="9726686"/>
            <a:ext cx="564065" cy="1553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#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1191" y="569811"/>
            <a:ext cx="685241" cy="62161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11144" y="9758418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14190" y="1375776"/>
            <a:ext cx="6459855" cy="0"/>
          </a:xfrm>
          <a:custGeom>
            <a:avLst/>
            <a:gdLst/>
            <a:ahLst/>
            <a:cxnLst/>
            <a:rect l="l" t="t" r="r" b="b"/>
            <a:pathLst>
              <a:path w="6459855" h="0">
                <a:moveTo>
                  <a:pt x="0" y="0"/>
                </a:moveTo>
                <a:lnTo>
                  <a:pt x="6459545" y="0"/>
                </a:lnTo>
              </a:path>
            </a:pathLst>
          </a:custGeom>
          <a:ln w="9141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37273" y="306945"/>
            <a:ext cx="3066415" cy="637540"/>
          </a:xfrm>
          <a:prstGeom prst="rect">
            <a:avLst/>
          </a:prstGeom>
        </p:spPr>
        <p:txBody>
          <a:bodyPr wrap="square" lIns="0" tIns="113664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894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6114" indent="3175">
              <a:lnSpc>
                <a:spcPct val="117500"/>
              </a:lnSpc>
              <a:spcBef>
                <a:spcPts val="38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910907" y="9781534"/>
            <a:ext cx="28702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51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>
                <a:solidFill>
                  <a:srgbClr val="1C1C1C"/>
                </a:solidFill>
              </a:rPr>
              <a:t>na</a:t>
            </a:r>
            <a:r>
              <a:rPr dirty="0" spc="60">
                <a:solidFill>
                  <a:srgbClr val="1C1C1C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151515"/>
                </a:solidFill>
              </a:rPr>
              <a:t>1</a:t>
            </a:fld>
            <a:r>
              <a:rPr dirty="0" spc="25">
                <a:solidFill>
                  <a:srgbClr val="151515"/>
                </a:solidFill>
              </a:rPr>
              <a:t> </a:t>
            </a:r>
            <a:r>
              <a:rPr dirty="0"/>
              <a:t>de</a:t>
            </a:r>
            <a:r>
              <a:rPr dirty="0" spc="35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61813" y="1616496"/>
            <a:ext cx="1871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Oecreto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2773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72940" y="2040299"/>
            <a:ext cx="2742565" cy="247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844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65">
                <a:latin typeface="Arial MT"/>
                <a:cs typeface="Arial MT"/>
              </a:rPr>
              <a:t>R</a:t>
            </a:r>
            <a:r>
              <a:rPr dirty="0" sz="750" spc="-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$195.000,00,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ts val="905"/>
              </a:lnSpc>
            </a:pP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que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especifíca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5512" y="2774403"/>
            <a:ext cx="6271895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88035">
              <a:lnSpc>
                <a:spcPct val="13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 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Ihe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 E</a:t>
            </a:r>
            <a:r>
              <a:rPr dirty="0" u="heavy" sz="750" spc="1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-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5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4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1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A.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Fica </a:t>
            </a:r>
            <a:r>
              <a:rPr dirty="0" sz="800" spc="-45" i="1">
                <a:latin typeface="Arial"/>
                <a:cs typeface="Arial"/>
              </a:rPr>
              <a:t>abe</a:t>
            </a:r>
            <a:r>
              <a:rPr dirty="0" sz="800" spc="-135" i="1">
                <a:latin typeface="Arial"/>
                <a:cs typeface="Arial"/>
              </a:rPr>
              <a:t> </a:t>
            </a:r>
            <a:r>
              <a:rPr dirty="0" sz="800" spc="-114" i="1">
                <a:latin typeface="Arial"/>
                <a:cs typeface="Arial"/>
              </a:rPr>
              <a:t>ato</a:t>
            </a:r>
            <a:r>
              <a:rPr dirty="0" sz="800" spc="60" i="1">
                <a:latin typeface="Arial"/>
                <a:cs typeface="Arial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9830" y="4417138"/>
            <a:ext cx="2776220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8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1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8639" y="4730657"/>
            <a:ext cx="582930" cy="5378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07.23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2.894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28136" y="4730657"/>
            <a:ext cx="2666365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487680" indent="-5715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Assistência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Social </a:t>
            </a:r>
            <a:r>
              <a:rPr dirty="0" sz="800" spc="-25">
                <a:latin typeface="Arial MT"/>
                <a:cs typeface="Arial MT"/>
              </a:rPr>
              <a:t>Atendimento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Programa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Bolsa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Família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(IGDBF)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DEMAIS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SERVICOS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PESSOA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JURIDICA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43702" y="5120688"/>
            <a:ext cx="282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FNAS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68457" y="5230386"/>
            <a:ext cx="144526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Atividade</a:t>
            </a:r>
            <a:r>
              <a:rPr dirty="0" sz="800" spc="55" b="1">
                <a:latin typeface="Arial"/>
                <a:cs typeface="Arial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82967" y="5647080"/>
            <a:ext cx="182308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DO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IDOSO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51848" y="5757539"/>
            <a:ext cx="589280" cy="54356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17.01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2.913</a:t>
            </a:r>
            <a:endParaRPr sz="80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28136" y="5757539"/>
            <a:ext cx="2814320" cy="54356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Idoso</a:t>
            </a:r>
            <a:endParaRPr sz="800">
              <a:latin typeface="Arial MT"/>
              <a:cs typeface="Arial MT"/>
            </a:endParaRPr>
          </a:p>
          <a:p>
            <a:pPr marL="15875" marR="5080" indent="-3175">
              <a:lnSpc>
                <a:spcPct val="135000"/>
              </a:lnSpc>
              <a:spcBef>
                <a:spcPts val="95"/>
              </a:spcBef>
            </a:pPr>
            <a:r>
              <a:rPr dirty="0" sz="800" spc="-25">
                <a:latin typeface="Arial MT"/>
                <a:cs typeface="Arial MT"/>
              </a:rPr>
              <a:t>Manutenção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Ogeracionalizacão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0">
                <a:latin typeface="Arial MT"/>
                <a:cs typeface="Arial MT"/>
              </a:rPr>
              <a:t>OUTROS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307877" y="5087170"/>
            <a:ext cx="511809" cy="52387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Arial MT"/>
                <a:cs typeface="Arial MT"/>
              </a:rPr>
              <a:t>143.000,00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5">
                <a:latin typeface="Arial MT"/>
                <a:cs typeface="Arial MT"/>
              </a:rPr>
              <a:t>143.000,00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84"/>
              </a:spcBef>
            </a:pPr>
            <a:r>
              <a:rPr dirty="0" sz="750" spc="-10">
                <a:latin typeface="Arial MT"/>
                <a:cs typeface="Arial MT"/>
              </a:rPr>
              <a:t>143.000,00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44048" y="6156711"/>
            <a:ext cx="16535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lmoosto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66492" y="6156711"/>
            <a:ext cx="450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52.000,00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3949407" y="6343578"/>
          <a:ext cx="2962275" cy="4451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4545"/>
                <a:gridCol w="811530"/>
              </a:tblGrid>
              <a:tr h="14351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>
                  <a:txBody>
                    <a:bodyPr/>
                    <a:lstStyle/>
                    <a:p>
                      <a:pPr marL="41402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879785" y="6845363"/>
            <a:ext cx="579056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abertura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presente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20">
                <a:latin typeface="Arial MT"/>
                <a:cs typeface="Arial MT"/>
              </a:rPr>
              <a:t>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729004" y="7189687"/>
            <a:ext cx="159448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35000"/>
              </a:lnSpc>
              <a:spcBef>
                <a:spcPts val="100"/>
              </a:spcBef>
            </a:pPr>
            <a:r>
              <a:rPr dirty="0" sz="800" spc="-55">
                <a:latin typeface="Arial MT"/>
                <a:cs typeface="Arial MT"/>
              </a:rPr>
              <a:t>Inciso.°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39340" y="7520540"/>
            <a:ext cx="186690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7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DO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IDOSO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829353" y="7188417"/>
            <a:ext cx="631190" cy="35496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latin typeface="Arial MT"/>
                <a:cs typeface="Arial MT"/>
              </a:rPr>
              <a:t>R$195.000,00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$195.000,00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535844" y="7915895"/>
          <a:ext cx="6378575" cy="952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2741930"/>
                <a:gridCol w="2218690"/>
                <a:gridCol w="636904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Idoso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Convênio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com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Nacional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Idoso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335">
                <a:tc>
                  <a:txBody>
                    <a:bodyPr/>
                    <a:lstStyle/>
                    <a:p>
                      <a:pPr marL="3492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23876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9080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98755">
                <a:tc gridSpan="3">
                  <a:txBody>
                    <a:bodyPr/>
                    <a:lstStyle/>
                    <a:p>
                      <a:pPr marL="34448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65735">
                <a:tc gridSpan="3">
                  <a:txBody>
                    <a:bodyPr/>
                    <a:lstStyle/>
                    <a:p>
                      <a:pPr marL="34448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3985">
                <a:tc gridSpan="3">
                  <a:txBody>
                    <a:bodyPr/>
                    <a:lstStyle/>
                    <a:p>
                      <a:pPr algn="r" marR="46291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556" y="542387"/>
            <a:ext cx="682195" cy="64294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722693" y="2719558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23326" y="1362064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09864" y="426339"/>
            <a:ext cx="306895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8655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9779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2</a:t>
            </a:fld>
            <a:r>
              <a:rPr dirty="0" spc="35"/>
              <a:t> </a:t>
            </a:r>
            <a:r>
              <a:rPr dirty="0"/>
              <a:t>de</a:t>
            </a:r>
            <a:r>
              <a:rPr dirty="0" spc="45"/>
              <a:t> </a:t>
            </a:r>
            <a:r>
              <a:rPr dirty="0" spc="-60"/>
              <a:t>2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pc="-30"/>
              <a:t>Servaux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788411" y="1427828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74665" y="1427828"/>
            <a:ext cx="333247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Publique-se,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afixe-se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80225" y="2152789"/>
            <a:ext cx="1934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 Prefeito.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2025-07-23T16:58:22Z</dcterms:created>
  <dcterms:modified xsi:type="dcterms:W3CDTF">2025-07-23T16:58:22Z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