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6764" y="871473"/>
            <a:ext cx="5609590" cy="4418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Janeiro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Prefeitura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b="1">
                <a:latin typeface="Times New Roman"/>
                <a:cs typeface="Times New Roman"/>
              </a:rPr>
              <a:t>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2753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02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 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2262505" marR="5080" indent="215900">
              <a:lnSpc>
                <a:spcPct val="95800"/>
              </a:lnSpc>
            </a:pPr>
            <a:r>
              <a:rPr dirty="0" sz="1200">
                <a:latin typeface="Times New Roman"/>
                <a:cs typeface="Times New Roman"/>
              </a:rPr>
              <a:t>Abre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total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R$ </a:t>
            </a:r>
            <a:r>
              <a:rPr dirty="0" sz="1200">
                <a:latin typeface="Times New Roman"/>
                <a:cs typeface="Times New Roman"/>
              </a:rPr>
              <a:t>12</a:t>
            </a:r>
            <a:r>
              <a:rPr dirty="0" sz="1200" b="1">
                <a:latin typeface="Times New Roman"/>
                <a:cs typeface="Times New Roman"/>
              </a:rPr>
              <a:t>.000.000,00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(Doze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milhões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reais</a:t>
            </a:r>
            <a:r>
              <a:rPr dirty="0" sz="1200">
                <a:latin typeface="Times New Roman"/>
                <a:cs typeface="Times New Roman"/>
              </a:rPr>
              <a:t>),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especifica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13970" indent="448309">
              <a:lnSpc>
                <a:spcPct val="9590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suas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constitucionais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 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acordo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nº: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823/23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(Lei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instituiu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orçamento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dirty="0" sz="1200" spc="-5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aberto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 nas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dotações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orçamentárias: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Dotações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suplementadas: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263271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SECRETARIA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FAZENDA 0107.04122.008.2804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tabLst>
                <a:tab pos="911860" algn="l"/>
                <a:tab pos="2752725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(1500)...........................R$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6.000.000,00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tabLst>
                <a:tab pos="2741295" algn="l"/>
              </a:tabLst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6.000.000,00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330644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FUNDO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SAÚDE </a:t>
            </a:r>
            <a:r>
              <a:rPr dirty="0" sz="1200" spc="-10" b="1">
                <a:latin typeface="Times New Roman"/>
                <a:cs typeface="Times New Roman"/>
              </a:rPr>
              <a:t>0522.10301.005.2015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764" y="5429503"/>
            <a:ext cx="252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86764" y="5255767"/>
            <a:ext cx="357187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405"/>
              </a:lnSpc>
              <a:spcBef>
                <a:spcPts val="100"/>
              </a:spcBef>
              <a:tabLst>
                <a:tab pos="899160" algn="l"/>
                <a:tab pos="2743835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(1600)...........................R$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1.000.000,00</a:t>
            </a:r>
            <a:endParaRPr sz="1200">
              <a:latin typeface="Times New Roman"/>
              <a:cs typeface="Times New Roman"/>
            </a:endParaRPr>
          </a:p>
          <a:p>
            <a:pPr algn="r" marR="2286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1.000.000,00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6764" y="5783325"/>
            <a:ext cx="13608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0522.10122.002.2020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6764" y="5957061"/>
            <a:ext cx="2538730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05"/>
              </a:lnSpc>
              <a:spcBef>
                <a:spcPts val="100"/>
              </a:spcBef>
              <a:tabLst>
                <a:tab pos="91186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(15001002)...................R$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tabLst>
                <a:tab pos="91186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3190.11.06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(1600)...........................R$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615944" y="5957061"/>
            <a:ext cx="842010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1405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4.000.000,00</a:t>
            </a: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ts val="1380"/>
              </a:lnSpc>
            </a:pPr>
            <a:r>
              <a:rPr dirty="0" sz="1200" spc="-10">
                <a:latin typeface="Times New Roman"/>
                <a:cs typeface="Times New Roman"/>
              </a:rPr>
              <a:t>400.000,00</a:t>
            </a:r>
            <a:endParaRPr sz="1200">
              <a:latin typeface="Times New Roman"/>
              <a:cs typeface="Times New Roman"/>
            </a:endParaRPr>
          </a:p>
          <a:p>
            <a:pPr algn="r" marR="2286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4.400.000,00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86764" y="6307581"/>
            <a:ext cx="252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86764" y="6661150"/>
            <a:ext cx="13614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0522.10302.002.2133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86764" y="6832218"/>
            <a:ext cx="25380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11860" algn="l"/>
              </a:tabLst>
            </a:pPr>
            <a:r>
              <a:rPr dirty="0" sz="1200" spc="-10">
                <a:latin typeface="Times New Roman"/>
                <a:cs typeface="Times New Roman"/>
              </a:rPr>
              <a:t>3190.11.01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(1600)...........................R$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31767" y="6832218"/>
            <a:ext cx="72644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940">
              <a:lnSpc>
                <a:spcPts val="1415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600.000,00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5"/>
              </a:lnSpc>
            </a:pPr>
            <a:r>
              <a:rPr dirty="0" sz="1200" spc="-10">
                <a:latin typeface="Times New Roman"/>
                <a:cs typeface="Times New Roman"/>
              </a:rPr>
              <a:t>600.000,00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86764" y="7009003"/>
            <a:ext cx="252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SUBTOTAL........................................R$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86764" y="7533258"/>
            <a:ext cx="25450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Total.....................................................R$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637279" y="7533258"/>
            <a:ext cx="90296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12.000.000,00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86764" y="8060816"/>
            <a:ext cx="5609590" cy="148907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 indent="448309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recursos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 Suplementar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advirão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previsão</a:t>
            </a:r>
            <a:r>
              <a:rPr dirty="0" sz="1200" spc="285">
                <a:latin typeface="Times New Roman"/>
                <a:cs typeface="Times New Roman"/>
              </a:rPr>
              <a:t> 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arrecadação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fundamentado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43,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parágrafo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II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Federal </a:t>
            </a:r>
            <a:r>
              <a:rPr dirty="0" sz="1200">
                <a:latin typeface="Times New Roman"/>
                <a:cs typeface="Times New Roman"/>
              </a:rPr>
              <a:t>4320/64,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calculo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excesso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demonstrado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abaixo: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Yu Gothic UI"/>
                <a:cs typeface="Yu Gothic UI"/>
              </a:rPr>
              <a:t>Calculo</a:t>
            </a:r>
            <a:r>
              <a:rPr dirty="0" sz="1200" spc="-20" b="1">
                <a:latin typeface="Yu Gothic UI"/>
                <a:cs typeface="Yu Gothic UI"/>
              </a:rPr>
              <a:t> </a:t>
            </a:r>
            <a:r>
              <a:rPr dirty="0" sz="1200" b="1">
                <a:latin typeface="Yu Gothic UI"/>
                <a:cs typeface="Yu Gothic UI"/>
              </a:rPr>
              <a:t>de</a:t>
            </a:r>
            <a:r>
              <a:rPr dirty="0" sz="1200" spc="-10" b="1">
                <a:latin typeface="Yu Gothic UI"/>
                <a:cs typeface="Yu Gothic UI"/>
              </a:rPr>
              <a:t> </a:t>
            </a:r>
            <a:r>
              <a:rPr dirty="0" sz="1200" b="1">
                <a:latin typeface="Yu Gothic UI"/>
                <a:cs typeface="Yu Gothic UI"/>
              </a:rPr>
              <a:t>excesso</a:t>
            </a:r>
            <a:r>
              <a:rPr dirty="0" sz="1200" spc="-40" b="1">
                <a:latin typeface="Yu Gothic UI"/>
                <a:cs typeface="Yu Gothic UI"/>
              </a:rPr>
              <a:t> </a:t>
            </a:r>
            <a:r>
              <a:rPr dirty="0" sz="1200" b="1">
                <a:latin typeface="Yu Gothic UI"/>
                <a:cs typeface="Yu Gothic UI"/>
              </a:rPr>
              <a:t>de</a:t>
            </a:r>
            <a:r>
              <a:rPr dirty="0" sz="1200" spc="-15" b="1">
                <a:latin typeface="Yu Gothic UI"/>
                <a:cs typeface="Yu Gothic UI"/>
              </a:rPr>
              <a:t> </a:t>
            </a:r>
            <a:r>
              <a:rPr dirty="0" sz="1200" spc="-10" b="1">
                <a:latin typeface="Yu Gothic UI"/>
                <a:cs typeface="Yu Gothic UI"/>
              </a:rPr>
              <a:t>arrecadação</a:t>
            </a:r>
            <a:endParaRPr sz="1200">
              <a:latin typeface="Yu Gothic UI"/>
              <a:cs typeface="Yu Gothic UI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1200">
              <a:latin typeface="Yu Gothic UI"/>
              <a:cs typeface="Yu Gothic U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3939540" algn="l"/>
                <a:tab pos="4128770" algn="l"/>
              </a:tabLst>
            </a:pPr>
            <a:r>
              <a:rPr dirty="0" sz="1200">
                <a:latin typeface="Yu Gothic UI"/>
                <a:cs typeface="Yu Gothic UI"/>
              </a:rPr>
              <a:t>1–Arrecadação</a:t>
            </a:r>
            <a:r>
              <a:rPr dirty="0" sz="1200" spc="-30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do</a:t>
            </a:r>
            <a:r>
              <a:rPr dirty="0" sz="1200" spc="-30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1º</a:t>
            </a:r>
            <a:r>
              <a:rPr dirty="0" sz="1200" spc="-15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período</a:t>
            </a:r>
            <a:r>
              <a:rPr dirty="0" sz="1200" spc="-10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de</a:t>
            </a:r>
            <a:r>
              <a:rPr dirty="0" sz="1200" spc="-25">
                <a:latin typeface="Yu Gothic UI"/>
                <a:cs typeface="Yu Gothic UI"/>
              </a:rPr>
              <a:t> </a:t>
            </a:r>
            <a:r>
              <a:rPr dirty="0" sz="1200">
                <a:latin typeface="Yu Gothic UI"/>
                <a:cs typeface="Yu Gothic UI"/>
              </a:rPr>
              <a:t>2023.(Janeiro a</a:t>
            </a:r>
            <a:r>
              <a:rPr dirty="0" sz="1200" spc="-30">
                <a:latin typeface="Yu Gothic UI"/>
                <a:cs typeface="Yu Gothic UI"/>
              </a:rPr>
              <a:t> </a:t>
            </a:r>
            <a:r>
              <a:rPr dirty="0" sz="1200" spc="-10">
                <a:latin typeface="Yu Gothic UI"/>
                <a:cs typeface="Yu Gothic UI"/>
              </a:rPr>
              <a:t>Agosto)</a:t>
            </a:r>
            <a:r>
              <a:rPr dirty="0" sz="1200">
                <a:latin typeface="Yu Gothic UI"/>
                <a:cs typeface="Yu Gothic UI"/>
              </a:rPr>
              <a:t>	</a:t>
            </a:r>
            <a:r>
              <a:rPr dirty="0" sz="1200" spc="-50">
                <a:latin typeface="Yu Gothic UI"/>
                <a:cs typeface="Yu Gothic UI"/>
              </a:rPr>
              <a:t>-</a:t>
            </a:r>
            <a:r>
              <a:rPr dirty="0" sz="1200">
                <a:latin typeface="Yu Gothic UI"/>
                <a:cs typeface="Yu Gothic UI"/>
              </a:rPr>
              <a:t>	</a:t>
            </a:r>
            <a:r>
              <a:rPr dirty="0" sz="1000" spc="-10">
                <a:latin typeface="Arial MT"/>
                <a:cs typeface="Arial MT"/>
              </a:rPr>
              <a:t>266.772.254,36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867714" y="926982"/>
          <a:ext cx="5614035" cy="17202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7525"/>
                <a:gridCol w="1210310"/>
              </a:tblGrid>
              <a:tr h="23367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2-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Arrecadação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do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2º</a:t>
                      </a:r>
                      <a:r>
                        <a:rPr dirty="0" sz="1200" spc="-1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período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de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2023.(Setembro</a:t>
                      </a:r>
                      <a:r>
                        <a:rPr dirty="0" sz="1200" spc="-30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a</a:t>
                      </a:r>
                      <a:r>
                        <a:rPr dirty="0" sz="1200" spc="-3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 spc="-10">
                          <a:latin typeface="Yu Gothic UI"/>
                          <a:cs typeface="Yu Gothic UI"/>
                        </a:rPr>
                        <a:t>Dezembro)-</a:t>
                      </a:r>
                      <a:endParaRPr sz="1200">
                        <a:latin typeface="Yu Gothic UI"/>
                        <a:cs typeface="Yu Gothic UI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4986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165.405.646,97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</a:tr>
              <a:tr h="2501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3-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Arrecadação</a:t>
                      </a:r>
                      <a:r>
                        <a:rPr dirty="0" sz="1200" spc="-30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do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1º</a:t>
                      </a:r>
                      <a:r>
                        <a:rPr dirty="0" sz="1200" spc="-10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período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de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>
                          <a:latin typeface="Yu Gothic UI"/>
                          <a:cs typeface="Yu Gothic UI"/>
                        </a:rPr>
                        <a:t>2024.(Janeiro a</a:t>
                      </a:r>
                      <a:r>
                        <a:rPr dirty="0" sz="1200" spc="-25">
                          <a:latin typeface="Yu Gothic UI"/>
                          <a:cs typeface="Yu Gothic UI"/>
                        </a:rPr>
                        <a:t> </a:t>
                      </a:r>
                      <a:r>
                        <a:rPr dirty="0" sz="1200" spc="-10">
                          <a:latin typeface="Yu Gothic UI"/>
                          <a:cs typeface="Yu Gothic UI"/>
                        </a:rPr>
                        <a:t>Agosto)-</a:t>
                      </a:r>
                      <a:endParaRPr sz="1200">
                        <a:latin typeface="Yu Gothic UI"/>
                        <a:cs typeface="Yu Gothic UI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312.995.327,84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68580"/>
                </a:tc>
              </a:tr>
              <a:tr h="3657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4-Orçamento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previsto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2024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460.006.285,42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5257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Calculo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Taxa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Incremento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(I)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644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44805">
                <a:tc>
                  <a:txBody>
                    <a:bodyPr/>
                    <a:lstStyle/>
                    <a:p>
                      <a:pPr marL="31750">
                        <a:lnSpc>
                          <a:spcPts val="1360"/>
                        </a:lnSpc>
                        <a:spcBef>
                          <a:spcPts val="1255"/>
                        </a:spcBef>
                        <a:tabLst>
                          <a:tab pos="360680" algn="l"/>
                        </a:tabLst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1º</a:t>
                      </a:r>
                      <a:r>
                        <a:rPr dirty="0" u="sng" sz="12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u="sng" sz="12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u="sng" sz="12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2024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_</a:t>
                      </a:r>
                      <a:r>
                        <a:rPr dirty="0" sz="120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= </a:t>
                      </a:r>
                      <a:r>
                        <a:rPr dirty="0" u="sng" sz="12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312.995.327,84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x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100 =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117,33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%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93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271142" y="2627756"/>
            <a:ext cx="11779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09722" y="2627756"/>
            <a:ext cx="9734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266.772.254,36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6764" y="2978277"/>
            <a:ext cx="3254375" cy="1784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117,33%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100%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17,33%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Times New Roman"/>
                <a:cs typeface="Times New Roman"/>
              </a:rPr>
              <a:t>Arrecadação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período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2024,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  <a:spcBef>
                <a:spcPts val="1300"/>
              </a:spcBef>
            </a:pP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 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2024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Ou 266.772.254,36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17,33%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28.659.492,32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Times New Roman"/>
                <a:cs typeface="Times New Roman"/>
              </a:rPr>
              <a:t>Arrecadação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período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2024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165.405.646,97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28.659.492,32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194.065.139,29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096314" y="4934542"/>
          <a:ext cx="5323205" cy="139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76929"/>
                <a:gridCol w="574039"/>
                <a:gridCol w="1296035"/>
              </a:tblGrid>
              <a:tr h="172720">
                <a:tc>
                  <a:txBody>
                    <a:bodyPr/>
                    <a:lstStyle/>
                    <a:p>
                      <a:pPr marL="31750">
                        <a:lnSpc>
                          <a:spcPts val="126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a)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Liquida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Prevista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ts val="126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126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460.006.285,42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b)</a:t>
                      </a:r>
                      <a:r>
                        <a:rPr dirty="0" sz="1200" spc="4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1º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180"/>
                        </a:lnSpc>
                        <a:spcBef>
                          <a:spcPts val="100"/>
                        </a:spcBef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312.995.327,84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c)</a:t>
                      </a:r>
                      <a:r>
                        <a:rPr dirty="0" sz="1200" spc="4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Previsão de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Arrecadação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2º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2024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263525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(2º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período de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2024+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I)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128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194.065.139,29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d)</a:t>
                      </a:r>
                      <a:r>
                        <a:rPr dirty="0" sz="120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20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(b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c)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28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507.060.467,13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e)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Previsão de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excesso (d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a)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128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47.054.181,71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129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f)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excesso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abertos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exercício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ts val="1290"/>
                        </a:lnSpc>
                      </a:pP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33.508.100,97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1750">
                        <a:lnSpc>
                          <a:spcPts val="127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g)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abertura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Créditos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 Suplementar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1270"/>
                        </a:lnSpc>
                      </a:pPr>
                      <a:r>
                        <a:rPr dirty="0" sz="1200" spc="-50" b="1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70"/>
                        </a:lnSpc>
                      </a:pP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13.549.080,74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115364" y="6658102"/>
            <a:ext cx="5259705" cy="733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contrário,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afixe-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Times New Roman"/>
              <a:cs typeface="Times New Roman"/>
            </a:endParaRPr>
          </a:p>
          <a:p>
            <a:pPr marL="158242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Gabinete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Prefeito, 02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Outubro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2024.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2845054" y="7904967"/>
            <a:ext cx="1673860" cy="0"/>
          </a:xfrm>
          <a:custGeom>
            <a:avLst/>
            <a:gdLst/>
            <a:ahLst/>
            <a:cxnLst/>
            <a:rect l="l" t="t" r="r" b="b"/>
            <a:pathLst>
              <a:path w="1673860" h="0">
                <a:moveTo>
                  <a:pt x="0" y="0"/>
                </a:moveTo>
                <a:lnTo>
                  <a:pt x="1673352" y="0"/>
                </a:lnTo>
              </a:path>
            </a:pathLst>
          </a:custGeom>
          <a:ln w="618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3103626" y="7884032"/>
            <a:ext cx="1170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financas</dc:creator>
  <dc:title>Estado do Rio de Janeiro</dc:title>
  <dcterms:created xsi:type="dcterms:W3CDTF">2025-07-23T18:04:28Z</dcterms:created>
  <dcterms:modified xsi:type="dcterms:W3CDTF">2025-07-23T18:04:28Z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2025-07-23T00:00:00Z</vt:filetime>
  </property>
  <property fmtid="{D5CDD505-2E9C-101B-9397-08002B2CF9AE}" pid="5" name="Producer">
    <vt:lpwstr>www.ilovepdf.com</vt:lpwstr>
  </property>
</Properties>
</file>