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0"/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#</a:t>
            </a:fld>
            <a:r>
              <a:rPr dirty="0" spc="30">
                <a:solidFill>
                  <a:srgbClr val="2D2D2D"/>
                </a:solidFill>
              </a:rPr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0"/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#</a:t>
            </a:fld>
            <a:r>
              <a:rPr dirty="0" spc="30">
                <a:solidFill>
                  <a:srgbClr val="2D2D2D"/>
                </a:solidFill>
              </a:rPr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0"/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#</a:t>
            </a:fld>
            <a:r>
              <a:rPr dirty="0" spc="30">
                <a:solidFill>
                  <a:srgbClr val="2D2D2D"/>
                </a:solidFill>
              </a:rPr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0"/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#</a:t>
            </a:fld>
            <a:r>
              <a:rPr dirty="0" spc="30">
                <a:solidFill>
                  <a:srgbClr val="2D2D2D"/>
                </a:solidFill>
              </a:rPr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0"/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#</a:t>
            </a:fld>
            <a:r>
              <a:rPr dirty="0" spc="30">
                <a:solidFill>
                  <a:srgbClr val="2D2D2D"/>
                </a:solidFill>
              </a:rPr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92634" y="9775440"/>
            <a:ext cx="28701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47047" y="9772393"/>
            <a:ext cx="47879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0"/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#</a:t>
            </a:fld>
            <a:r>
              <a:rPr dirty="0" spc="30">
                <a:solidFill>
                  <a:srgbClr val="2D2D2D"/>
                </a:solidFill>
              </a:rPr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4237" y="527152"/>
            <a:ext cx="685241" cy="64599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95917" y="8719988"/>
          <a:ext cx="6536055" cy="10312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7405"/>
                <a:gridCol w="2644140"/>
                <a:gridCol w="2228215"/>
                <a:gridCol w="758825"/>
              </a:tblGrid>
              <a:tr h="133350">
                <a:tc>
                  <a:txBody>
                    <a:bodyPr/>
                    <a:lstStyle/>
                    <a:p>
                      <a:pPr marL="16319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1.169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750" spc="3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PASEP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4.6.9.0.71.02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Princioal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Divida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Contratual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Resqatada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/Previdência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576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503.598,31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503.598,31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60655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01.09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556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0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Municipa</a:t>
                      </a:r>
                      <a:r>
                        <a:rPr dirty="0" sz="7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Ed</a:t>
                      </a:r>
                      <a:r>
                        <a:rPr dirty="0" sz="7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ucação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556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503.598,31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17236" y="1363588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664663" y="22853"/>
            <a:ext cx="1657350" cy="0"/>
          </a:xfrm>
          <a:custGeom>
            <a:avLst/>
            <a:gdLst/>
            <a:ahLst/>
            <a:cxnLst/>
            <a:rect l="l" t="t" r="r" b="b"/>
            <a:pathLst>
              <a:path w="1657350" h="0">
                <a:moveTo>
                  <a:pt x="0" y="0"/>
                </a:moveTo>
                <a:lnTo>
                  <a:pt x="1656762" y="0"/>
                </a:lnTo>
              </a:path>
            </a:pathLst>
          </a:custGeom>
          <a:ln w="9141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43364" y="399169"/>
            <a:ext cx="306895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41195">
              <a:lnSpc>
                <a:spcPct val="120000"/>
              </a:lnSpc>
              <a:spcBef>
                <a:spcPts val="39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0"/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1</a:t>
            </a:fld>
            <a:r>
              <a:rPr dirty="0" spc="30">
                <a:solidFill>
                  <a:srgbClr val="2D2D2D"/>
                </a:solidFill>
              </a:rPr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3972940" y="1604307"/>
            <a:ext cx="286512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4569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Oecreto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2777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2700" marR="38735" indent="635">
              <a:lnSpc>
                <a:spcPts val="860"/>
              </a:lnSpc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RS1.217.098,31,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20">
                <a:latin typeface="Arial MT"/>
                <a:cs typeface="Arial MT"/>
              </a:rPr>
              <a:t> especifica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2467" y="2757899"/>
            <a:ext cx="6278245" cy="913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3750">
              <a:lnSpc>
                <a:spcPct val="144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MUNICIPAL,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atribuições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constitucionais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Ihe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confere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8º</a:t>
            </a:r>
            <a:r>
              <a:rPr dirty="0" sz="750" spc="28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LEI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823/2023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21/12/2023,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8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3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3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3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316865">
              <a:lnSpc>
                <a:spcPct val="100000"/>
              </a:lnSpc>
            </a:pPr>
            <a:r>
              <a:rPr dirty="0" sz="800" spc="-25" i="1">
                <a:latin typeface="Arial"/>
                <a:cs typeface="Arial"/>
              </a:rPr>
              <a:t>Artigo</a:t>
            </a:r>
            <a:r>
              <a:rPr dirty="0" sz="800" spc="20" i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3249" y="4400766"/>
            <a:ext cx="260223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C0C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60">
                <a:uFill>
                  <a:solidFill>
                    <a:srgbClr val="0C0C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C0C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C0C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27407" y="4798685"/>
          <a:ext cx="6387465" cy="2772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4930775"/>
                <a:gridCol w="678179"/>
              </a:tblGrid>
              <a:tr h="141605">
                <a:tc>
                  <a:txBody>
                    <a:bodyPr/>
                    <a:lstStyle/>
                    <a:p>
                      <a:pPr marL="3746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OperacionalizaCão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24530" algn="l"/>
                        </a:tabLst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PATRONIAS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472" sz="1200" spc="-22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24530" algn="l"/>
                        </a:tabLst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Obriqacôes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nÕo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20.098.31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725.098,31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308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725.098,31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7208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3.2.9.0.21.00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221990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JUROS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SOBRE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CONTRATO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18815" algn="l"/>
                        </a:tabLst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Ed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412.000,00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2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412.000,00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412.000,00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2864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1.217.098,31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67603" y="7631521"/>
            <a:ext cx="579628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19868" y="7972798"/>
            <a:ext cx="159766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7647" y="8335100"/>
            <a:ext cx="260159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17989" y="7969752"/>
            <a:ext cx="72834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20">
                <a:latin typeface="Arial MT"/>
                <a:cs typeface="Arial MT"/>
              </a:rPr>
              <a:t>R$1.217.098,31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$1.217.098,31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4237" y="499728"/>
            <a:ext cx="688287" cy="65817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98962" y="9743182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89192" y="4800745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17236" y="1342257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7682" y="411103"/>
            <a:ext cx="307213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41195">
              <a:lnSpc>
                <a:spcPct val="1200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90"/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1</a:t>
            </a:fld>
            <a:r>
              <a:rPr dirty="0" spc="30">
                <a:solidFill>
                  <a:srgbClr val="2D2D2D"/>
                </a:solidFill>
              </a:rPr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42386" y="2086567"/>
            <a:ext cx="2599055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heavy" sz="800">
                <a:uFill>
                  <a:solidFill>
                    <a:srgbClr val="08080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08080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8080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8080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50"/>
              </a:spcBef>
            </a:pPr>
            <a:r>
              <a:rPr dirty="0" sz="1000" spc="-30">
                <a:latin typeface="Arial MT"/>
                <a:cs typeface="Arial MT"/>
              </a:rPr>
              <a:t>PREFEITURA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37799" y="2485918"/>
          <a:ext cx="6379845" cy="966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3061970"/>
                <a:gridCol w="1872614"/>
                <a:gridCol w="672464"/>
              </a:tblGrid>
              <a:tr h="14605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ts val="869"/>
                        </a:lnSpc>
                        <a:spcBef>
                          <a:spcPts val="2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2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713.500,00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</a:tr>
              <a:tr h="194310">
                <a:tc gridSpan="3">
                  <a:txBody>
                    <a:bodyPr/>
                    <a:lstStyle/>
                    <a:p>
                      <a:pPr marL="34429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713.500,00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</a:tr>
              <a:tr h="163830">
                <a:tc gridSpan="3">
                  <a:txBody>
                    <a:bodyPr/>
                    <a:lstStyle/>
                    <a:p>
                      <a:pPr marL="344042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713.500,00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0810">
                <a:tc gridSpan="3">
                  <a:txBody>
                    <a:bodyPr/>
                    <a:lstStyle/>
                    <a:p>
                      <a:pPr algn="r" marR="43307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2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1.217.098,31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61001" y="3502920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47256" y="3502920"/>
            <a:ext cx="333247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afixe-se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46725" y="4233976"/>
            <a:ext cx="19367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2025-07-23T16:45:22Z</dcterms:created>
  <dcterms:modified xsi:type="dcterms:W3CDTF">2025-07-23T16:45:22Z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