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z="500" spc="-10"/>
              <a:t>Servaux</a:t>
            </a:r>
            <a:endParaRPr sz="500"/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Pãg›na</a:t>
            </a:r>
            <a:r>
              <a:rPr dirty="0" spc="80"/>
              <a:t> </a:t>
            </a:r>
            <a:fld id="{81D60167-4931-47E6-BA6A-407CBD079E47}" type="slidenum">
              <a:rPr dirty="0">
                <a:solidFill>
                  <a:srgbClr val="0A0A0A"/>
                </a:solidFill>
              </a:rPr>
              <a:t>#</a:t>
            </a:fld>
            <a:r>
              <a:rPr dirty="0" spc="15">
                <a:solidFill>
                  <a:srgbClr val="0A0A0A"/>
                </a:solidFill>
              </a:rPr>
              <a:t> </a:t>
            </a:r>
            <a:r>
              <a:rPr dirty="0"/>
              <a:t>de</a:t>
            </a:r>
            <a:r>
              <a:rPr dirty="0" spc="3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z="500" spc="-10"/>
              <a:t>Servaux</a:t>
            </a:r>
            <a:endParaRPr sz="500"/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Pãg›na</a:t>
            </a:r>
            <a:r>
              <a:rPr dirty="0" spc="80"/>
              <a:t> </a:t>
            </a:r>
            <a:fld id="{81D60167-4931-47E6-BA6A-407CBD079E47}" type="slidenum">
              <a:rPr dirty="0">
                <a:solidFill>
                  <a:srgbClr val="0A0A0A"/>
                </a:solidFill>
              </a:rPr>
              <a:t>#</a:t>
            </a:fld>
            <a:r>
              <a:rPr dirty="0" spc="15">
                <a:solidFill>
                  <a:srgbClr val="0A0A0A"/>
                </a:solidFill>
              </a:rPr>
              <a:t> </a:t>
            </a:r>
            <a:r>
              <a:rPr dirty="0"/>
              <a:t>de</a:t>
            </a:r>
            <a:r>
              <a:rPr dirty="0" spc="3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z="500" spc="-10"/>
              <a:t>Servaux</a:t>
            </a:r>
            <a:endParaRPr sz="500"/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Pãg›na</a:t>
            </a:r>
            <a:r>
              <a:rPr dirty="0" spc="80"/>
              <a:t> </a:t>
            </a:r>
            <a:fld id="{81D60167-4931-47E6-BA6A-407CBD079E47}" type="slidenum">
              <a:rPr dirty="0">
                <a:solidFill>
                  <a:srgbClr val="0A0A0A"/>
                </a:solidFill>
              </a:rPr>
              <a:t>#</a:t>
            </a:fld>
            <a:r>
              <a:rPr dirty="0" spc="15">
                <a:solidFill>
                  <a:srgbClr val="0A0A0A"/>
                </a:solidFill>
              </a:rPr>
              <a:t> </a:t>
            </a:r>
            <a:r>
              <a:rPr dirty="0"/>
              <a:t>de</a:t>
            </a:r>
            <a:r>
              <a:rPr dirty="0" spc="3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z="500" spc="-10"/>
              <a:t>Servaux</a:t>
            </a:r>
            <a:endParaRPr sz="500"/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Pãg›na</a:t>
            </a:r>
            <a:r>
              <a:rPr dirty="0" spc="80"/>
              <a:t> </a:t>
            </a:r>
            <a:fld id="{81D60167-4931-47E6-BA6A-407CBD079E47}" type="slidenum">
              <a:rPr dirty="0">
                <a:solidFill>
                  <a:srgbClr val="0A0A0A"/>
                </a:solidFill>
              </a:rPr>
              <a:t>#</a:t>
            </a:fld>
            <a:r>
              <a:rPr dirty="0" spc="15">
                <a:solidFill>
                  <a:srgbClr val="0A0A0A"/>
                </a:solidFill>
              </a:rPr>
              <a:t> </a:t>
            </a:r>
            <a:r>
              <a:rPr dirty="0"/>
              <a:t>de</a:t>
            </a:r>
            <a:r>
              <a:rPr dirty="0" spc="3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z="500" spc="-10"/>
              <a:t>Servaux</a:t>
            </a:r>
            <a:endParaRPr sz="500"/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Pãg›na</a:t>
            </a:r>
            <a:r>
              <a:rPr dirty="0" spc="80"/>
              <a:t> </a:t>
            </a:r>
            <a:fld id="{81D60167-4931-47E6-BA6A-407CBD079E47}" type="slidenum">
              <a:rPr dirty="0">
                <a:solidFill>
                  <a:srgbClr val="0A0A0A"/>
                </a:solidFill>
              </a:rPr>
              <a:t>#</a:t>
            </a:fld>
            <a:r>
              <a:rPr dirty="0" spc="15">
                <a:solidFill>
                  <a:srgbClr val="0A0A0A"/>
                </a:solidFill>
              </a:rPr>
              <a:t> </a:t>
            </a:r>
            <a:r>
              <a:rPr dirty="0"/>
              <a:t>de</a:t>
            </a:r>
            <a:r>
              <a:rPr dirty="0" spc="3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975149" y="9815052"/>
            <a:ext cx="298915" cy="1114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z="500" spc="-10"/>
              <a:t>Servaux</a:t>
            </a:r>
            <a:endParaRPr sz="500"/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423185" y="9793723"/>
            <a:ext cx="490090" cy="124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Pãg›na</a:t>
            </a:r>
            <a:r>
              <a:rPr dirty="0" spc="80"/>
              <a:t> </a:t>
            </a:r>
            <a:fld id="{81D60167-4931-47E6-BA6A-407CBD079E47}" type="slidenum">
              <a:rPr dirty="0">
                <a:solidFill>
                  <a:srgbClr val="0A0A0A"/>
                </a:solidFill>
              </a:rPr>
              <a:t>#</a:t>
            </a:fld>
            <a:r>
              <a:rPr dirty="0" spc="15">
                <a:solidFill>
                  <a:srgbClr val="0A0A0A"/>
                </a:solidFill>
              </a:rPr>
              <a:t> </a:t>
            </a:r>
            <a:r>
              <a:rPr dirty="0"/>
              <a:t>de</a:t>
            </a:r>
            <a:r>
              <a:rPr dirty="0" spc="30"/>
              <a:t> </a:t>
            </a:r>
            <a:r>
              <a:rPr dirty="0" spc="-50"/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1647" y="548482"/>
            <a:ext cx="721787" cy="706933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478146" y="8979341"/>
          <a:ext cx="6529705" cy="8229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4865"/>
                <a:gridCol w="4991100"/>
                <a:gridCol w="638175"/>
              </a:tblGrid>
              <a:tr h="141605">
                <a:tc>
                  <a:txBody>
                    <a:bodyPr/>
                    <a:lstStyle/>
                    <a:p>
                      <a:pPr marL="156845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07.23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Assistência</a:t>
                      </a:r>
                      <a:r>
                        <a:rPr dirty="0" sz="8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Social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2.099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3830">
                <a:tc>
                  <a:txBody>
                    <a:bodyPr/>
                    <a:lstStyle/>
                    <a:p>
                      <a:pPr marL="16319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3.1.9.0.04.00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3217545" algn="l"/>
                        </a:tabLst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CONTRATACÃO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POR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TEMPO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DETERMINADO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10.632,02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</a:tr>
              <a:tr h="1600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193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00" spc="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6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0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45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0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1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0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00" spc="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R$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5143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10.632,02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</a:tr>
              <a:tr h="191770">
                <a:tc>
                  <a:txBody>
                    <a:bodyPr/>
                    <a:lstStyle/>
                    <a:p>
                      <a:pPr marL="16446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2.724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4290">
                    <a:lnB w="9525">
                      <a:solidFill>
                        <a:srgbClr val="1818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Proorama</a:t>
                      </a:r>
                      <a:r>
                        <a:rPr dirty="0" sz="7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Protecão</a:t>
                      </a:r>
                      <a:r>
                        <a:rPr dirty="0" sz="7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Social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Especial</a:t>
                      </a:r>
                      <a:r>
                        <a:rPr dirty="0" sz="7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PSE</a:t>
                      </a:r>
                      <a:r>
                        <a:rPr dirty="0" sz="7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 Estadual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5400">
                    <a:lnB w="9525">
                      <a:solidFill>
                        <a:srgbClr val="1818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18181C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447691" y="1423006"/>
            <a:ext cx="6453505" cy="0"/>
          </a:xfrm>
          <a:custGeom>
            <a:avLst/>
            <a:gdLst/>
            <a:ahLst/>
            <a:cxnLst/>
            <a:rect l="l" t="t" r="r" b="b"/>
            <a:pathLst>
              <a:path w="6453505" h="0">
                <a:moveTo>
                  <a:pt x="0" y="0"/>
                </a:moveTo>
                <a:lnTo>
                  <a:pt x="6453454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379910" y="450716"/>
            <a:ext cx="3060065" cy="551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6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4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25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1932939">
              <a:lnSpc>
                <a:spcPct val="120000"/>
              </a:lnSpc>
              <a:spcBef>
                <a:spcPts val="455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Pãg›na</a:t>
            </a:r>
            <a:r>
              <a:rPr dirty="0" spc="80"/>
              <a:t> </a:t>
            </a:r>
            <a:fld id="{81D60167-4931-47E6-BA6A-407CBD079E47}" type="slidenum">
              <a:rPr dirty="0">
                <a:solidFill>
                  <a:srgbClr val="0A0A0A"/>
                </a:solidFill>
              </a:rPr>
              <a:t>1</a:t>
            </a:fld>
            <a:r>
              <a:rPr dirty="0" spc="15">
                <a:solidFill>
                  <a:srgbClr val="0A0A0A"/>
                </a:solidFill>
              </a:rPr>
              <a:t> </a:t>
            </a:r>
            <a:r>
              <a:rPr dirty="0"/>
              <a:t>de</a:t>
            </a:r>
            <a:r>
              <a:rPr dirty="0" spc="30"/>
              <a:t> </a:t>
            </a:r>
            <a:r>
              <a:rPr dirty="0" spc="-50"/>
              <a:t>2</a:t>
            </a:r>
          </a:p>
        </p:txBody>
      </p:sp>
      <p:sp>
        <p:nvSpPr>
          <p:cNvPr id="25" name="object 2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63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z="500" spc="-10"/>
              <a:t>Servaux</a:t>
            </a:r>
            <a:endParaRPr sz="500"/>
          </a:p>
        </p:txBody>
      </p:sp>
      <p:sp>
        <p:nvSpPr>
          <p:cNvPr id="6" name="object 6" descr=""/>
          <p:cNvSpPr txBox="1"/>
          <p:nvPr/>
        </p:nvSpPr>
        <p:spPr>
          <a:xfrm>
            <a:off x="4961940" y="1640872"/>
            <a:ext cx="19177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Times New Roman"/>
                <a:cs typeface="Times New Roman"/>
              </a:rPr>
              <a:t>Decreto</a:t>
            </a:r>
            <a:r>
              <a:rPr dirty="0" sz="800" spc="170">
                <a:latin typeface="Times New Roman"/>
                <a:cs typeface="Times New Roman"/>
              </a:rPr>
              <a:t> </a:t>
            </a:r>
            <a:r>
              <a:rPr dirty="0" sz="800" spc="-40">
                <a:latin typeface="Times New Roman"/>
                <a:cs typeface="Times New Roman"/>
              </a:rPr>
              <a:t>N°</a:t>
            </a:r>
            <a:r>
              <a:rPr dirty="0" sz="800" spc="7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2782</a:t>
            </a:r>
            <a:r>
              <a:rPr dirty="0" sz="800" spc="8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de</a:t>
            </a:r>
            <a:r>
              <a:rPr dirty="0" sz="800" spc="8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4</a:t>
            </a:r>
            <a:r>
              <a:rPr dirty="0" sz="800" spc="180">
                <a:latin typeface="Times New Roman"/>
                <a:cs typeface="Times New Roman"/>
              </a:rPr>
              <a:t>  </a:t>
            </a:r>
            <a:r>
              <a:rPr dirty="0" sz="800">
                <a:latin typeface="Times New Roman"/>
                <a:cs typeface="Times New Roman"/>
              </a:rPr>
              <a:t>de</a:t>
            </a:r>
            <a:r>
              <a:rPr dirty="0" sz="800" spc="36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novembro,</a:t>
            </a:r>
            <a:r>
              <a:rPr dirty="0" sz="800" spc="14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2024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018624" y="2076865"/>
            <a:ext cx="274574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ts val="869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Abre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crédito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suplementar</a:t>
            </a:r>
            <a:r>
              <a:rPr dirty="0" sz="750" spc="1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no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valor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total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R$219.000,00,</a:t>
            </a:r>
            <a:r>
              <a:rPr dirty="0" sz="750" spc="80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para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ts val="930"/>
              </a:lnSpc>
            </a:pPr>
            <a:r>
              <a:rPr dirty="0" sz="800" spc="-10">
                <a:latin typeface="Arial MT"/>
                <a:cs typeface="Arial MT"/>
              </a:rPr>
              <a:t>fins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que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se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especifica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outras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40332" y="2807921"/>
            <a:ext cx="6266180" cy="927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15" marR="5080" indent="788035">
              <a:lnSpc>
                <a:spcPct val="14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30">
                <a:latin typeface="Arial MT"/>
                <a:cs typeface="Arial MT"/>
              </a:rPr>
              <a:t> PREFEITO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MUNICIPAL,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10">
                <a:latin typeface="Arial MT"/>
                <a:cs typeface="Arial MT"/>
              </a:rPr>
              <a:t> uso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suas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atribuiçÕes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 spc="-25" i="1">
                <a:latin typeface="Arial"/>
                <a:cs typeface="Arial"/>
              </a:rPr>
              <a:t>legais, </a:t>
            </a:r>
            <a:r>
              <a:rPr dirty="0" sz="800" spc="-20">
                <a:latin typeface="Arial MT"/>
                <a:cs typeface="Arial MT"/>
              </a:rPr>
              <a:t>constitucionais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11111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acordo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Ihe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confere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art.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LEI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823/2023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datada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21/12/2023,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publicada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7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75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750" spc="-5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750" spc="1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750" spc="25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solidFill>
                  <a:srgbClr val="0C0C0C"/>
                </a:solidFill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750" spc="25">
                <a:solidFill>
                  <a:srgbClr val="0C0C0C"/>
                </a:solidFill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750" spc="5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750" spc="3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25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A:</a:t>
            </a:r>
            <a:r>
              <a:rPr dirty="0" u="heavy" sz="750" spc="50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95"/>
              </a:spcBef>
            </a:pPr>
            <a:endParaRPr sz="750">
              <a:latin typeface="Arial MT"/>
              <a:cs typeface="Arial MT"/>
            </a:endParaRPr>
          </a:p>
          <a:p>
            <a:pPr marL="315595">
              <a:lnSpc>
                <a:spcPct val="100000"/>
              </a:lnSpc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 </a:t>
            </a:r>
            <a:r>
              <a:rPr dirty="0" sz="800" spc="-10">
                <a:latin typeface="Arial MT"/>
                <a:cs typeface="Arial MT"/>
              </a:rPr>
              <a:t>Fica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aberto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5">
                <a:latin typeface="Arial MT"/>
                <a:cs typeface="Arial MT"/>
              </a:rPr>
              <a:t>seguintes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94649" y="4471985"/>
            <a:ext cx="2779395" cy="367665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u="heavy" sz="75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750" spc="29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1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750" spc="5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5244">
              <a:lnSpc>
                <a:spcPct val="100000"/>
              </a:lnSpc>
              <a:spcBef>
                <a:spcPts val="365"/>
              </a:spcBef>
            </a:pPr>
            <a:r>
              <a:rPr dirty="0" sz="950" spc="-40">
                <a:latin typeface="Arial MT"/>
                <a:cs typeface="Arial MT"/>
              </a:rPr>
              <a:t>FUN.DO</a:t>
            </a:r>
            <a:r>
              <a:rPr dirty="0" sz="950" spc="-3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9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5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ASSISTÊNCIA</a:t>
            </a:r>
            <a:r>
              <a:rPr dirty="0" sz="950" spc="16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SOCIAL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597453" y="4853534"/>
          <a:ext cx="6374765" cy="11258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4690"/>
                <a:gridCol w="4993640"/>
                <a:gridCol w="609600"/>
              </a:tblGrid>
              <a:tr h="14160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07.23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Assistência</a:t>
                      </a:r>
                      <a:r>
                        <a:rPr dirty="0" sz="80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Social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2.099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das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3.3.5.0.30.03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221990" algn="l"/>
                        </a:tabLst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 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32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7208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2.720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Programa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Protecão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Social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Básica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PSB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Federal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70"/>
                        </a:spcBef>
                        <a:tabLst>
                          <a:tab pos="3221355" algn="l"/>
                        </a:tabLst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FNAS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403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6375">
                        <a:lnSpc>
                          <a:spcPts val="869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 Projeto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94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616503" y="5983026"/>
            <a:ext cx="582930" cy="360680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459"/>
              </a:spcBef>
            </a:pPr>
            <a:r>
              <a:rPr dirty="0" sz="800" spc="-10">
                <a:latin typeface="Arial MT"/>
                <a:cs typeface="Arial MT"/>
              </a:rPr>
              <a:t>2.721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59"/>
              </a:spcBef>
            </a:pPr>
            <a:r>
              <a:rPr dirty="0" sz="800" spc="-30">
                <a:latin typeface="Arial MT"/>
                <a:cs typeface="Arial MT"/>
              </a:rPr>
              <a:t>3.3.9.0.30.03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89421" y="5983026"/>
            <a:ext cx="2271395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37500"/>
              </a:lnSpc>
              <a:spcBef>
                <a:spcPts val="100"/>
              </a:spcBef>
            </a:pPr>
            <a:r>
              <a:rPr dirty="0" sz="800" spc="-30">
                <a:latin typeface="Arial MT"/>
                <a:cs typeface="Arial MT"/>
              </a:rPr>
              <a:t>Proqrama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Proteção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Social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Especial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PSE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Federal </a:t>
            </a:r>
            <a:r>
              <a:rPr dirty="0" sz="800" spc="-30">
                <a:latin typeface="Arial MT"/>
                <a:cs typeface="Arial MT"/>
              </a:rPr>
              <a:t>OUTROS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MATERIAIS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CONSUMO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16503" y="6497990"/>
            <a:ext cx="588645" cy="360680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459"/>
              </a:spcBef>
            </a:pPr>
            <a:r>
              <a:rPr dirty="0" sz="800" spc="-10">
                <a:latin typeface="Arial MT"/>
                <a:cs typeface="Arial MT"/>
              </a:rPr>
              <a:t>2.729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59"/>
              </a:spcBef>
            </a:pPr>
            <a:r>
              <a:rPr dirty="0" sz="800" spc="-25">
                <a:latin typeface="Arial MT"/>
                <a:cs typeface="Arial MT"/>
              </a:rPr>
              <a:t>3.3.9.0.30.03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389542" y="6497990"/>
            <a:ext cx="2311400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 marR="5080" indent="-3175">
              <a:lnSpc>
                <a:spcPct val="1375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Programa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Primeira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Infância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 </a:t>
            </a:r>
            <a:r>
              <a:rPr dirty="0" sz="800" spc="-45">
                <a:latin typeface="Arial MT"/>
                <a:cs typeface="Arial MT"/>
              </a:rPr>
              <a:t>SUAS</a:t>
            </a:r>
            <a:r>
              <a:rPr dirty="0" sz="800" spc="-10">
                <a:latin typeface="Arial MT"/>
                <a:cs typeface="Arial MT"/>
              </a:rPr>
              <a:t> í</a:t>
            </a:r>
            <a:r>
              <a:rPr dirty="0" sz="800" spc="-1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Criança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Feliz) </a:t>
            </a:r>
            <a:r>
              <a:rPr dirty="0" sz="800" spc="-30">
                <a:latin typeface="Arial MT"/>
                <a:cs typeface="Arial MT"/>
              </a:rPr>
              <a:t>OUTROS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MATERIAIS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CONSUMO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5" name="object 15" descr=""/>
          <p:cNvGraphicFramePr>
            <a:graphicFrameLocks noGrp="1"/>
          </p:cNvGraphicFramePr>
          <p:nvPr/>
        </p:nvGraphicFramePr>
        <p:xfrm>
          <a:off x="598710" y="6890545"/>
          <a:ext cx="6377305" cy="9563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00400"/>
                <a:gridCol w="2288540"/>
                <a:gridCol w="811529"/>
              </a:tblGrid>
              <a:tr h="5010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3020" marR="231775" indent="-1905">
                        <a:lnSpc>
                          <a:spcPct val="137500"/>
                        </a:lnSpc>
                        <a:tabLst>
                          <a:tab pos="805815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2.894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Atendimento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ao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Programa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Bolsa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Familia </a:t>
                      </a:r>
                      <a:r>
                        <a:rPr dirty="0" sz="80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(IGDBF)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239395">
                        <a:lnSpc>
                          <a:spcPts val="944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0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17550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FNAS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48615">
                        <a:lnSpc>
                          <a:spcPts val="919"/>
                        </a:lnSpc>
                      </a:pPr>
                      <a:r>
                        <a:rPr dirty="0" sz="800" spc="-20" b="1">
                          <a:latin typeface="Cambria"/>
                          <a:cs typeface="Cambria"/>
                        </a:rPr>
                        <a:t>90.000,00</a:t>
                      </a:r>
                      <a:endParaRPr sz="800">
                        <a:latin typeface="Cambria"/>
                        <a:cs typeface="Cambri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4925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37.000,00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3939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37.000,00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587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3939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145">
                          <a:latin typeface="Arial MT"/>
                          <a:cs typeface="Arial MT"/>
                        </a:rPr>
                        <a:t> 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219.000,00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</a:tr>
              <a:tr h="1276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28015">
                        <a:lnSpc>
                          <a:spcPts val="810"/>
                        </a:lnSpc>
                        <a:spcBef>
                          <a:spcPts val="95"/>
                        </a:spcBef>
                      </a:pPr>
                      <a:r>
                        <a:rPr dirty="0" sz="750" spc="1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50" spc="1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750" spc="2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10"/>
                        </a:lnSpc>
                        <a:spcBef>
                          <a:spcPts val="9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219.000,00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</a:tr>
            </a:tbl>
          </a:graphicData>
        </a:graphic>
      </p:graphicFrame>
      <p:sp>
        <p:nvSpPr>
          <p:cNvPr id="16" name="object 16" descr=""/>
          <p:cNvSpPr txBox="1"/>
          <p:nvPr/>
        </p:nvSpPr>
        <p:spPr>
          <a:xfrm>
            <a:off x="4026322" y="6147571"/>
            <a:ext cx="1445260" cy="360680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algn="ctr" marR="201295">
              <a:lnSpc>
                <a:spcPct val="100000"/>
              </a:lnSpc>
              <a:spcBef>
                <a:spcPts val="459"/>
              </a:spcBef>
            </a:pPr>
            <a:r>
              <a:rPr dirty="0" sz="800" spc="-20">
                <a:latin typeface="Arial MT"/>
                <a:cs typeface="Arial MT"/>
              </a:rPr>
              <a:t>FNAS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59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504611" y="6708242"/>
            <a:ext cx="2800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latin typeface="Arial MT"/>
                <a:cs typeface="Arial MT"/>
              </a:rPr>
              <a:t>FNAS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420561" y="6150617"/>
            <a:ext cx="457834" cy="35496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434"/>
              </a:spcBef>
            </a:pPr>
            <a:r>
              <a:rPr dirty="0" sz="800" spc="-25">
                <a:latin typeface="Arial MT"/>
                <a:cs typeface="Arial MT"/>
              </a:rPr>
              <a:t>17.000,00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800" spc="-25">
                <a:latin typeface="Arial MT"/>
                <a:cs typeface="Arial MT"/>
              </a:rPr>
              <a:t>17.000,00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423612" y="6705194"/>
            <a:ext cx="45593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Cambria"/>
                <a:cs typeface="Cambria"/>
              </a:rPr>
              <a:t>90.000,00</a:t>
            </a:r>
            <a:endParaRPr sz="800">
              <a:latin typeface="Cambria"/>
              <a:cs typeface="Cambria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940696" y="7893574"/>
            <a:ext cx="5791200" cy="2876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4820" marR="5080" indent="-452755">
              <a:lnSpc>
                <a:spcPct val="1075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-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despesas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decorrentes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abertura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presente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suplementar,</a:t>
            </a:r>
            <a:r>
              <a:rPr dirty="0" sz="800" spc="8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serão</a:t>
            </a:r>
            <a:r>
              <a:rPr dirty="0" sz="800" spc="-20">
                <a:latin typeface="Arial MT"/>
                <a:cs typeface="Arial MT"/>
              </a:rPr>
              <a:t> cobertas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recursos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trata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parãgrafo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1º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 </a:t>
            </a:r>
            <a:r>
              <a:rPr dirty="0" sz="800" spc="-50">
                <a:latin typeface="Arial MT"/>
                <a:cs typeface="Arial MT"/>
              </a:rPr>
              <a:t>Le‹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Federal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N°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4.320/64,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Inciso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792960" y="8240946"/>
            <a:ext cx="1591945" cy="385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5280" marR="5080" indent="-323215">
              <a:lnSpc>
                <a:spcPct val="1475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ll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Excesso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Anulação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503785" y="8599571"/>
            <a:ext cx="2778125" cy="358775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dirty="0" u="heavy" sz="75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750" spc="32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1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750" spc="50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60325">
              <a:lnSpc>
                <a:spcPct val="100000"/>
              </a:lnSpc>
              <a:spcBef>
                <a:spcPts val="390"/>
              </a:spcBef>
            </a:pPr>
            <a:r>
              <a:rPr dirty="0" sz="800" spc="90">
                <a:latin typeface="Arial MT"/>
                <a:cs typeface="Arial MT"/>
              </a:rPr>
              <a:t>FUNDO</a:t>
            </a:r>
            <a:r>
              <a:rPr dirty="0" sz="800" spc="150">
                <a:latin typeface="Arial MT"/>
                <a:cs typeface="Arial MT"/>
              </a:rPr>
              <a:t> </a:t>
            </a:r>
            <a:r>
              <a:rPr dirty="0" sz="800" spc="95">
                <a:latin typeface="Arial MT"/>
                <a:cs typeface="Arial MT"/>
              </a:rPr>
              <a:t>MUNICIPAL</a:t>
            </a:r>
            <a:r>
              <a:rPr dirty="0" sz="800" spc="150">
                <a:latin typeface="Arial MT"/>
                <a:cs typeface="Arial MT"/>
              </a:rPr>
              <a:t> </a:t>
            </a:r>
            <a:r>
              <a:rPr dirty="0" sz="800" spc="110" b="1">
                <a:latin typeface="Arial"/>
                <a:cs typeface="Arial"/>
              </a:rPr>
              <a:t>DE</a:t>
            </a:r>
            <a:r>
              <a:rPr dirty="0" sz="800" spc="75" b="1">
                <a:latin typeface="Arial"/>
                <a:cs typeface="Arial"/>
              </a:rPr>
              <a:t> ASSISTÊNCIA</a:t>
            </a:r>
            <a:r>
              <a:rPr dirty="0" sz="800" spc="195" b="1">
                <a:latin typeface="Arial"/>
                <a:cs typeface="Arial"/>
              </a:rPr>
              <a:t> </a:t>
            </a:r>
            <a:r>
              <a:rPr dirty="0" sz="800" spc="75" b="1">
                <a:latin typeface="Arial"/>
                <a:cs typeface="Arial"/>
              </a:rPr>
              <a:t>SOCIAL</a:t>
            </a:r>
            <a:endParaRPr sz="800">
              <a:latin typeface="Arial"/>
              <a:cs typeface="Arial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3890264" y="8236629"/>
            <a:ext cx="628650" cy="385445"/>
          </a:xfrm>
          <a:prstGeom prst="rect">
            <a:avLst/>
          </a:prstGeom>
        </p:spPr>
        <p:txBody>
          <a:bodyPr wrap="square" lIns="0" tIns="781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15"/>
              </a:spcBef>
            </a:pPr>
            <a:r>
              <a:rPr dirty="0" sz="750" spc="-10">
                <a:latin typeface="Arial MT"/>
                <a:cs typeface="Arial MT"/>
              </a:rPr>
              <a:t>R$219.000,00</a:t>
            </a:r>
            <a:endParaRPr sz="75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515"/>
              </a:spcBef>
            </a:pPr>
            <a:r>
              <a:rPr dirty="0" sz="750" spc="-10">
                <a:latin typeface="Arial MT"/>
                <a:cs typeface="Arial MT"/>
              </a:rPr>
              <a:t>$219.000,00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2965" y="597236"/>
            <a:ext cx="685241" cy="636849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490328" y="9794983"/>
            <a:ext cx="6450965" cy="0"/>
          </a:xfrm>
          <a:custGeom>
            <a:avLst/>
            <a:gdLst/>
            <a:ahLst/>
            <a:cxnLst/>
            <a:rect l="l" t="t" r="r" b="b"/>
            <a:pathLst>
              <a:path w="6450965" h="0">
                <a:moveTo>
                  <a:pt x="0" y="0"/>
                </a:moveTo>
                <a:lnTo>
                  <a:pt x="6450408" y="0"/>
                </a:lnTo>
              </a:path>
            </a:pathLst>
          </a:custGeom>
          <a:ln w="9141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756193" y="5891615"/>
            <a:ext cx="1891664" cy="0"/>
          </a:xfrm>
          <a:custGeom>
            <a:avLst/>
            <a:gdLst/>
            <a:ahLst/>
            <a:cxnLst/>
            <a:rect l="l" t="t" r="r" b="b"/>
            <a:pathLst>
              <a:path w="1891664" h="0">
                <a:moveTo>
                  <a:pt x="0" y="0"/>
                </a:moveTo>
                <a:lnTo>
                  <a:pt x="1891267" y="0"/>
                </a:lnTo>
              </a:path>
            </a:pathLst>
          </a:custGeom>
          <a:ln w="9141">
            <a:solidFill>
              <a:srgbClr val="1C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453782" y="1410818"/>
            <a:ext cx="6453505" cy="0"/>
          </a:xfrm>
          <a:custGeom>
            <a:avLst/>
            <a:gdLst/>
            <a:ahLst/>
            <a:cxnLst/>
            <a:rect l="l" t="t" r="r" b="b"/>
            <a:pathLst>
              <a:path w="6453505" h="0">
                <a:moveTo>
                  <a:pt x="0" y="0"/>
                </a:moveTo>
                <a:lnTo>
                  <a:pt x="6453454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82731" y="7617"/>
            <a:ext cx="1252220" cy="0"/>
          </a:xfrm>
          <a:custGeom>
            <a:avLst/>
            <a:gdLst/>
            <a:ahLst/>
            <a:cxnLst/>
            <a:rect l="l" t="t" r="r" b="b"/>
            <a:pathLst>
              <a:path w="1252220" h="0">
                <a:moveTo>
                  <a:pt x="0" y="0"/>
                </a:moveTo>
                <a:lnTo>
                  <a:pt x="1251708" y="0"/>
                </a:lnTo>
              </a:path>
            </a:pathLst>
          </a:custGeom>
          <a:ln w="9141">
            <a:solidFill>
              <a:srgbClr val="54606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1343364" y="484234"/>
            <a:ext cx="3070225" cy="548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7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5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35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1942464">
              <a:lnSpc>
                <a:spcPct val="120000"/>
              </a:lnSpc>
              <a:spcBef>
                <a:spcPts val="430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5067849" y="9793723"/>
            <a:ext cx="349885" cy="103505"/>
          </a:xfrm>
          <a:prstGeom prst="rect">
            <a:avLst/>
          </a:prstGeom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  <a:tabLst>
                <a:tab pos="182880" algn="l"/>
              </a:tabLst>
            </a:pPr>
            <a:r>
              <a:rPr dirty="0" sz="550" spc="-25">
                <a:latin typeface="Arial MT"/>
                <a:cs typeface="Arial MT"/>
              </a:rPr>
              <a:t>””</a:t>
            </a:r>
            <a:r>
              <a:rPr dirty="0" sz="550">
                <a:latin typeface="Arial MT"/>
                <a:cs typeface="Arial MT"/>
              </a:rPr>
              <a:t>	”"</a:t>
            </a:r>
            <a:r>
              <a:rPr dirty="0" sz="550" spc="475">
                <a:latin typeface="Arial MT"/>
                <a:cs typeface="Arial MT"/>
              </a:rPr>
              <a:t> </a:t>
            </a:r>
            <a:r>
              <a:rPr dirty="0" sz="550" spc="-50">
                <a:latin typeface="Arial MT"/>
                <a:cs typeface="Arial MT"/>
              </a:rPr>
              <a:t>"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5552966" y="9793723"/>
            <a:ext cx="166370" cy="103505"/>
          </a:xfrm>
          <a:prstGeom prst="rect">
            <a:avLst/>
          </a:prstGeom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>
                <a:latin typeface="Arial MT"/>
                <a:cs typeface="Arial MT"/>
              </a:rPr>
              <a:t>"</a:t>
            </a:r>
            <a:r>
              <a:rPr dirty="0" sz="550" spc="240">
                <a:latin typeface="Arial MT"/>
                <a:cs typeface="Arial MT"/>
              </a:rPr>
              <a:t>  </a:t>
            </a:r>
            <a:r>
              <a:rPr dirty="0" sz="550" spc="-50">
                <a:latin typeface="Arial MT"/>
                <a:cs typeface="Arial MT"/>
              </a:rPr>
              <a:t>”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45"/>
              </a:spcBef>
            </a:pPr>
            <a:r>
              <a:rPr dirty="0"/>
              <a:t>°ágina</a:t>
            </a:r>
            <a:r>
              <a:rPr dirty="0" spc="125"/>
              <a:t> </a:t>
            </a:r>
            <a:fld id="{81D60167-4931-47E6-BA6A-407CBD079E47}" type="slidenum">
              <a:rPr dirty="0"/>
              <a:t>2</a:t>
            </a:fld>
            <a:r>
              <a:rPr dirty="0" spc="75"/>
              <a:t> </a:t>
            </a:r>
            <a:r>
              <a:rPr dirty="0"/>
              <a:t>de</a:t>
            </a:r>
            <a:r>
              <a:rPr dirty="0" spc="125"/>
              <a:t> </a:t>
            </a:r>
            <a:r>
              <a:rPr dirty="0" spc="-50">
                <a:solidFill>
                  <a:srgbClr val="131313"/>
                </a:solidFill>
              </a:rPr>
              <a:t>2</a:t>
            </a:r>
          </a:p>
        </p:txBody>
      </p:sp>
      <p:sp>
        <p:nvSpPr>
          <p:cNvPr id="22" name="object 2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2413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8" name="object 8" descr=""/>
          <p:cNvSpPr txBox="1"/>
          <p:nvPr/>
        </p:nvSpPr>
        <p:spPr>
          <a:xfrm>
            <a:off x="500250" y="2163696"/>
            <a:ext cx="2773680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heavy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2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800" spc="5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5880">
              <a:lnSpc>
                <a:spcPct val="100000"/>
              </a:lnSpc>
              <a:spcBef>
                <a:spcPts val="355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4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3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5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ASSISTÊNCIA</a:t>
            </a:r>
            <a:r>
              <a:rPr dirty="0" sz="950" spc="14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SOCIAL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597453" y="2556001"/>
          <a:ext cx="6377305" cy="7943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6595"/>
                <a:gridCol w="2572385"/>
                <a:gridCol w="2428240"/>
                <a:gridCol w="603250"/>
              </a:tblGrid>
              <a:tr h="14478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07.23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Assistência</a:t>
                      </a:r>
                      <a:r>
                        <a:rPr dirty="0" sz="8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Social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2.724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Programa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Proteção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Social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Especial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PSE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Estadual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6477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Recursos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à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Assisti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2.010.50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208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2.010,50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416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2085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12.642,52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543877" y="3407442"/>
            <a:ext cx="1816100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7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6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DO</a:t>
            </a:r>
            <a:r>
              <a:rPr dirty="0" sz="950" spc="1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IDOSO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15804" y="3520951"/>
            <a:ext cx="586105" cy="53467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10">
                <a:latin typeface="Arial MT"/>
                <a:cs typeface="Arial MT"/>
              </a:rPr>
              <a:t>17.01</a:t>
            </a:r>
            <a:endParaRPr sz="800">
              <a:latin typeface="Arial MT"/>
              <a:cs typeface="Arial MT"/>
            </a:endParaRPr>
          </a:p>
          <a:p>
            <a:pPr marL="14604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latin typeface="Arial MT"/>
                <a:cs typeface="Arial MT"/>
              </a:rPr>
              <a:t>2.914</a:t>
            </a:r>
            <a:endParaRPr sz="800">
              <a:latin typeface="Arial MT"/>
              <a:cs typeface="Arial MT"/>
            </a:endParaRPr>
          </a:p>
          <a:p>
            <a:pPr marL="15875">
              <a:lnSpc>
                <a:spcPct val="100000"/>
              </a:lnSpc>
              <a:spcBef>
                <a:spcPts val="310"/>
              </a:spcBef>
            </a:pPr>
            <a:r>
              <a:rPr dirty="0" sz="800" spc="-30"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89047" y="3520951"/>
            <a:ext cx="2666365" cy="53467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>
                <a:latin typeface="Arial MT"/>
                <a:cs typeface="Arial MT"/>
              </a:rPr>
              <a:t>Fundo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1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 </a:t>
            </a:r>
            <a:r>
              <a:rPr dirty="0" sz="800" spc="-10">
                <a:latin typeface="Arial MT"/>
                <a:cs typeface="Arial MT"/>
              </a:rPr>
              <a:t>Idoso</a:t>
            </a:r>
            <a:endParaRPr sz="800">
              <a:latin typeface="Arial MT"/>
              <a:cs typeface="Arial MT"/>
            </a:endParaRPr>
          </a:p>
          <a:p>
            <a:pPr marL="15875">
              <a:lnSpc>
                <a:spcPct val="100000"/>
              </a:lnSpc>
              <a:spcBef>
                <a:spcPts val="409"/>
              </a:spcBef>
            </a:pPr>
            <a:r>
              <a:rPr dirty="0" sz="800" spc="-25">
                <a:latin typeface="Arial MT"/>
                <a:cs typeface="Arial MT"/>
              </a:rPr>
              <a:t>Convênio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Fundo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Nacional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Idoso</a:t>
            </a:r>
            <a:endParaRPr sz="800">
              <a:latin typeface="Arial MT"/>
              <a:cs typeface="Arial MT"/>
            </a:endParaRPr>
          </a:p>
          <a:p>
            <a:pPr marL="15875">
              <a:lnSpc>
                <a:spcPct val="100000"/>
              </a:lnSpc>
              <a:spcBef>
                <a:spcPts val="310"/>
              </a:spcBef>
            </a:pPr>
            <a:r>
              <a:rPr dirty="0" sz="800" spc="-30">
                <a:latin typeface="Arial MT"/>
                <a:cs typeface="Arial MT"/>
              </a:rPr>
              <a:t>DEMAIS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SERVICOS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TERCEIROS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PESSOA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JURÍDICA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504959" y="3907934"/>
            <a:ext cx="164909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Recursos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não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Vinculados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Imposto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370744" y="3907934"/>
            <a:ext cx="5080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206.357,48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5" name="object 15" descr=""/>
          <p:cNvGraphicFramePr>
            <a:graphicFrameLocks noGrp="1"/>
          </p:cNvGraphicFramePr>
          <p:nvPr/>
        </p:nvGraphicFramePr>
        <p:xfrm>
          <a:off x="4007272" y="4091752"/>
          <a:ext cx="2966720" cy="43560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78355"/>
                <a:gridCol w="812165"/>
              </a:tblGrid>
              <a:tr h="14160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206.357,48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206.357,48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32715">
                <a:tc>
                  <a:txBody>
                    <a:bodyPr/>
                    <a:lstStyle/>
                    <a:p>
                      <a:pPr marL="703580">
                        <a:lnSpc>
                          <a:spcPts val="869"/>
                        </a:lnSpc>
                        <a:spcBef>
                          <a:spcPts val="7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Tota</a:t>
                      </a:r>
                      <a:r>
                        <a:rPr dirty="0" sz="800" spc="-1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219.000,00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</a:tr>
            </a:tbl>
          </a:graphicData>
        </a:graphic>
      </p:graphicFrame>
      <p:sp>
        <p:nvSpPr>
          <p:cNvPr id="16" name="object 16" descr=""/>
          <p:cNvSpPr txBox="1"/>
          <p:nvPr/>
        </p:nvSpPr>
        <p:spPr>
          <a:xfrm>
            <a:off x="824966" y="4590489"/>
            <a:ext cx="4572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3º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410713" y="4590489"/>
            <a:ext cx="332930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Revogadas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disposições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contrário.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se.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2689362" y="5333988"/>
            <a:ext cx="19862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Gabinete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do Prefeito,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4</a:t>
            </a:r>
            <a:r>
              <a:rPr dirty="0" sz="800" spc="3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7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novembro,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2025-07-23T16:36:43Z</dcterms:created>
  <dcterms:modified xsi:type="dcterms:W3CDTF">2025-07-23T16:36:43Z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2024-11-05T00:00:00Z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