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17500" y="9793723"/>
            <a:ext cx="28702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5602" y="606377"/>
            <a:ext cx="682195" cy="62770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548" y="21329"/>
            <a:ext cx="1955222" cy="17978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520783" y="9773653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08601" y="1387964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26349" y="423293"/>
            <a:ext cx="305625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29764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6459731" y="9784581"/>
            <a:ext cx="479425" cy="1130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550">
                <a:latin typeface="Arial MT"/>
                <a:cs typeface="Arial MT"/>
              </a:rPr>
              <a:t>Pá9'</a:t>
            </a:r>
            <a:r>
              <a:rPr dirty="0" baseline="5050" sz="825">
                <a:latin typeface="Arial MT"/>
                <a:cs typeface="Arial MT"/>
              </a:rPr>
              <a:t>n</a:t>
            </a:r>
            <a:r>
              <a:rPr dirty="0" sz="550">
                <a:latin typeface="Arial MT"/>
                <a:cs typeface="Arial MT"/>
              </a:rPr>
              <a:t>a</a:t>
            </a:r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5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62351" y="1613449"/>
            <a:ext cx="286004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5186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2781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4604" marR="123189" indent="-2540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R$102.920,44,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8570" y="2765262"/>
            <a:ext cx="6257290" cy="948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121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10">
                <a:latin typeface="Arial MT"/>
                <a:cs typeface="Arial MT"/>
              </a:rPr>
              <a:t> 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6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4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1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A.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 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20">
                <a:latin typeface="Arial MT"/>
                <a:cs typeface="Arial MT"/>
              </a:rPr>
              <a:t> 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2888" y="4427228"/>
            <a:ext cx="235839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00" spc="3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CAMARA</a:t>
            </a:r>
            <a:r>
              <a:rPr dirty="0" sz="950" spc="1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SEROPÉDICA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43187" y="4816968"/>
          <a:ext cx="6370955" cy="14484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738755"/>
                <a:gridCol w="2214245"/>
                <a:gridCol w="64198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1390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377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10.920.44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0335">
                <a:tc>
                  <a:txBody>
                    <a:bodyPr/>
                    <a:lstStyle/>
                    <a:p>
                      <a:pPr marL="34290">
                        <a:lnSpc>
                          <a:spcPts val="894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3.3.9.0.46.00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894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AUXILIO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ALIMENTACÃO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3906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94310">
                <a:tc gridSpan="3">
                  <a:txBody>
                    <a:bodyPr/>
                    <a:lstStyle/>
                    <a:p>
                      <a:pPr marL="343535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102.920,44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62560">
                <a:tc gridSpan="3">
                  <a:txBody>
                    <a:bodyPr/>
                    <a:lstStyle/>
                    <a:p>
                      <a:pPr marL="34353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102.920,44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2715">
                <a:tc gridSpan="3">
                  <a:txBody>
                    <a:bodyPr/>
                    <a:lstStyle/>
                    <a:p>
                      <a:pPr algn="r" marR="46291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080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102.920,44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86378" y="6321257"/>
            <a:ext cx="578358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1645" marR="5080" indent="-44958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 i="1">
                <a:latin typeface="Arial"/>
                <a:cs typeface="Arial"/>
              </a:rPr>
              <a:t>trata</a:t>
            </a:r>
            <a:r>
              <a:rPr dirty="0" sz="800" spc="-15" i="1">
                <a:latin typeface="Arial"/>
                <a:cs typeface="Arial"/>
              </a:rPr>
              <a:t> </a:t>
            </a:r>
            <a:r>
              <a:rPr dirty="0" sz="800" i="1">
                <a:latin typeface="Arial"/>
                <a:cs typeface="Arial"/>
              </a:rPr>
              <a:t>o</a:t>
            </a:r>
            <a:r>
              <a:rPr dirty="0" sz="800" spc="-30" i="1">
                <a:latin typeface="Arial"/>
                <a:cs typeface="Arial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 </a:t>
            </a:r>
            <a:r>
              <a:rPr dirty="0" sz="800" spc="-2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35598" y="6650347"/>
            <a:ext cx="159194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5933" y="7013755"/>
            <a:ext cx="236156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CAMARA</a:t>
            </a:r>
            <a:r>
              <a:rPr dirty="0" sz="950" spc="120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9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SEROPÉDICA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29357" y="6656440"/>
            <a:ext cx="62674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45">
                <a:latin typeface="Arial MT"/>
                <a:cs typeface="Arial MT"/>
              </a:rPr>
              <a:t>R$1O2.920.44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$102.920,44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645482" y="7394836"/>
          <a:ext cx="6371590" cy="1938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2736215"/>
                <a:gridCol w="2219960"/>
                <a:gridCol w="637539"/>
              </a:tblGrid>
              <a:tr h="143510"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Realizacâo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Concurso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nÕo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018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Poder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INDENIZACÕES</a:t>
                      </a:r>
                      <a:r>
                        <a:rPr dirty="0" baseline="3472" sz="1200" spc="24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RESTITU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TRABAL</a:t>
                      </a:r>
                      <a:r>
                        <a:rPr dirty="0" baseline="3472" sz="1200" spc="-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HISTAS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88.878,74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129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9.268,70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811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2.773,00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100.920,44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102.920,44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992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102.920,44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2102" y="578953"/>
            <a:ext cx="712651" cy="69474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53782" y="9831548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59238" y="2817066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72055" y="1445860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54663" y="514706"/>
            <a:ext cx="3074670" cy="550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155">
                <a:latin typeface="Calibri"/>
                <a:cs typeface="Calibri"/>
              </a:rPr>
              <a:t>PREFEITURA</a:t>
            </a:r>
            <a:r>
              <a:rPr dirty="0" sz="1150" spc="114">
                <a:latin typeface="Calibri"/>
                <a:cs typeface="Calibri"/>
              </a:rPr>
              <a:t> </a:t>
            </a:r>
            <a:r>
              <a:rPr dirty="0" sz="1150" spc="90">
                <a:latin typeface="Calibri"/>
                <a:cs typeface="Calibri"/>
              </a:rPr>
              <a:t>MUNICIPAL</a:t>
            </a:r>
            <a:r>
              <a:rPr dirty="0" sz="1150" spc="155">
                <a:latin typeface="Calibri"/>
                <a:cs typeface="Calibri"/>
              </a:rPr>
              <a:t> </a:t>
            </a:r>
            <a:r>
              <a:rPr dirty="0" sz="1150" spc="95">
                <a:latin typeface="Calibri"/>
                <a:cs typeface="Calibri"/>
              </a:rPr>
              <a:t>DE</a:t>
            </a:r>
            <a:r>
              <a:rPr dirty="0" sz="1150" spc="245">
                <a:latin typeface="Calibri"/>
                <a:cs typeface="Calibri"/>
              </a:rPr>
              <a:t> </a:t>
            </a:r>
            <a:r>
              <a:rPr dirty="0" sz="1150" spc="140">
                <a:latin typeface="Calibri"/>
                <a:cs typeface="Calibri"/>
              </a:rPr>
              <a:t>SEROPEDICA</a:t>
            </a:r>
            <a:endParaRPr sz="1150">
              <a:latin typeface="Calibri"/>
              <a:cs typeface="Calibri"/>
            </a:endParaRPr>
          </a:p>
          <a:p>
            <a:pPr marL="16510" marR="1944370">
              <a:lnSpc>
                <a:spcPct val="128000"/>
              </a:lnSpc>
              <a:spcBef>
                <a:spcPts val="445"/>
              </a:spcBef>
            </a:pPr>
            <a:r>
              <a:rPr dirty="0" sz="750" spc="100">
                <a:latin typeface="Calibri"/>
                <a:cs typeface="Calibri"/>
              </a:rPr>
              <a:t>Rua</a:t>
            </a:r>
            <a:r>
              <a:rPr dirty="0" sz="750" spc="50">
                <a:latin typeface="Calibri"/>
                <a:cs typeface="Calibri"/>
              </a:rPr>
              <a:t> </a:t>
            </a:r>
            <a:r>
              <a:rPr dirty="0" sz="750" spc="10">
                <a:latin typeface="Calibri"/>
                <a:cs typeface="Calibri"/>
              </a:rPr>
              <a:t>Maria</a:t>
            </a:r>
            <a:r>
              <a:rPr dirty="0" sz="750" spc="75">
                <a:latin typeface="Calibri"/>
                <a:cs typeface="Calibri"/>
              </a:rPr>
              <a:t> </a:t>
            </a:r>
            <a:r>
              <a:rPr dirty="0" sz="750" spc="70">
                <a:latin typeface="Calibri"/>
                <a:cs typeface="Calibri"/>
              </a:rPr>
              <a:t>Lourenço,</a:t>
            </a:r>
            <a:r>
              <a:rPr dirty="0" sz="750" spc="170">
                <a:latin typeface="Calibri"/>
                <a:cs typeface="Calibri"/>
              </a:rPr>
              <a:t> </a:t>
            </a:r>
            <a:r>
              <a:rPr dirty="0" sz="750" spc="-25">
                <a:latin typeface="Calibri"/>
                <a:cs typeface="Calibri"/>
              </a:rPr>
              <a:t>18</a:t>
            </a:r>
            <a:r>
              <a:rPr dirty="0" sz="750" spc="70">
                <a:latin typeface="Calibri"/>
                <a:cs typeface="Calibri"/>
              </a:rPr>
              <a:t> Fazenda</a:t>
            </a:r>
            <a:r>
              <a:rPr dirty="0" sz="750" spc="90">
                <a:latin typeface="Calibri"/>
                <a:cs typeface="Calibri"/>
              </a:rPr>
              <a:t> </a:t>
            </a:r>
            <a:r>
              <a:rPr dirty="0" sz="750" spc="75">
                <a:latin typeface="Calibri"/>
                <a:cs typeface="Calibri"/>
              </a:rPr>
              <a:t>Caxias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89207" y="9859413"/>
            <a:ext cx="481965" cy="952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20"/>
              </a:lnSpc>
            </a:pPr>
            <a:r>
              <a:rPr dirty="0" sz="550" spc="50">
                <a:latin typeface="Calibri"/>
                <a:cs typeface="Calibri"/>
              </a:rPr>
              <a:t>Página </a:t>
            </a:r>
            <a:r>
              <a:rPr dirty="0" sz="550" spc="60">
                <a:latin typeface="Calibri"/>
                <a:cs typeface="Calibri"/>
              </a:rPr>
              <a:t>2</a:t>
            </a:r>
            <a:r>
              <a:rPr dirty="0" sz="550">
                <a:latin typeface="Calibri"/>
                <a:cs typeface="Calibri"/>
              </a:rPr>
              <a:t> </a:t>
            </a:r>
            <a:r>
              <a:rPr dirty="0" sz="550" spc="55">
                <a:latin typeface="Calibri"/>
                <a:cs typeface="Calibri"/>
              </a:rPr>
              <a:t>de</a:t>
            </a:r>
            <a:r>
              <a:rPr dirty="0" sz="550" spc="5">
                <a:latin typeface="Calibri"/>
                <a:cs typeface="Calibri"/>
              </a:rPr>
              <a:t> </a:t>
            </a:r>
            <a:r>
              <a:rPr dirty="0" sz="550" spc="10">
                <a:latin typeface="Calibri"/>
                <a:cs typeface="Calibri"/>
              </a:rPr>
              <a:t>2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948169" y="9862460"/>
            <a:ext cx="288925" cy="952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20"/>
              </a:lnSpc>
            </a:pPr>
            <a:r>
              <a:rPr dirty="0" sz="550" spc="-10">
                <a:latin typeface="Calibri"/>
                <a:cs typeface="Calibri"/>
              </a:rPr>
              <a:t>Servaux</a:t>
            </a:r>
            <a:endParaRPr sz="5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35038" y="1500197"/>
            <a:ext cx="39128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8805" algn="l"/>
              </a:tabLst>
            </a:pPr>
            <a:r>
              <a:rPr dirty="0" sz="900" spc="-45">
                <a:latin typeface="Calibri"/>
                <a:cs typeface="Calibri"/>
              </a:rPr>
              <a:t>Artigo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65">
                <a:latin typeface="Calibri"/>
                <a:cs typeface="Calibri"/>
              </a:rPr>
              <a:t>3º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50">
                <a:latin typeface="Calibri"/>
                <a:cs typeface="Calibri"/>
              </a:rPr>
              <a:t>-</a:t>
            </a:r>
            <a:r>
              <a:rPr dirty="0" sz="900">
                <a:latin typeface="Calibri"/>
                <a:cs typeface="Calibri"/>
              </a:rPr>
              <a:t>	</a:t>
            </a:r>
            <a:r>
              <a:rPr dirty="0" sz="900" spc="-10">
                <a:latin typeface="Calibri"/>
                <a:cs typeface="Calibri"/>
              </a:rPr>
              <a:t>Revogadas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-5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disposições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 spc="-50">
                <a:latin typeface="Calibri"/>
                <a:cs typeface="Calibri"/>
              </a:rPr>
              <a:t>em</a:t>
            </a:r>
            <a:r>
              <a:rPr dirty="0" sz="900" spc="25">
                <a:latin typeface="Calibri"/>
                <a:cs typeface="Calibri"/>
              </a:rPr>
              <a:t> </a:t>
            </a:r>
            <a:r>
              <a:rPr dirty="0" sz="900" spc="-50">
                <a:latin typeface="Calibri"/>
                <a:cs typeface="Calibri"/>
              </a:rPr>
              <a:t>contrário.</a:t>
            </a:r>
            <a:r>
              <a:rPr dirty="0" sz="900" spc="60">
                <a:latin typeface="Calibri"/>
                <a:cs typeface="Calibri"/>
              </a:rPr>
              <a:t> </a:t>
            </a:r>
            <a:r>
              <a:rPr dirty="0" sz="900" spc="-45">
                <a:latin typeface="Calibri"/>
                <a:cs typeface="Calibri"/>
              </a:rPr>
              <a:t>Publique-</a:t>
            </a:r>
            <a:r>
              <a:rPr dirty="0" sz="900">
                <a:latin typeface="Calibri"/>
                <a:cs typeface="Calibri"/>
              </a:rPr>
              <a:t>se.</a:t>
            </a:r>
            <a:r>
              <a:rPr dirty="0" sz="900" spc="110">
                <a:latin typeface="Calibri"/>
                <a:cs typeface="Calibri"/>
              </a:rPr>
              <a:t> </a:t>
            </a:r>
            <a:r>
              <a:rPr dirty="0" sz="900" spc="-35">
                <a:latin typeface="Calibri"/>
                <a:cs typeface="Calibri"/>
              </a:rPr>
              <a:t>afixe-</a:t>
            </a:r>
            <a:r>
              <a:rPr dirty="0" sz="900">
                <a:latin typeface="Calibri"/>
                <a:cs typeface="Calibri"/>
              </a:rPr>
              <a:t>se</a:t>
            </a:r>
            <a:r>
              <a:rPr dirty="0" sz="900" spc="6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</a:t>
            </a:r>
            <a:r>
              <a:rPr dirty="0" sz="900" spc="5">
                <a:latin typeface="Calibri"/>
                <a:cs typeface="Calibri"/>
              </a:rPr>
              <a:t> </a:t>
            </a:r>
            <a:r>
              <a:rPr dirty="0" sz="900" spc="-45">
                <a:latin typeface="Calibri"/>
                <a:cs typeface="Calibri"/>
              </a:rPr>
              <a:t>cumpra-</a:t>
            </a:r>
            <a:r>
              <a:rPr dirty="0" sz="900" spc="-25">
                <a:latin typeface="Calibri"/>
                <a:cs typeface="Calibri"/>
              </a:rPr>
              <a:t>se.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96627" y="2265787"/>
            <a:ext cx="19786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Calibri"/>
                <a:cs typeface="Calibri"/>
              </a:rPr>
              <a:t>Gabinete</a:t>
            </a:r>
            <a:r>
              <a:rPr dirty="0" sz="750" spc="175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do</a:t>
            </a:r>
            <a:r>
              <a:rPr dirty="0" sz="750" spc="11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Prefeito,</a:t>
            </a:r>
            <a:r>
              <a:rPr dirty="0" sz="750" spc="15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4</a:t>
            </a:r>
            <a:r>
              <a:rPr dirty="0" sz="750" spc="254">
                <a:latin typeface="Calibri"/>
                <a:cs typeface="Calibri"/>
              </a:rPr>
              <a:t>  </a:t>
            </a:r>
            <a:r>
              <a:rPr dirty="0" sz="750">
                <a:latin typeface="Calibri"/>
                <a:cs typeface="Calibri"/>
              </a:rPr>
              <a:t>de</a:t>
            </a:r>
            <a:r>
              <a:rPr dirty="0" sz="750" spc="480">
                <a:latin typeface="Calibri"/>
                <a:cs typeface="Calibri"/>
              </a:rPr>
              <a:t> </a:t>
            </a:r>
            <a:r>
              <a:rPr dirty="0" sz="750">
                <a:latin typeface="Calibri"/>
                <a:cs typeface="Calibri"/>
              </a:rPr>
              <a:t>novembro,</a:t>
            </a:r>
            <a:r>
              <a:rPr dirty="0" sz="750" spc="200">
                <a:latin typeface="Calibri"/>
                <a:cs typeface="Calibri"/>
              </a:rPr>
              <a:t> </a:t>
            </a:r>
            <a:r>
              <a:rPr dirty="0" sz="750" spc="-20">
                <a:latin typeface="Calibri"/>
                <a:cs typeface="Calibri"/>
              </a:rPr>
              <a:t>2024</a:t>
            </a:r>
            <a:endParaRPr sz="7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2025-07-23T16:38:25Z</dcterms:created>
  <dcterms:modified xsi:type="dcterms:W3CDTF">2025-07-23T16:38:25Z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