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511" y="536294"/>
            <a:ext cx="685241" cy="62161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08601" y="9691381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02510" y="1305693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25594" y="350161"/>
            <a:ext cx="306006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6114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 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998481" y="1528129"/>
            <a:ext cx="19240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2785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7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novembro,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59306" y="1957774"/>
            <a:ext cx="2741930" cy="26352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4604" marR="5080" indent="-2540">
              <a:lnSpc>
                <a:spcPts val="910"/>
              </a:lnSpc>
              <a:spcBef>
                <a:spcPts val="170"/>
              </a:spcBef>
            </a:pPr>
            <a:r>
              <a:rPr dirty="0" sz="800" spc="-20">
                <a:latin typeface="Arial MT"/>
                <a:cs typeface="Arial MT"/>
              </a:rPr>
              <a:t>Abre 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valor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total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R$703.062,77,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que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82479" y="2692129"/>
            <a:ext cx="626364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88035">
              <a:lnSpc>
                <a:spcPct val="14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PREFEITO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>
                <a:latin typeface="Arial MT"/>
                <a:cs typeface="Arial MT"/>
              </a:rPr>
              <a:t> no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suas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que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lhe </a:t>
            </a:r>
            <a:r>
              <a:rPr dirty="0" sz="800" spc="-20">
                <a:latin typeface="Arial MT"/>
                <a:cs typeface="Arial MT"/>
              </a:rPr>
              <a:t>confere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LEI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publicada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800" spc="-6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800" spc="-4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7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800" spc="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800" spc="-1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E T</a:t>
            </a:r>
            <a:r>
              <a:rPr dirty="0" u="heavy" sz="800" spc="-25">
                <a:uFill>
                  <a:solidFill>
                    <a:srgbClr val="131818"/>
                  </a:solidFill>
                </a:uFill>
                <a:latin typeface="Arial MT"/>
                <a:cs typeface="Arial MT"/>
              </a:rPr>
              <a:t> 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29"/>
              </a:spcBef>
            </a:pPr>
            <a:endParaRPr sz="800">
              <a:latin typeface="Arial MT"/>
              <a:cs typeface="Arial MT"/>
            </a:endParaRPr>
          </a:p>
          <a:p>
            <a:pPr marL="318770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1°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Fica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seguintes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37286" y="4370147"/>
            <a:ext cx="1885314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75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29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313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4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37045" y="4746885"/>
          <a:ext cx="6367780" cy="1642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5059045"/>
                <a:gridCol w="53721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OPERACIONALIZACÃO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564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00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15640" algn="l"/>
                        </a:tabLst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368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8224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GÃ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DIRETORIA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44">
                          <a:latin typeface="Arial MT"/>
                          <a:cs typeface="Arial MT"/>
                        </a:rPr>
                        <a:t>VIGILÂNCIA</a:t>
                      </a:r>
                      <a:r>
                        <a:rPr dirty="0" baseline="3472" sz="120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baseline="3472" sz="120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baseline="3472" sz="1200" spc="3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latin typeface="Arial MT"/>
                          <a:cs typeface="Arial MT"/>
                        </a:rPr>
                        <a:t>{EPIDEMIOLÓGICA</a:t>
                      </a:r>
                      <a:r>
                        <a:rPr dirty="0" baseline="3472" sz="120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AMBIENTAL)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21881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103.062,77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03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0025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69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103.062,77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654306" y="6397435"/>
            <a:ext cx="58420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26386" y="6446189"/>
            <a:ext cx="52552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30">
                <a:latin typeface="Arial MT"/>
                <a:cs typeface="Arial MT"/>
              </a:rPr>
              <a:t>MANUTEN</a:t>
            </a:r>
            <a:r>
              <a:rPr dirty="0" sz="800" spc="-20">
                <a:latin typeface="Arial MT"/>
                <a:cs typeface="Arial MT"/>
              </a:rPr>
              <a:t>CA</a:t>
            </a:r>
            <a:r>
              <a:rPr dirty="0" baseline="3472" sz="1200" spc="-30">
                <a:latin typeface="Arial MT"/>
                <a:cs typeface="Arial MT"/>
              </a:rPr>
              <a:t>O</a:t>
            </a:r>
            <a:r>
              <a:rPr dirty="0" baseline="3472" sz="1200" spc="-60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A3A3A"/>
                </a:solidFill>
                <a:latin typeface="Arial MT"/>
                <a:cs typeface="Arial MT"/>
              </a:rPr>
              <a:t>/</a:t>
            </a:r>
            <a:r>
              <a:rPr dirty="0" baseline="3472" sz="1200" spc="-7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OPERACIONALIZACÃO</a:t>
            </a:r>
            <a:r>
              <a:rPr dirty="0" baseline="3472" sz="1200" spc="-30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DAS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UNIDADES</a:t>
            </a:r>
            <a:r>
              <a:rPr dirty="0" baseline="3472" sz="1200" spc="60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SAÚDE</a:t>
            </a:r>
            <a:r>
              <a:rPr dirty="0" baseline="3472" sz="1200" spc="30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64646"/>
                </a:solidFill>
                <a:latin typeface="Arial MT"/>
                <a:cs typeface="Arial MT"/>
              </a:rPr>
              <a:t>/</a:t>
            </a:r>
            <a:r>
              <a:rPr dirty="0" baseline="3472" sz="1200" spc="-7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CEMES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D3D3D"/>
                </a:solidFill>
                <a:latin typeface="Arial MT"/>
                <a:cs typeface="Arial MT"/>
              </a:rPr>
              <a:t>/</a:t>
            </a:r>
            <a:r>
              <a:rPr dirty="0" baseline="3472" sz="1200" spc="-7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latin typeface="Arial MT"/>
                <a:cs typeface="Arial MT"/>
              </a:rPr>
              <a:t>SAMU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 spc="-44">
                <a:latin typeface="Arial MT"/>
                <a:cs typeface="Arial MT"/>
              </a:rPr>
              <a:t>192/SAÚDE</a:t>
            </a:r>
            <a:r>
              <a:rPr dirty="0" baseline="3472" sz="1200" spc="112">
                <a:latin typeface="Arial MT"/>
                <a:cs typeface="Arial MT"/>
              </a:rPr>
              <a:t> </a:t>
            </a:r>
            <a:r>
              <a:rPr dirty="0" baseline="3472" sz="1200" spc="-52">
                <a:latin typeface="Arial MT"/>
                <a:cs typeface="Arial MT"/>
              </a:rPr>
              <a:t>MENTAL/UPA</a:t>
            </a:r>
            <a:r>
              <a:rPr dirty="0" baseline="3472" sz="1200" spc="172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x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29012" y="6604640"/>
            <a:ext cx="16948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5">
                <a:latin typeface="Arial MT"/>
                <a:cs typeface="Arial MT"/>
              </a:rPr>
              <a:t>OUTROS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MATERIAIS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59823" y="6561980"/>
            <a:ext cx="2146935" cy="68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8790">
              <a:lnSpc>
                <a:spcPct val="135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ASPS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Total 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8145">
              <a:lnSpc>
                <a:spcPct val="100000"/>
              </a:lnSpc>
              <a:spcBef>
                <a:spcPts val="265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 Suplementado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99397" y="6561980"/>
            <a:ext cx="511175" cy="68707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34"/>
              </a:spcBef>
            </a:pPr>
            <a:r>
              <a:rPr dirty="0" sz="800" spc="-30">
                <a:latin typeface="Arial MT"/>
                <a:cs typeface="Arial MT"/>
              </a:rPr>
              <a:t>250.000,00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35"/>
              </a:spcBef>
            </a:pPr>
            <a:r>
              <a:rPr dirty="0" sz="800" spc="-25">
                <a:latin typeface="Arial MT"/>
                <a:cs typeface="Arial MT"/>
              </a:rPr>
              <a:t>250.000,00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25">
                <a:latin typeface="Arial MT"/>
                <a:cs typeface="Arial MT"/>
              </a:rPr>
              <a:t>703.062,77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Arial MT"/>
                <a:cs typeface="Arial MT"/>
              </a:rPr>
              <a:t>703.062,77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77242" y="7290242"/>
            <a:ext cx="578675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despesas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 spc="-2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parágrafo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1º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Lei</a:t>
            </a:r>
            <a:r>
              <a:rPr dirty="0" sz="800" spc="-25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Inciso 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826461" y="7631521"/>
            <a:ext cx="159194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3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40332" y="7973133"/>
            <a:ext cx="1877695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7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20718" y="7621109"/>
            <a:ext cx="629285" cy="37338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latin typeface="Arial MT"/>
                <a:cs typeface="Arial MT"/>
              </a:rPr>
              <a:t>R$703.062,77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$703.062,77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637312" y="8369568"/>
          <a:ext cx="6374130" cy="762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4690"/>
                <a:gridCol w="2743200"/>
                <a:gridCol w="2223135"/>
                <a:gridCol w="636270"/>
              </a:tblGrid>
              <a:tr h="139700">
                <a:tc>
                  <a:txBody>
                    <a:bodyPr/>
                    <a:lstStyle/>
                    <a:p>
                      <a:pPr marL="3429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830"/>
                        </a:lnSpc>
                      </a:pPr>
                      <a:r>
                        <a:rPr dirty="0" sz="750" spc="2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OPERAC</a:t>
                      </a:r>
                      <a:r>
                        <a:rPr dirty="0" sz="8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IONALIZACÃO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74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1352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36.952,30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549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060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13017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67.282,77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104.235,07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656362" y="9135532"/>
            <a:ext cx="581025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70"/>
              </a:spcBef>
            </a:pPr>
            <a:r>
              <a:rPr dirty="0" sz="750" spc="-10">
                <a:latin typeface="Arial MT"/>
                <a:cs typeface="Arial MT"/>
              </a:rPr>
              <a:t>2.133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Arial MT"/>
                <a:cs typeface="Arial MT"/>
              </a:rPr>
              <a:t>3.3.9.0.39.05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429903" y="9182761"/>
            <a:ext cx="52539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MANUTENÇÃO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B5B5B"/>
                </a:solidFill>
                <a:latin typeface="Arial MT"/>
                <a:cs typeface="Arial MT"/>
              </a:rPr>
              <a:t>/</a:t>
            </a:r>
            <a:r>
              <a:rPr dirty="0" sz="750" spc="2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OPERACIONALIZACÃO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SAÚDE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/</a:t>
            </a:r>
            <a:r>
              <a:rPr dirty="0" sz="750" spc="2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CEMES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/</a:t>
            </a:r>
            <a:r>
              <a:rPr dirty="0" sz="750" spc="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SAMU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192/SAÚDE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MENTAL/UPA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&lt;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429623" y="9344259"/>
            <a:ext cx="4774565" cy="285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24835" algn="l"/>
              </a:tabLst>
            </a:pPr>
            <a:r>
              <a:rPr dirty="0" sz="750">
                <a:latin typeface="Arial MT"/>
                <a:cs typeface="Arial MT"/>
              </a:rPr>
              <a:t>DEMAIS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SERVICOS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TERCEIROS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PESSOA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JURÍDICA</a:t>
            </a:r>
            <a:r>
              <a:rPr dirty="0" sz="750">
                <a:latin typeface="Arial MT"/>
                <a:cs typeface="Arial MT"/>
              </a:rPr>
              <a:t>	SUS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Transferências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Fundo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Esta‹</a:t>
            </a:r>
            <a:endParaRPr sz="750">
              <a:latin typeface="Arial MT"/>
              <a:cs typeface="Arial MT"/>
            </a:endParaRPr>
          </a:p>
          <a:p>
            <a:pPr marL="2642870">
              <a:lnSpc>
                <a:spcPct val="100000"/>
              </a:lnSpc>
              <a:spcBef>
                <a:spcPts val="425"/>
              </a:spcBef>
            </a:pPr>
            <a:r>
              <a:rPr dirty="0" sz="600" spc="95">
                <a:latin typeface="Arial MT"/>
                <a:cs typeface="Arial MT"/>
              </a:rPr>
              <a:t>TotaI</a:t>
            </a:r>
            <a:r>
              <a:rPr dirty="0" sz="600" spc="60">
                <a:latin typeface="Arial MT"/>
                <a:cs typeface="Arial MT"/>
              </a:rPr>
              <a:t> </a:t>
            </a:r>
            <a:r>
              <a:rPr dirty="0" sz="600" spc="105">
                <a:latin typeface="Arial MT"/>
                <a:cs typeface="Arial MT"/>
              </a:rPr>
              <a:t>do</a:t>
            </a:r>
            <a:r>
              <a:rPr dirty="0" sz="600" spc="100">
                <a:latin typeface="Arial MT"/>
                <a:cs typeface="Arial MT"/>
              </a:rPr>
              <a:t> </a:t>
            </a:r>
            <a:r>
              <a:rPr dirty="0" sz="600" spc="90">
                <a:latin typeface="Arial MT"/>
                <a:cs typeface="Arial MT"/>
              </a:rPr>
              <a:t>Projeto</a:t>
            </a:r>
            <a:r>
              <a:rPr dirty="0" sz="600" spc="114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/</a:t>
            </a:r>
            <a:r>
              <a:rPr dirty="0" sz="600" spc="110">
                <a:latin typeface="Arial MT"/>
                <a:cs typeface="Arial MT"/>
              </a:rPr>
              <a:t> </a:t>
            </a:r>
            <a:r>
              <a:rPr dirty="0" sz="600" spc="90">
                <a:latin typeface="Arial MT"/>
                <a:cs typeface="Arial MT"/>
              </a:rPr>
              <a:t>Ativ</a:t>
            </a:r>
            <a:r>
              <a:rPr dirty="0" sz="600" spc="-95">
                <a:latin typeface="Arial MT"/>
                <a:cs typeface="Arial MT"/>
              </a:rPr>
              <a:t> </a:t>
            </a:r>
            <a:r>
              <a:rPr dirty="0" sz="600" spc="90">
                <a:latin typeface="Arial MT"/>
                <a:cs typeface="Arial MT"/>
              </a:rPr>
              <a:t>idade</a:t>
            </a:r>
            <a:r>
              <a:rPr dirty="0" sz="600" spc="105">
                <a:latin typeface="Arial MT"/>
                <a:cs typeface="Arial MT"/>
              </a:rPr>
              <a:t> </a:t>
            </a:r>
            <a:r>
              <a:rPr dirty="0" sz="600" spc="95">
                <a:latin typeface="Arial MT"/>
                <a:cs typeface="Arial MT"/>
              </a:rPr>
              <a:t>R$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403301" y="9344259"/>
            <a:ext cx="506730" cy="285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500.000,00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600" spc="-10">
                <a:latin typeface="Arial MT"/>
                <a:cs typeface="Arial MT"/>
              </a:rPr>
              <a:t>SOO.0OO,OO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008364" y="9707882"/>
            <a:ext cx="28448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453640" y="9701788"/>
            <a:ext cx="47879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161616"/>
                </a:solidFill>
                <a:latin typeface="Arial MT"/>
                <a:cs typeface="Arial MT"/>
              </a:rPr>
              <a:t>1</a:t>
            </a:r>
            <a:r>
              <a:rPr dirty="0" sz="550" spc="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ôe</a:t>
            </a:r>
            <a:r>
              <a:rPr dirty="0" sz="550" spc="55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2557" y="514964"/>
            <a:ext cx="682195" cy="62770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96419" y="9694428"/>
            <a:ext cx="6453505" cy="0"/>
          </a:xfrm>
          <a:custGeom>
            <a:avLst/>
            <a:gdLst/>
            <a:ahLst/>
            <a:cxnLst/>
            <a:rect l="l" t="t" r="r" b="b"/>
            <a:pathLst>
              <a:path w="6453505" h="0">
                <a:moveTo>
                  <a:pt x="0" y="0"/>
                </a:moveTo>
                <a:lnTo>
                  <a:pt x="6453454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7512" y="5090221"/>
            <a:ext cx="1888489" cy="0"/>
          </a:xfrm>
          <a:custGeom>
            <a:avLst/>
            <a:gdLst/>
            <a:ahLst/>
            <a:cxnLst/>
            <a:rect l="l" t="t" r="r" b="b"/>
            <a:pathLst>
              <a:path w="1888489" h="0">
                <a:moveTo>
                  <a:pt x="0" y="0"/>
                </a:moveTo>
                <a:lnTo>
                  <a:pt x="1888221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96419" y="1319405"/>
            <a:ext cx="6444615" cy="0"/>
          </a:xfrm>
          <a:custGeom>
            <a:avLst/>
            <a:gdLst/>
            <a:ahLst/>
            <a:cxnLst/>
            <a:rect l="l" t="t" r="r" b="b"/>
            <a:pathLst>
              <a:path w="6444615" h="0">
                <a:moveTo>
                  <a:pt x="0" y="0"/>
                </a:moveTo>
                <a:lnTo>
                  <a:pt x="644431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79910" y="383679"/>
            <a:ext cx="3068955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41830" indent="3175">
              <a:lnSpc>
                <a:spcPct val="12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33751" y="2077413"/>
            <a:ext cx="1885314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7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181818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6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30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53100" y="2378277"/>
            <a:ext cx="264160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25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2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423341" y="2378277"/>
            <a:ext cx="5254625" cy="3733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35">
                <a:latin typeface="Arial MT"/>
                <a:cs typeface="Arial MT"/>
              </a:rPr>
              <a:t>MANUTENCÃO,</a:t>
            </a:r>
            <a:r>
              <a:rPr dirty="0" sz="800" spc="1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ADMINlSTRACÃO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OPERACIONALIZACÃO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SAÚDE/CONST/REFORMA/AMPL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633928" y="2796725"/>
          <a:ext cx="6365875" cy="9461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6595"/>
                <a:gridCol w="2740660"/>
                <a:gridCol w="2224405"/>
                <a:gridCol w="628650"/>
              </a:tblGrid>
              <a:tr h="138430">
                <a:tc>
                  <a:txBody>
                    <a:bodyPr/>
                    <a:lstStyle/>
                    <a:p>
                      <a:pPr algn="ctr" marR="622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85"/>
                        </a:lnSpc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885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37.501,00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algn="ctr" marR="685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EOUIPAMENTOS</a:t>
                      </a:r>
                      <a:r>
                        <a:rPr dirty="0" sz="80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1605">
                <a:tc>
                  <a:txBody>
                    <a:bodyPr/>
                    <a:lstStyle/>
                    <a:p>
                      <a:pPr algn="ctr" marR="6858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Estrutura0ào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38.326,70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97485">
                <a:tc gridSpan="3">
                  <a:txBody>
                    <a:bodyPr/>
                    <a:lstStyle/>
                    <a:p>
                      <a:pPr marL="343535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98.827,70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0"/>
                </a:tc>
              </a:tr>
              <a:tr h="165735">
                <a:tc gridSpan="3">
                  <a:txBody>
                    <a:bodyPr/>
                    <a:lstStyle/>
                    <a:p>
                      <a:pPr marL="34353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 Unidade</a:t>
                      </a:r>
                      <a:r>
                        <a:rPr dirty="0" sz="80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703.062,77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35890">
                <a:tc gridSpan="3">
                  <a:txBody>
                    <a:bodyPr/>
                    <a:lstStyle/>
                    <a:p>
                      <a:pPr algn="r" marR="47180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703.062,77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55412" y="3804586"/>
            <a:ext cx="4540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41667" y="3804586"/>
            <a:ext cx="33267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afixe-se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710681" y="4526500"/>
            <a:ext cx="19862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Prefeito</a:t>
            </a:r>
            <a:r>
              <a:rPr dirty="0" sz="800" spc="-11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06060"/>
                </a:solidFill>
                <a:latin typeface="Arial MT"/>
                <a:cs typeface="Arial MT"/>
              </a:rPr>
              <a:t>,</a:t>
            </a:r>
            <a:r>
              <a:rPr dirty="0" sz="800" spc="-2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7</a:t>
            </a:r>
            <a:r>
              <a:rPr dirty="0" sz="800" spc="3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novembro,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993135" y="9707882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38412" y="9710929"/>
            <a:ext cx="48133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9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1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8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2025-07-23T16:24:13Z</dcterms:created>
  <dcterms:modified xsi:type="dcterms:W3CDTF">2025-07-23T16:24:13Z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2024-11-08T00:00:00Z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