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pc="-20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>
                <a:solidFill>
                  <a:srgbClr val="080808"/>
                </a:solidFill>
              </a:rPr>
              <a:t>de</a:t>
            </a:r>
            <a:r>
              <a:rPr dirty="0" spc="-20">
                <a:solidFill>
                  <a:srgbClr val="080808"/>
                </a:solidFill>
              </a:rPr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pc="-20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>
                <a:solidFill>
                  <a:srgbClr val="080808"/>
                </a:solidFill>
              </a:rPr>
              <a:t>de</a:t>
            </a:r>
            <a:r>
              <a:rPr dirty="0" spc="-20">
                <a:solidFill>
                  <a:srgbClr val="080808"/>
                </a:solidFill>
              </a:rPr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5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pc="-20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>
                <a:solidFill>
                  <a:srgbClr val="080808"/>
                </a:solidFill>
              </a:rPr>
              <a:t>de</a:t>
            </a:r>
            <a:r>
              <a:rPr dirty="0" spc="-20">
                <a:solidFill>
                  <a:srgbClr val="080808"/>
                </a:solidFill>
              </a:rPr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5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pc="-20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>
                <a:solidFill>
                  <a:srgbClr val="080808"/>
                </a:solidFill>
              </a:rPr>
              <a:t>de</a:t>
            </a:r>
            <a:r>
              <a:rPr dirty="0" spc="-20">
                <a:solidFill>
                  <a:srgbClr val="080808"/>
                </a:solidFill>
              </a:rPr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5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pc="-20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>
                <a:solidFill>
                  <a:srgbClr val="080808"/>
                </a:solidFill>
              </a:rPr>
              <a:t>de</a:t>
            </a:r>
            <a:r>
              <a:rPr dirty="0" spc="-20">
                <a:solidFill>
                  <a:srgbClr val="080808"/>
                </a:solidFill>
              </a:rPr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017215" y="9701391"/>
            <a:ext cx="285750" cy="1117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71201" y="9667873"/>
            <a:ext cx="478790" cy="13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pc="-20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>
                <a:solidFill>
                  <a:srgbClr val="080808"/>
                </a:solidFill>
              </a:rPr>
              <a:t>de</a:t>
            </a:r>
            <a:r>
              <a:rPr dirty="0" spc="-20">
                <a:solidFill>
                  <a:srgbClr val="080808"/>
                </a:solidFill>
              </a:rPr>
              <a:t> </a:t>
            </a:r>
            <a:r>
              <a:rPr dirty="0" spc="-50"/>
              <a:t>3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4284" y="432691"/>
            <a:ext cx="676104" cy="670367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56827" y="4714727"/>
          <a:ext cx="6539230" cy="5071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3755"/>
                <a:gridCol w="4871720"/>
                <a:gridCol w="756920"/>
              </a:tblGrid>
              <a:tr h="145415">
                <a:tc>
                  <a:txBody>
                    <a:bodyPr/>
                    <a:lstStyle/>
                    <a:p>
                      <a:pPr marL="168910">
                        <a:lnSpc>
                          <a:spcPts val="894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01.04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894"/>
                        </a:lnSpc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Secretźria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1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Governo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2.798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45">
                          <a:latin typeface="Microsoft Sans Serif"/>
                          <a:cs typeface="Microsoft Sans Serif"/>
                        </a:rPr>
                        <a:t>ManutenCão</a:t>
                      </a:r>
                      <a:r>
                        <a:rPr dirty="0" sz="80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Operacionalizacão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Unidades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4.4.9.0.52.00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223260" algn="l"/>
                        </a:tabLst>
                      </a:pP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EQUIPAMENTOS</a:t>
                      </a:r>
                      <a:r>
                        <a:rPr dirty="0" sz="800" spc="1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MATERIAL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PERMANENTE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Rovalties</a:t>
                      </a:r>
                      <a:r>
                        <a:rPr dirty="0" sz="800" spc="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União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15.100.00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TotaI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15.100,00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</a:tr>
              <a:tr h="3270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891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01.07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8419"/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  <a:p>
                      <a:pPr marL="10858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750" spc="1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750" spc="1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10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Fazenda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15.100,00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</a:tr>
              <a:tr h="167005"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1.169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Encarqos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Dívida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com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INSS,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Previdência</a:t>
                      </a:r>
                      <a:r>
                        <a:rPr dirty="0" sz="800" spc="18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PASEP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3.2.9.0.21.00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226435" algn="l"/>
                        </a:tabLst>
                      </a:pP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JUROS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SOBRE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A</a:t>
                      </a: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DíVlDA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POR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CONTRATO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näo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 b="1">
                          <a:latin typeface="Courier New"/>
                          <a:cs typeface="Courier New"/>
                        </a:rPr>
                        <a:t>200000,00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2095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4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30" b="1">
                          <a:latin typeface="Courier New"/>
                          <a:cs typeface="Courier New"/>
                        </a:rPr>
                        <a:t>200.000,00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13335"/>
                </a:tc>
              </a:tr>
              <a:tr h="164465"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2.804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Manutencão</a:t>
                      </a:r>
                      <a:r>
                        <a:rPr dirty="0" sz="800" spc="8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O0eracionalização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80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Administrativas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220085" algn="l"/>
                        </a:tabLst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SERVICOS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8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 PESSOA</a:t>
                      </a:r>
                      <a:r>
                        <a:rPr dirty="0" sz="8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JURÍDICA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Rovalties</a:t>
                      </a:r>
                      <a:r>
                        <a:rPr dirty="0" sz="8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União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204.660,00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204.660,00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</a:tr>
              <a:tr h="33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573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01.09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9690"/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29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RR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  <a:p>
                      <a:pPr marL="10541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Educação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404.660,00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</a:tr>
              <a:tr h="168910"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2.808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45">
                          <a:latin typeface="Microsoft Sans Serif"/>
                          <a:cs typeface="Microsoft Sans Serif"/>
                        </a:rPr>
                        <a:t>ManutenCão</a:t>
                      </a:r>
                      <a:r>
                        <a:rPr dirty="0" sz="80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OperacionalizaCão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800" spc="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Administrativas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220085" algn="l"/>
                        </a:tabLst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CONSUMO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Royalties</a:t>
                      </a:r>
                      <a:r>
                        <a:rPr dirty="0" sz="800" spc="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Educacão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354.903,25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7018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04"/>
                        </a:spcBef>
                        <a:tabLst>
                          <a:tab pos="3220085" algn="l"/>
                        </a:tabLst>
                      </a:pPr>
                      <a:r>
                        <a:rPr dirty="0" baseline="3472" sz="1200" spc="-37"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baseline="3472" sz="12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37">
                          <a:latin typeface="Microsoft Sans Serif"/>
                          <a:cs typeface="Microsoft Sans Serif"/>
                        </a:rPr>
                        <a:t>SERVI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dirty="0" baseline="3472" sz="1200" spc="-37">
                          <a:latin typeface="Microsoft Sans Serif"/>
                          <a:cs typeface="Microsoft Sans Serif"/>
                        </a:rPr>
                        <a:t>OS</a:t>
                      </a:r>
                      <a:r>
                        <a:rPr dirty="0" baseline="3472" sz="1200" spc="-97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baseline="3472" sz="12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52"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baseline="3472" sz="1200" spc="97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baseline="3472" sz="1200" spc="-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37"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baseline="3472" sz="1200" spc="37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15">
                          <a:latin typeface="Microsoft Sans Serif"/>
                          <a:cs typeface="Microsoft Sans Serif"/>
                        </a:rPr>
                        <a:t>JURİDICA</a:t>
                      </a:r>
                      <a:r>
                        <a:rPr dirty="0" baseline="3472" sz="12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baseline="3472" sz="1200" spc="-30">
                          <a:latin typeface="Microsoft Sans Serif"/>
                          <a:cs typeface="Microsoft Sans Serif"/>
                        </a:rPr>
                        <a:t>Royalties</a:t>
                      </a:r>
                      <a:r>
                        <a:rPr dirty="0" baseline="3472" sz="1200" spc="1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baseline="3472" sz="1200" spc="-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15">
                          <a:latin typeface="Microsoft Sans Serif"/>
                          <a:cs typeface="Microsoft Sans Serif"/>
                        </a:rPr>
                        <a:t>Educacão</a:t>
                      </a:r>
                      <a:endParaRPr baseline="3472"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50.910,00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3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405.813,25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  <a:tr h="3333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573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01.13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4135"/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29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  <a:p>
                      <a:pPr marL="10541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Serviços</a:t>
                      </a:r>
                      <a:r>
                        <a:rPr dirty="0" sz="800" spc="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Públicos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405.813,25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</a:tr>
              <a:tr h="164465"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2.037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IluminaCäo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Púbîica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223260" algn="l"/>
                        </a:tabLst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0">
                          <a:latin typeface="Microsoft Sans Serif"/>
                          <a:cs typeface="Microsoft Sans Serif"/>
                        </a:rPr>
                        <a:t>MATERIALS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CONSUMO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Royalties</a:t>
                      </a:r>
                      <a:r>
                        <a:rPr dirty="0" sz="80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Uniâo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230.000,00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9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230.000,00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  <a:tr h="161925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2.039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ServiCos</a:t>
                      </a:r>
                      <a:r>
                        <a:rPr dirty="0" sz="75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Limpeza</a:t>
                      </a:r>
                      <a:r>
                        <a:rPr dirty="0" sz="75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Púlica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23260" algn="l"/>
                        </a:tabLst>
                      </a:pPr>
                      <a:r>
                        <a:rPr dirty="0" sz="700" spc="10"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sz="700" spc="2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10">
                          <a:latin typeface="Microsoft Sans Serif"/>
                          <a:cs typeface="Microsoft Sans Serif"/>
                        </a:rPr>
                        <a:t>SERVICOS</a:t>
                      </a:r>
                      <a:r>
                        <a:rPr dirty="0" sz="700" spc="2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5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00" spc="1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10"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700" spc="2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1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700" spc="1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10"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700" spc="2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-10">
                          <a:latin typeface="Microsoft Sans Serif"/>
                          <a:cs typeface="Microsoft Sans Serif"/>
                        </a:rPr>
                        <a:t>JURÍDICA</a:t>
                      </a:r>
                      <a:r>
                        <a:rPr dirty="0" sz="7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Royalties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Uniáo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350.000,00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9525"/>
                </a:tc>
              </a:tr>
              <a:tr h="172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350.000,00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700"/>
                </a:tc>
              </a:tr>
              <a:tr h="173355"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2.825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 spc="-45">
                          <a:latin typeface="Microsoft Sans Serif"/>
                          <a:cs typeface="Microsoft Sans Serif"/>
                        </a:rPr>
                        <a:t>ManutenCão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Operacionalizacäo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da Secretária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204"/>
                        </a:spcBef>
                        <a:tabLst>
                          <a:tab pos="3223260" algn="l"/>
                        </a:tabLst>
                      </a:pPr>
                      <a:r>
                        <a:rPr dirty="0" baseline="3472" sz="1200" spc="-30"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baseline="3472" sz="12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37">
                          <a:latin typeface="Microsoft Sans Serif"/>
                          <a:cs typeface="Microsoft Sans Serif"/>
                        </a:rPr>
                        <a:t>SERVI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dirty="0" baseline="3472" sz="1200" spc="-37">
                          <a:latin typeface="Microsoft Sans Serif"/>
                          <a:cs typeface="Microsoft Sans Serif"/>
                        </a:rPr>
                        <a:t>OS</a:t>
                      </a:r>
                      <a:r>
                        <a:rPr dirty="0" baseline="3472" sz="1200" spc="-97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baseline="3472" sz="1200" spc="7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44"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baseline="3472" sz="1200" spc="4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baseline="3472" sz="1200" spc="-4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37"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baseline="3472" sz="1200" spc="10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67">
                          <a:latin typeface="Microsoft Sans Serif"/>
                          <a:cs typeface="Microsoft Sans Serif"/>
                        </a:rPr>
                        <a:t>JUR</a:t>
                      </a:r>
                      <a:r>
                        <a:rPr dirty="0" baseline="3472" sz="1200" spc="-1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15">
                          <a:latin typeface="Microsoft Sans Serif"/>
                          <a:cs typeface="Microsoft Sans Serif"/>
                        </a:rPr>
                        <a:t>ÎDICA</a:t>
                      </a:r>
                      <a:r>
                        <a:rPr dirty="0" baseline="3472" sz="12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baseline="3472" sz="1200" spc="-30">
                          <a:latin typeface="Microsoft Sans Serif"/>
                          <a:cs typeface="Microsoft Sans Serif"/>
                        </a:rPr>
                        <a:t>Royalties</a:t>
                      </a:r>
                      <a:r>
                        <a:rPr dirty="0" baseline="3472" sz="1200" spc="67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baseline="3472" sz="1200" spc="-52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15">
                          <a:latin typeface="Microsoft Sans Serif"/>
                          <a:cs typeface="Microsoft Sans Serif"/>
                        </a:rPr>
                        <a:t>União</a:t>
                      </a:r>
                      <a:endParaRPr baseline="3472"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300.000,00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  <a:tr h="290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18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00" spc="10">
                          <a:latin typeface="Microsoft Sans Serif"/>
                          <a:cs typeface="Microsoft Sans Serif"/>
                        </a:rPr>
                        <a:t>TotaI</a:t>
                      </a:r>
                      <a:r>
                        <a:rPr dirty="0" sz="7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1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700" spc="1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45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00" spc="1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1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0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5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00" spc="1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>
                    <a:lnB w="9525">
                      <a:solidFill>
                        <a:srgbClr val="18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300.000,00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>
                    <a:lnB w="9525">
                      <a:solidFill>
                        <a:srgbClr val="181C1C"/>
                      </a:solidFill>
                      <a:prstDash val="solid"/>
                    </a:lnB>
                  </a:tcPr>
                </a:tc>
              </a:tr>
              <a:tr h="1136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181C1C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R="1243330">
                        <a:lnSpc>
                          <a:spcPts val="565"/>
                        </a:lnSpc>
                        <a:spcBef>
                          <a:spcPts val="229"/>
                        </a:spcBef>
                      </a:pPr>
                      <a:r>
                        <a:rPr dirty="0" sz="550" spc="-10">
                          <a:latin typeface="Microsoft Sans Serif"/>
                          <a:cs typeface="Microsoft Sans Serif"/>
                        </a:rPr>
                        <a:t>Servaux</a:t>
                      </a:r>
                      <a:endParaRPr sz="5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9209">
                    <a:lnT w="9525">
                      <a:solidFill>
                        <a:srgbClr val="181C1C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ts val="590"/>
                        </a:lnSpc>
                        <a:spcBef>
                          <a:spcPts val="204"/>
                        </a:spcBef>
                      </a:pPr>
                      <a:r>
                        <a:rPr dirty="0" sz="550">
                          <a:latin typeface="Microsoft Sans Serif"/>
                          <a:cs typeface="Microsoft Sans Serif"/>
                        </a:rPr>
                        <a:t>Pägina</a:t>
                      </a:r>
                      <a:r>
                        <a:rPr dirty="0" sz="55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55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1</a:t>
                      </a:r>
                      <a:r>
                        <a:rPr dirty="0" sz="550" spc="3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55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55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550" spc="-5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3</a:t>
                      </a:r>
                      <a:endParaRPr sz="5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>
                    <a:lnT w="9525">
                      <a:solidFill>
                        <a:srgbClr val="181C1C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78146" y="1287410"/>
            <a:ext cx="6456680" cy="0"/>
          </a:xfrm>
          <a:custGeom>
            <a:avLst/>
            <a:gdLst/>
            <a:ahLst/>
            <a:cxnLst/>
            <a:rect l="l" t="t" r="r" b="b"/>
            <a:pathLst>
              <a:path w="6456680" h="0">
                <a:moveTo>
                  <a:pt x="0" y="0"/>
                </a:moveTo>
                <a:lnTo>
                  <a:pt x="6456499" y="0"/>
                </a:lnTo>
              </a:path>
            </a:pathLst>
          </a:custGeom>
          <a:ln w="9141">
            <a:solidFill>
              <a:srgbClr val="1C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01427" y="313850"/>
            <a:ext cx="3068320" cy="548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260" b="1"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E0E0E"/>
                </a:solidFill>
                <a:latin typeface="Arial"/>
                <a:cs typeface="Arial"/>
              </a:rPr>
              <a:t>DE</a:t>
            </a:r>
            <a:r>
              <a:rPr dirty="0" sz="1100" spc="135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12700" marR="1941195">
              <a:lnSpc>
                <a:spcPct val="122500"/>
              </a:lnSpc>
              <a:spcBef>
                <a:spcPts val="440"/>
              </a:spcBef>
            </a:pPr>
            <a:r>
              <a:rPr dirty="0" sz="800">
                <a:latin typeface="Microsoft Sans Serif"/>
                <a:cs typeface="Microsoft Sans Serif"/>
              </a:rPr>
              <a:t>Rua Maria</a:t>
            </a:r>
            <a:r>
              <a:rPr dirty="0" sz="800" spc="3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Lourenço,</a:t>
            </a:r>
            <a:r>
              <a:rPr dirty="0" sz="800" spc="3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18</a:t>
            </a:r>
            <a:r>
              <a:rPr dirty="0" sz="800" spc="-10">
                <a:latin typeface="Microsoft Sans Serif"/>
                <a:cs typeface="Microsoft Sans Serif"/>
              </a:rPr>
              <a:t> Fazenda Caxias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022548" y="1518988"/>
            <a:ext cx="18783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Microsoft Sans Serif"/>
                <a:cs typeface="Microsoft Sans Serif"/>
              </a:rPr>
              <a:t>Decreto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N°</a:t>
            </a:r>
            <a:r>
              <a:rPr dirty="0" sz="800" spc="-4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2780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30</a:t>
            </a:r>
            <a:r>
              <a:rPr dirty="0" sz="800" spc="36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17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outubro,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2024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33999" y="1936698"/>
            <a:ext cx="2835275" cy="2508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ts val="855"/>
              </a:lnSpc>
              <a:spcBef>
                <a:spcPts val="100"/>
              </a:spcBef>
            </a:pPr>
            <a:r>
              <a:rPr dirty="0" sz="750">
                <a:latin typeface="Microsoft Sans Serif"/>
                <a:cs typeface="Microsoft Sans Serif"/>
              </a:rPr>
              <a:t>Abre</a:t>
            </a:r>
            <a:r>
              <a:rPr dirty="0" sz="750" spc="8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crédito</a:t>
            </a:r>
            <a:r>
              <a:rPr dirty="0" sz="750" spc="12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suplementar</a:t>
            </a:r>
            <a:r>
              <a:rPr dirty="0" sz="750" spc="11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no</a:t>
            </a:r>
            <a:r>
              <a:rPr dirty="0" sz="750" spc="6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valor</a:t>
            </a:r>
            <a:r>
              <a:rPr dirty="0" sz="750" spc="10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total</a:t>
            </a:r>
            <a:r>
              <a:rPr dirty="0" sz="750" spc="5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de</a:t>
            </a:r>
            <a:r>
              <a:rPr dirty="0" sz="750" spc="7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R$1.735.573,25,</a:t>
            </a:r>
            <a:r>
              <a:rPr dirty="0" sz="750" spc="20">
                <a:latin typeface="Microsoft Sans Serif"/>
                <a:cs typeface="Microsoft Sans Serif"/>
              </a:rPr>
              <a:t> </a:t>
            </a:r>
            <a:r>
              <a:rPr dirty="0" sz="750" spc="-20">
                <a:latin typeface="Microsoft Sans Serif"/>
                <a:cs typeface="Microsoft Sans Serif"/>
              </a:rPr>
              <a:t>para</a:t>
            </a:r>
            <a:endParaRPr sz="750">
              <a:latin typeface="Microsoft Sans Serif"/>
              <a:cs typeface="Microsoft Sans Serif"/>
            </a:endParaRPr>
          </a:p>
          <a:p>
            <a:pPr marL="12700">
              <a:lnSpc>
                <a:spcPts val="915"/>
              </a:lnSpc>
            </a:pPr>
            <a:r>
              <a:rPr dirty="0" sz="800" spc="-10">
                <a:latin typeface="Microsoft Sans Serif"/>
                <a:cs typeface="Microsoft Sans Serif"/>
              </a:rPr>
              <a:t>fins</a:t>
            </a:r>
            <a:r>
              <a:rPr dirty="0" sz="800" spc="-4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que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se</a:t>
            </a:r>
            <a:r>
              <a:rPr dirty="0" sz="800" spc="-4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especifíca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e</a:t>
            </a:r>
            <a:r>
              <a:rPr dirty="0" sz="800" spc="-4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da</a:t>
            </a:r>
            <a:r>
              <a:rPr dirty="0" sz="800" spc="-4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outras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providências.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3099" y="2682991"/>
            <a:ext cx="6280785" cy="914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955" marR="5080" indent="791845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Microsoft Sans Serif"/>
                <a:cs typeface="Microsoft Sans Serif"/>
              </a:rPr>
              <a:t>O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PREFEITO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MUNICIPAL,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no</a:t>
            </a:r>
            <a:r>
              <a:rPr dirty="0" sz="800" spc="-5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uso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-1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suas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alribuiçöes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legais,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constitucionais</a:t>
            </a:r>
            <a:r>
              <a:rPr dirty="0" sz="800" spc="-2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e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-1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acordo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com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o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que Ihe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confere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o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art.</a:t>
            </a:r>
            <a:r>
              <a:rPr dirty="0" sz="800" spc="-2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8ᵉ</a:t>
            </a:r>
            <a:r>
              <a:rPr dirty="0" sz="800" spc="12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da</a:t>
            </a:r>
            <a:r>
              <a:rPr dirty="0" sz="800" spc="-10">
                <a:latin typeface="Microsoft Sans Serif"/>
                <a:cs typeface="Microsoft Sans Serif"/>
              </a:rPr>
              <a:t> LEI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N°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823/2023</a:t>
            </a:r>
            <a:r>
              <a:rPr dirty="0" sz="800" spc="5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datada</a:t>
            </a:r>
            <a:r>
              <a:rPr dirty="0" sz="800">
                <a:latin typeface="Microsoft Sans Serif"/>
                <a:cs typeface="Microsoft Sans Serif"/>
              </a:rPr>
              <a:t> de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21/12/2023,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publicada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em</a:t>
            </a:r>
            <a:r>
              <a:rPr dirty="0" sz="800" spc="18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21/12/2023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dirty="0" u="heavy" sz="750" spc="5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750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heavy" sz="750" spc="30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750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C</a:t>
            </a:r>
            <a:r>
              <a:rPr dirty="0" u="heavy" sz="750" spc="40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750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R</a:t>
            </a:r>
            <a:r>
              <a:rPr dirty="0" u="heavy" sz="750" spc="35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750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heavy" sz="750" spc="45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750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T</a:t>
            </a:r>
            <a:r>
              <a:rPr dirty="0" u="heavy" sz="750" spc="40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750" spc="-25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A:</a:t>
            </a:r>
            <a:endParaRPr sz="7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85"/>
              </a:spcBef>
            </a:pPr>
            <a:endParaRPr sz="750">
              <a:latin typeface="Microsoft Sans Serif"/>
              <a:cs typeface="Microsoft Sans Serif"/>
            </a:endParaRPr>
          </a:p>
          <a:p>
            <a:pPr marL="315595">
              <a:lnSpc>
                <a:spcPct val="100000"/>
              </a:lnSpc>
              <a:spcBef>
                <a:spcPts val="5"/>
              </a:spcBef>
            </a:pPr>
            <a:r>
              <a:rPr dirty="0" sz="750">
                <a:latin typeface="Microsoft Sans Serif"/>
                <a:cs typeface="Microsoft Sans Serif"/>
              </a:rPr>
              <a:t>Artigo</a:t>
            </a:r>
            <a:r>
              <a:rPr dirty="0" sz="750" spc="5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1º</a:t>
            </a:r>
            <a:r>
              <a:rPr dirty="0" sz="750" spc="3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-</a:t>
            </a:r>
            <a:r>
              <a:rPr dirty="0" sz="750" spc="7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Fica</a:t>
            </a:r>
            <a:r>
              <a:rPr dirty="0" sz="750" spc="3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aberto</a:t>
            </a:r>
            <a:r>
              <a:rPr dirty="0" sz="750" spc="5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crédito</a:t>
            </a:r>
            <a:r>
              <a:rPr dirty="0" sz="750" spc="6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suplementar</a:t>
            </a:r>
            <a:r>
              <a:rPr dirty="0" sz="750" spc="12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as</a:t>
            </a:r>
            <a:r>
              <a:rPr dirty="0" sz="750" spc="7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seguintes</a:t>
            </a:r>
            <a:r>
              <a:rPr dirty="0" sz="750" spc="80"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dotações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96908" y="4318012"/>
            <a:ext cx="260223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131318"/>
                  </a:solidFill>
                </a:uFill>
                <a:latin typeface="Microsoft Sans Serif"/>
                <a:cs typeface="Microsoft Sans Serif"/>
              </a:rPr>
              <a:t>Dotațões</a:t>
            </a:r>
            <a:r>
              <a:rPr dirty="0" u="heavy" sz="800" spc="225">
                <a:uFill>
                  <a:solidFill>
                    <a:srgbClr val="131318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00" spc="-10">
                <a:uFill>
                  <a:solidFill>
                    <a:srgbClr val="131318"/>
                  </a:solidFill>
                </a:uFill>
                <a:latin typeface="Microsoft Sans Serif"/>
                <a:cs typeface="Microsoft Sans Serif"/>
              </a:rPr>
              <a:t>Suplementadas</a:t>
            </a:r>
            <a:r>
              <a:rPr dirty="0" u="heavy" sz="800" spc="500">
                <a:uFill>
                  <a:solidFill>
                    <a:srgbClr val="131318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6515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Microsoft Sans Serif"/>
                <a:cs typeface="Microsoft Sans Serif"/>
              </a:rPr>
              <a:t>PREFEITURA</a:t>
            </a:r>
            <a:r>
              <a:rPr dirty="0" sz="950" spc="145">
                <a:latin typeface="Microsoft Sans Serif"/>
                <a:cs typeface="Microsoft Sans Serif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MUNICIPAL</a:t>
            </a:r>
            <a:r>
              <a:rPr dirty="0" sz="950" spc="90">
                <a:latin typeface="Microsoft Sans Serif"/>
                <a:cs typeface="Microsoft Sans Serif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DE</a:t>
            </a:r>
            <a:r>
              <a:rPr dirty="0" sz="950" spc="15">
                <a:latin typeface="Microsoft Sans Serif"/>
                <a:cs typeface="Microsoft Sans Serif"/>
              </a:rPr>
              <a:t> </a:t>
            </a:r>
            <a:r>
              <a:rPr dirty="0" sz="950" spc="-10">
                <a:latin typeface="Microsoft Sans Serif"/>
                <a:cs typeface="Microsoft Sans Serif"/>
              </a:rPr>
              <a:t>SEROPEDICA</a:t>
            </a:r>
            <a:endParaRPr sz="9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6466" y="463162"/>
            <a:ext cx="688287" cy="627707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87282" y="4836371"/>
          <a:ext cx="6539230" cy="48094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1215"/>
                <a:gridCol w="4933315"/>
                <a:gridCol w="697229"/>
              </a:tblGrid>
              <a:tr h="140335">
                <a:tc>
                  <a:txBody>
                    <a:bodyPr/>
                    <a:lstStyle/>
                    <a:p>
                      <a:pPr marL="163195">
                        <a:lnSpc>
                          <a:spcPts val="840"/>
                        </a:lnSpc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01.08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840"/>
                        </a:lnSpc>
                      </a:pP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750" spc="1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750" spc="1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1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Obras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1.032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Infraestrutura,</a:t>
                      </a:r>
                      <a:r>
                        <a:rPr dirty="0" sz="75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saneamento</a:t>
                      </a:r>
                      <a:r>
                        <a:rPr dirty="0" sz="750" spc="1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pavimentação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540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4.4.9.0.51.00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22625" algn="l"/>
                        </a:tabLst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OBRAS</a:t>
                      </a:r>
                      <a:r>
                        <a:rPr dirty="0" sz="75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INSTALACÓES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Rovalties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União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382.507,60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 do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8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8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382.507,60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  <a:tr h="336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5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80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Educação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382.507,60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7305"/>
                </a:tc>
              </a:tr>
              <a:tr h="173355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2.066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80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Escolares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Merenda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Escolara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222625" algn="l"/>
                        </a:tabLst>
                      </a:pP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CONSUMO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PNAE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4.299,70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6573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219450" algn="l"/>
                        </a:tabLst>
                      </a:pP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DE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CONSUMO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Impostos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Ed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354.903,25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359.202,95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</a:tr>
              <a:tr h="172085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2.067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Uniformes,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Material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Permanente,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Obras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e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lnstalacões.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Material</a:t>
                      </a:r>
                      <a:r>
                        <a:rPr dirty="0" sz="800" spc="1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Didãtico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Distribuição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Gratuita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QSE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223260" algn="l"/>
                        </a:tabLst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SERVICOS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8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JURÍDICA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Salário-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EducaCão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50.910,00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6192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4.4.9.0.51.00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223260" algn="l"/>
                        </a:tabLst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OBRAS</a:t>
                      </a:r>
                      <a:r>
                        <a:rPr dirty="0" sz="75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INSTALAÇÕES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	Salário-</a:t>
                      </a:r>
                      <a:r>
                        <a:rPr dirty="0" sz="75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EducaCâo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900.000,00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1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11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1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750" spc="1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1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50" spc="1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1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50" spc="1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1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50" spc="1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950.910,00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970"/>
                </a:tc>
              </a:tr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1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750" spc="150">
                          <a:latin typeface="Microsoft Sans Serif"/>
                          <a:cs typeface="Microsoft Sans Serif"/>
                        </a:rPr>
                        <a:t> 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1.310.112,95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62560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01.30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Secretária</a:t>
                      </a:r>
                      <a:r>
                        <a:rPr dirty="0" sz="750" spc="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750" spc="1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10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Indústria,</a:t>
                      </a:r>
                      <a:r>
                        <a:rPr dirty="0" sz="750" spc="11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Comércio,</a:t>
                      </a:r>
                      <a:r>
                        <a:rPr dirty="0" sz="750" spc="1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Ciéncia,</a:t>
                      </a:r>
                      <a:r>
                        <a:rPr dirty="0" sz="750" spc="9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Tecnologia</a:t>
                      </a:r>
                      <a:r>
                        <a:rPr dirty="0" sz="750" spc="1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Inovação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9545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2.945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45">
                          <a:latin typeface="Microsoft Sans Serif"/>
                          <a:cs typeface="Microsoft Sans Serif"/>
                        </a:rPr>
                        <a:t>ManutenCão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Ooeracionalizacào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da Secretária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223260" algn="l"/>
                        </a:tabLst>
                      </a:pP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CONSUMO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</a:tr>
              <a:tr h="16891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01.31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Secretária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Cultura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Turismo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2.046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Manutencão</a:t>
                      </a:r>
                      <a:r>
                        <a:rPr dirty="0" sz="800" spc="8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5">
                          <a:latin typeface="Microsoft Sans Serif"/>
                          <a:cs typeface="Microsoft Sans Serif"/>
                        </a:rPr>
                        <a:t>ODeracionalizaCão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da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Secretaria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223260" algn="l"/>
                        </a:tabLst>
                      </a:pP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DE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CONSUMO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baseline="3703" sz="1125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baseline="3703" sz="1125" spc="1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baseline="3703" sz="1125" spc="142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latin typeface="Microsoft Sans Serif"/>
                          <a:cs typeface="Microsoft Sans Serif"/>
                        </a:rPr>
                        <a:t>nào</a:t>
                      </a:r>
                      <a:r>
                        <a:rPr dirty="0" baseline="3703" sz="1125" spc="127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 spc="-15"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baseline="3703" sz="1125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10.000,00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970"/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00" spc="50">
                          <a:latin typeface="Microsoft Sans Serif"/>
                          <a:cs typeface="Microsoft Sans Serif"/>
                        </a:rPr>
                        <a:t>Total </a:t>
                      </a:r>
                      <a:r>
                        <a:rPr dirty="0" sz="700" spc="65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70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45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00" spc="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00" spc="1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5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0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-25">
                          <a:latin typeface="Microsoft Sans Serif"/>
                          <a:cs typeface="Microsoft Sans Serif"/>
                        </a:rPr>
                        <a:t>RS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700" spc="-10">
                          <a:latin typeface="Microsoft Sans Serif"/>
                          <a:cs typeface="Microsoft Sans Serif"/>
                        </a:rPr>
                        <a:t>10.000,Q0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5"/>
                </a:tc>
              </a:tr>
              <a:tr h="169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11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11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750" spc="4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</a:tr>
              <a:tr h="159385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01.35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Secretária</a:t>
                      </a:r>
                      <a:r>
                        <a:rPr dirty="0" sz="750" spc="1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750" spc="1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Defesa</a:t>
                      </a:r>
                      <a:r>
                        <a:rPr dirty="0" sz="750" spc="9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Civil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2.018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baseline="7407" sz="1125">
                          <a:latin typeface="Microsoft Sans Serif"/>
                          <a:cs typeface="Microsoft Sans Serif"/>
                        </a:rPr>
                        <a:t>MANUTEN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CA</a:t>
                      </a:r>
                      <a:r>
                        <a:rPr dirty="0" baseline="7407" sz="1125"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,</a:t>
                      </a:r>
                      <a:r>
                        <a:rPr dirty="0" baseline="3703" sz="1125" spc="157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latin typeface="Microsoft Sans Serif"/>
                          <a:cs typeface="Microsoft Sans Serif"/>
                        </a:rPr>
                        <a:t>ADMINISTRACAO</a:t>
                      </a:r>
                      <a:r>
                        <a:rPr dirty="0" baseline="3703" sz="1125" spc="25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baseline="3703" sz="1125" spc="97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latin typeface="Microsoft Sans Serif"/>
                          <a:cs typeface="Microsoft Sans Serif"/>
                        </a:rPr>
                        <a:t>OPERACIONALIZA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CÃ</a:t>
                      </a:r>
                      <a:r>
                        <a:rPr dirty="0" baseline="3703" sz="1125"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dirty="0" baseline="3703" sz="1125" spc="22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baseline="3703" sz="1125" spc="1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 spc="-15">
                          <a:latin typeface="Microsoft Sans Serif"/>
                          <a:cs typeface="Microsoft Sans Serif"/>
                        </a:rPr>
                        <a:t>SUBSEC</a:t>
                      </a:r>
                      <a:r>
                        <a:rPr dirty="0" baseline="3703" sz="1125" spc="-172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latin typeface="Microsoft Sans Serif"/>
                          <a:cs typeface="Microsoft Sans Serif"/>
                        </a:rPr>
                        <a:t>RETARIA</a:t>
                      </a:r>
                      <a:r>
                        <a:rPr dirty="0" baseline="3703" sz="1125" spc="209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baseline="3703" sz="1125" spc="10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latin typeface="Microsoft Sans Serif"/>
                          <a:cs typeface="Microsoft Sans Serif"/>
                        </a:rPr>
                        <a:t>DEFESA</a:t>
                      </a:r>
                      <a:r>
                        <a:rPr dirty="0" baseline="3703" sz="1125" spc="1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 spc="-15">
                          <a:latin typeface="Microsoft Sans Serif"/>
                          <a:cs typeface="Microsoft Sans Serif"/>
                        </a:rPr>
                        <a:t>CIVIL</a:t>
                      </a:r>
                      <a:endParaRPr baseline="3703" sz="1125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21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14"/>
                        </a:spcBef>
                        <a:tabLst>
                          <a:tab pos="3223260" algn="l"/>
                        </a:tabLst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75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75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CONSUMO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	Recursos</a:t>
                      </a:r>
                      <a:r>
                        <a:rPr dirty="0" sz="750" spc="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9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Impostos</a:t>
                      </a:r>
                      <a:r>
                        <a:rPr dirty="0" sz="750" spc="1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750" spc="1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Sa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16.750,00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650" spc="70">
                          <a:latin typeface="Microsoft Sans Serif"/>
                          <a:cs typeface="Microsoft Sans Serif"/>
                        </a:rPr>
                        <a:t>TotaI</a:t>
                      </a:r>
                      <a:r>
                        <a:rPr dirty="0" sz="65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650" spc="8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650" spc="1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650" spc="7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65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650" spc="5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65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650" spc="75">
                          <a:latin typeface="Microsoft Sans Serif"/>
                          <a:cs typeface="Microsoft Sans Serif"/>
                        </a:rPr>
                        <a:t>Ativ</a:t>
                      </a:r>
                      <a:r>
                        <a:rPr dirty="0" sz="650" spc="-1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650" spc="65">
                          <a:latin typeface="Microsoft Sans Serif"/>
                          <a:cs typeface="Microsoft Sans Serif"/>
                        </a:rPr>
                        <a:t>idade</a:t>
                      </a:r>
                      <a:r>
                        <a:rPr dirty="0" sz="650" spc="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650" spc="60">
                          <a:solidFill>
                            <a:srgbClr val="050505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6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>
                    <a:lnB w="9525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650" spc="40">
                          <a:latin typeface="Microsoft Sans Serif"/>
                          <a:cs typeface="Microsoft Sans Serif"/>
                        </a:rPr>
                        <a:t>16.750,00</a:t>
                      </a:r>
                      <a:endParaRPr sz="6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>
                    <a:lnB w="9525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99464" y="1272175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9141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8695" y="5682888"/>
            <a:ext cx="243641" cy="88366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377063" y="344066"/>
            <a:ext cx="3066415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7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5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1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6114">
              <a:lnSpc>
                <a:spcPct val="120000"/>
              </a:lnSpc>
              <a:spcBef>
                <a:spcPts val="430"/>
              </a:spcBef>
            </a:pPr>
            <a:r>
              <a:rPr dirty="0" sz="800">
                <a:latin typeface="Microsoft Sans Serif"/>
                <a:cs typeface="Microsoft Sans Serif"/>
              </a:rPr>
              <a:t>Rua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Maria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Lourenço,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18</a:t>
            </a:r>
            <a:r>
              <a:rPr dirty="0" sz="800" spc="-10">
                <a:latin typeface="Microsoft Sans Serif"/>
                <a:cs typeface="Microsoft Sans Serif"/>
              </a:rPr>
              <a:t> Fazenda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Caxias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9" name="object 1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47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pc="-20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3</a:t>
            </a:fld>
            <a:r>
              <a:rPr dirty="0" spc="-25"/>
              <a:t> </a:t>
            </a:r>
            <a:r>
              <a:rPr dirty="0">
                <a:solidFill>
                  <a:srgbClr val="080808"/>
                </a:solidFill>
              </a:rPr>
              <a:t>de</a:t>
            </a:r>
            <a:r>
              <a:rPr dirty="0" spc="-20">
                <a:solidFill>
                  <a:srgbClr val="080808"/>
                </a:solidFill>
              </a:rPr>
              <a:t> </a:t>
            </a:r>
            <a:r>
              <a:rPr dirty="0" spc="-50"/>
              <a:t>3</a:t>
            </a:r>
          </a:p>
        </p:txBody>
      </p:sp>
      <p:sp>
        <p:nvSpPr>
          <p:cNvPr id="20" name="object 2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5"/>
              <a:t>Servaux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527363" y="2018395"/>
            <a:ext cx="2880995" cy="53213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Microsoft Sans Serif"/>
                <a:cs typeface="Microsoft Sans Serif"/>
              </a:rPr>
              <a:t>Dotações</a:t>
            </a:r>
            <a:r>
              <a:rPr dirty="0" u="heavy" sz="800" spc="45">
                <a:uFill>
                  <a:solidFill>
                    <a:srgbClr val="131313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00" spc="-10">
                <a:uFill>
                  <a:solidFill>
                    <a:srgbClr val="131313"/>
                  </a:solidFill>
                </a:uFill>
                <a:latin typeface="Microsoft Sans Serif"/>
                <a:cs typeface="Microsoft Sans Serif"/>
              </a:rPr>
              <a:t>Suplementadas</a:t>
            </a:r>
            <a:r>
              <a:rPr dirty="0" u="heavy" sz="800" spc="500">
                <a:uFill>
                  <a:solidFill>
                    <a:srgbClr val="131313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6515">
              <a:lnSpc>
                <a:spcPct val="100000"/>
              </a:lnSpc>
              <a:spcBef>
                <a:spcPts val="405"/>
              </a:spcBef>
            </a:pPr>
            <a:r>
              <a:rPr dirty="0" sz="950">
                <a:latin typeface="Microsoft Sans Serif"/>
                <a:cs typeface="Microsoft Sans Serif"/>
              </a:rPr>
              <a:t>PREFEITURA</a:t>
            </a:r>
            <a:r>
              <a:rPr dirty="0" sz="950" spc="145">
                <a:latin typeface="Microsoft Sans Serif"/>
                <a:cs typeface="Microsoft Sans Serif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MUNICIPAL</a:t>
            </a:r>
            <a:r>
              <a:rPr dirty="0" sz="950" spc="85">
                <a:latin typeface="Microsoft Sans Serif"/>
                <a:cs typeface="Microsoft Sans Serif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DE</a:t>
            </a:r>
            <a:r>
              <a:rPr dirty="0" sz="950" spc="-5">
                <a:latin typeface="Microsoft Sans Serif"/>
                <a:cs typeface="Microsoft Sans Serif"/>
              </a:rPr>
              <a:t> </a:t>
            </a:r>
            <a:r>
              <a:rPr dirty="0" sz="950" spc="-10">
                <a:latin typeface="Microsoft Sans Serif"/>
                <a:cs typeface="Microsoft Sans Serif"/>
              </a:rPr>
              <a:t>SEROPEDICA</a:t>
            </a:r>
            <a:endParaRPr sz="950">
              <a:latin typeface="Microsoft Sans Serif"/>
              <a:cs typeface="Microsoft Sans Serif"/>
            </a:endParaRPr>
          </a:p>
          <a:p>
            <a:pPr marL="131445">
              <a:lnSpc>
                <a:spcPct val="100000"/>
              </a:lnSpc>
              <a:spcBef>
                <a:spcPts val="185"/>
              </a:spcBef>
              <a:tabLst>
                <a:tab pos="902335" algn="l"/>
              </a:tabLst>
            </a:pPr>
            <a:r>
              <a:rPr dirty="0" sz="800" spc="-10">
                <a:latin typeface="Microsoft Sans Serif"/>
                <a:cs typeface="Microsoft Sans Serif"/>
              </a:rPr>
              <a:t>01.13</a:t>
            </a:r>
            <a:r>
              <a:rPr dirty="0" sz="800">
                <a:latin typeface="Microsoft Sans Serif"/>
                <a:cs typeface="Microsoft Sans Serif"/>
              </a:rPr>
              <a:t>	Secretaria</a:t>
            </a:r>
            <a:r>
              <a:rPr dirty="0" sz="800" spc="5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Municipal</a:t>
            </a:r>
            <a:r>
              <a:rPr dirty="0" sz="800" spc="7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Serviços</a:t>
            </a:r>
            <a:r>
              <a:rPr dirty="0" sz="800" spc="8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Públicos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057067" y="2579641"/>
            <a:ext cx="99250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Microsoft Sans Serif"/>
                <a:cs typeface="Microsoft Sans Serif"/>
              </a:rPr>
              <a:t>Total</a:t>
            </a:r>
            <a:r>
              <a:rPr dirty="0" sz="750" spc="14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da</a:t>
            </a:r>
            <a:r>
              <a:rPr dirty="0" sz="750" spc="11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Unidade</a:t>
            </a:r>
            <a:r>
              <a:rPr dirty="0" sz="750" spc="450">
                <a:latin typeface="Microsoft Sans Serif"/>
                <a:cs typeface="Microsoft Sans Serif"/>
              </a:rPr>
              <a:t> </a:t>
            </a:r>
            <a:r>
              <a:rPr dirty="0" sz="750" spc="-25">
                <a:latin typeface="Microsoft Sans Serif"/>
                <a:cs typeface="Microsoft Sans Serif"/>
              </a:rPr>
              <a:t>R$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400209" y="2588782"/>
            <a:ext cx="5067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Microsoft Sans Serif"/>
                <a:cs typeface="Microsoft Sans Serif"/>
              </a:rPr>
              <a:t>880.000,00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40669" y="2670800"/>
            <a:ext cx="588645" cy="54038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Microsoft Sans Serif"/>
                <a:cs typeface="Microsoft Sans Serif"/>
              </a:rPr>
              <a:t>01.17</a:t>
            </a:r>
            <a:endParaRPr sz="800">
              <a:latin typeface="Microsoft Sans Serif"/>
              <a:cs typeface="Microsoft Sans Serif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Microsoft Sans Serif"/>
                <a:cs typeface="Microsoft Sans Serif"/>
              </a:rPr>
              <a:t>2.861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25">
                <a:latin typeface="Microsoft Sans Serif"/>
                <a:cs typeface="Microsoft Sans Serif"/>
              </a:rPr>
              <a:t>3.3.9.0.39.05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413609" y="2670800"/>
            <a:ext cx="2666365" cy="540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389255" indent="-254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Microsoft Sans Serif"/>
                <a:cs typeface="Microsoft Sans Serif"/>
              </a:rPr>
              <a:t>Secretaria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Municipal</a:t>
            </a:r>
            <a:r>
              <a:rPr dirty="0" sz="800" spc="3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3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Comunicação</a:t>
            </a:r>
            <a:r>
              <a:rPr dirty="0" sz="800" spc="10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e </a:t>
            </a:r>
            <a:r>
              <a:rPr dirty="0" sz="800" spc="-10">
                <a:latin typeface="Microsoft Sans Serif"/>
                <a:cs typeface="Microsoft Sans Serif"/>
              </a:rPr>
              <a:t>Eventos Festas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Oficiais,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Promoção,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Realizacão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e </a:t>
            </a:r>
            <a:r>
              <a:rPr dirty="0" sz="800" spc="-10">
                <a:latin typeface="Microsoft Sans Serif"/>
                <a:cs typeface="Microsoft Sans Serif"/>
              </a:rPr>
              <a:t>Evento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25">
                <a:latin typeface="Microsoft Sans Serif"/>
                <a:cs typeface="Microsoft Sans Serif"/>
              </a:rPr>
              <a:t>DEMAIS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SERVICOS</a:t>
            </a:r>
            <a:r>
              <a:rPr dirty="0" sz="800" spc="4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DE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TERCEIROS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-</a:t>
            </a:r>
            <a:r>
              <a:rPr dirty="0" sz="800" spc="-5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PESSOA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JURÍDICA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529499" y="3063880"/>
            <a:ext cx="14643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Microsoft Sans Serif"/>
                <a:cs typeface="Microsoft Sans Serif"/>
              </a:rPr>
              <a:t>OutroS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Recursos</a:t>
            </a:r>
            <a:r>
              <a:rPr dirty="0" sz="800" spc="3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não</a:t>
            </a:r>
            <a:r>
              <a:rPr dirty="0" sz="800" spc="-10">
                <a:latin typeface="Microsoft Sans Serif"/>
                <a:cs typeface="Microsoft Sans Serif"/>
              </a:rPr>
              <a:t> Vinculados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451518" y="3063880"/>
            <a:ext cx="45465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Microsoft Sans Serif"/>
                <a:cs typeface="Microsoft Sans Serif"/>
              </a:rPr>
              <a:t>30.000,00</a:t>
            </a:r>
            <a:endParaRPr sz="800">
              <a:latin typeface="Microsoft Sans Serif"/>
              <a:cs typeface="Microsoft Sans Serif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4034832" y="3255154"/>
          <a:ext cx="2966720" cy="4457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5810"/>
                <a:gridCol w="854075"/>
              </a:tblGrid>
              <a:tr h="145415">
                <a:tc>
                  <a:txBody>
                    <a:bodyPr/>
                    <a:lstStyle/>
                    <a:p>
                      <a:pPr marL="31750">
                        <a:lnSpc>
                          <a:spcPts val="894"/>
                        </a:lnSpc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94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</a:tr>
              <a:tr h="134620">
                <a:tc>
                  <a:txBody>
                    <a:bodyPr/>
                    <a:lstStyle/>
                    <a:p>
                      <a:pPr marL="416559">
                        <a:lnSpc>
                          <a:spcPts val="869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Suplementado</a:t>
                      </a:r>
                      <a:r>
                        <a:rPr dirty="0" sz="800" spc="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69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1.735.573,25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961965" y="3755577"/>
            <a:ext cx="579755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4820" marR="5080" indent="-452755">
              <a:lnSpc>
                <a:spcPct val="102499"/>
              </a:lnSpc>
              <a:spcBef>
                <a:spcPts val="75"/>
              </a:spcBef>
            </a:pPr>
            <a:r>
              <a:rPr dirty="0" sz="800" spc="-25">
                <a:latin typeface="Microsoft Sans Serif"/>
                <a:cs typeface="Microsoft Sans Serif"/>
              </a:rPr>
              <a:t>Artigo</a:t>
            </a:r>
            <a:r>
              <a:rPr dirty="0" sz="800" spc="-3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2º</a:t>
            </a:r>
            <a:r>
              <a:rPr dirty="0" sz="800" spc="-25"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-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As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despesas</a:t>
            </a:r>
            <a:r>
              <a:rPr dirty="0" sz="800" spc="3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decorrentes</a:t>
            </a:r>
            <a:r>
              <a:rPr dirty="0" sz="800" spc="4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da</a:t>
            </a:r>
            <a:r>
              <a:rPr dirty="0" sz="800" spc="-20">
                <a:latin typeface="Microsoft Sans Serif"/>
                <a:cs typeface="Microsoft Sans Serif"/>
              </a:rPr>
              <a:t> abertura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do</a:t>
            </a:r>
            <a:r>
              <a:rPr dirty="0" sz="800" spc="-2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presente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crédito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suplementar,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serão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cobertas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com</a:t>
            </a:r>
            <a:r>
              <a:rPr dirty="0" sz="800" spc="-2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recursos</a:t>
            </a:r>
            <a:r>
              <a:rPr dirty="0" sz="800" spc="3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-1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que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trata </a:t>
            </a:r>
            <a:r>
              <a:rPr dirty="0" sz="800">
                <a:latin typeface="Microsoft Sans Serif"/>
                <a:cs typeface="Microsoft Sans Serif"/>
              </a:rPr>
              <a:t>o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Artigo </a:t>
            </a:r>
            <a:r>
              <a:rPr dirty="0" sz="800" spc="-20">
                <a:latin typeface="Microsoft Sans Serif"/>
                <a:cs typeface="Microsoft Sans Serif"/>
              </a:rPr>
              <a:t>43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parágrafo</a:t>
            </a:r>
            <a:r>
              <a:rPr dirty="0" sz="800" spc="3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1º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da</a:t>
            </a:r>
            <a:r>
              <a:rPr dirty="0" sz="800" spc="-4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Lei</a:t>
            </a:r>
            <a:r>
              <a:rPr dirty="0" sz="800" spc="-20">
                <a:latin typeface="Microsoft Sans Serif"/>
                <a:cs typeface="Microsoft Sans Serif"/>
              </a:rPr>
              <a:t> Federal</a:t>
            </a:r>
            <a:r>
              <a:rPr dirty="0" sz="800" spc="-1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N°</a:t>
            </a:r>
            <a:r>
              <a:rPr dirty="0" sz="800" spc="-3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4.320/64,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Inciso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III.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811383" y="4090761"/>
            <a:ext cx="159448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Microsoft Sans Serif"/>
                <a:cs typeface="Microsoft Sans Serif"/>
              </a:rPr>
              <a:t>Inciso:</a:t>
            </a:r>
            <a:r>
              <a:rPr dirty="0" sz="800" spc="5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II</a:t>
            </a:r>
            <a:r>
              <a:rPr dirty="0" sz="800" spc="-3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-</a:t>
            </a:r>
            <a:r>
              <a:rPr dirty="0" sz="800" spc="-5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Excesso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Arrecadação:</a:t>
            </a:r>
            <a:r>
              <a:rPr dirty="0" sz="800">
                <a:latin typeface="Microsoft Sans Serif"/>
                <a:cs typeface="Microsoft Sans Serif"/>
              </a:rPr>
              <a:t> III</a:t>
            </a:r>
            <a:r>
              <a:rPr dirty="0" sz="800" spc="-4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-</a:t>
            </a:r>
            <a:r>
              <a:rPr dirty="0" sz="800" spc="-30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Anulação</a:t>
            </a:r>
            <a:r>
              <a:rPr dirty="0" sz="800" spc="3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de </a:t>
            </a:r>
            <a:r>
              <a:rPr dirty="0" sz="800" spc="-25">
                <a:latin typeface="Microsoft Sans Serif"/>
                <a:cs typeface="Microsoft Sans Serif"/>
              </a:rPr>
              <a:t>Dotação</a:t>
            </a:r>
            <a:r>
              <a:rPr dirty="0" sz="800" spc="35"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: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18227" y="4439897"/>
            <a:ext cx="260540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131818"/>
                  </a:solidFill>
                </a:uFill>
                <a:latin typeface="Microsoft Sans Serif"/>
                <a:cs typeface="Microsoft Sans Serif"/>
              </a:rPr>
              <a:t>Dotações</a:t>
            </a:r>
            <a:r>
              <a:rPr dirty="0" u="heavy" sz="800" spc="60">
                <a:uFill>
                  <a:solidFill>
                    <a:srgbClr val="131818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00" spc="-10">
                <a:uFill>
                  <a:solidFill>
                    <a:srgbClr val="131818"/>
                  </a:solidFill>
                </a:uFill>
                <a:latin typeface="Microsoft Sans Serif"/>
                <a:cs typeface="Microsoft Sans Serif"/>
              </a:rPr>
              <a:t>Anuladas</a:t>
            </a:r>
            <a:r>
              <a:rPr dirty="0" u="heavy" sz="800" spc="500">
                <a:uFill>
                  <a:solidFill>
                    <a:srgbClr val="131818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9690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Microsoft Sans Serif"/>
                <a:cs typeface="Microsoft Sans Serif"/>
              </a:rPr>
              <a:t>PREFEITURA</a:t>
            </a:r>
            <a:r>
              <a:rPr dirty="0" sz="950" spc="145">
                <a:latin typeface="Microsoft Sans Serif"/>
                <a:cs typeface="Microsoft Sans Serif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MUNICIPAL</a:t>
            </a:r>
            <a:r>
              <a:rPr dirty="0" sz="950" spc="90">
                <a:latin typeface="Microsoft Sans Serif"/>
                <a:cs typeface="Microsoft Sans Serif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DE</a:t>
            </a:r>
            <a:r>
              <a:rPr dirty="0" sz="950" spc="15">
                <a:latin typeface="Microsoft Sans Serif"/>
                <a:cs typeface="Microsoft Sans Serif"/>
              </a:rPr>
              <a:t> </a:t>
            </a:r>
            <a:r>
              <a:rPr dirty="0" sz="950" spc="-10">
                <a:latin typeface="Microsoft Sans Serif"/>
                <a:cs typeface="Microsoft Sans Serif"/>
              </a:rPr>
              <a:t>SEROPEDICA</a:t>
            </a:r>
            <a:endParaRPr sz="950">
              <a:latin typeface="Microsoft Sans Serif"/>
              <a:cs typeface="Microsoft Sans Serif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911442" y="4092538"/>
            <a:ext cx="723265" cy="379095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spc="-10">
                <a:latin typeface="Microsoft Sans Serif"/>
                <a:cs typeface="Microsoft Sans Serif"/>
              </a:rPr>
              <a:t>R$1.735.573,25</a:t>
            </a:r>
            <a:endParaRPr sz="750">
              <a:latin typeface="Microsoft Sans Serif"/>
              <a:cs typeface="Microsoft Sans Serif"/>
            </a:endParaRPr>
          </a:p>
          <a:p>
            <a:pPr marL="13335">
              <a:lnSpc>
                <a:spcPct val="100000"/>
              </a:lnSpc>
              <a:spcBef>
                <a:spcPts val="490"/>
              </a:spcBef>
            </a:pPr>
            <a:r>
              <a:rPr dirty="0" sz="750" spc="-10">
                <a:latin typeface="Microsoft Sans Serif"/>
                <a:cs typeface="Microsoft Sans Serif"/>
              </a:rPr>
              <a:t>$1.735.573,25</a:t>
            </a:r>
            <a:endParaRPr sz="7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2557" y="487540"/>
            <a:ext cx="676104" cy="63989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17738" y="9685287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89694" y="5909898"/>
            <a:ext cx="1891664" cy="0"/>
          </a:xfrm>
          <a:custGeom>
            <a:avLst/>
            <a:gdLst/>
            <a:ahLst/>
            <a:cxnLst/>
            <a:rect l="l" t="t" r="r" b="b"/>
            <a:pathLst>
              <a:path w="1891664" h="0">
                <a:moveTo>
                  <a:pt x="0" y="0"/>
                </a:moveTo>
                <a:lnTo>
                  <a:pt x="1891267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84237" y="1307215"/>
            <a:ext cx="6456680" cy="0"/>
          </a:xfrm>
          <a:custGeom>
            <a:avLst/>
            <a:gdLst/>
            <a:ahLst/>
            <a:cxnLst/>
            <a:rect l="l" t="t" r="r" b="b"/>
            <a:pathLst>
              <a:path w="6456680" h="0">
                <a:moveTo>
                  <a:pt x="0" y="0"/>
                </a:moveTo>
                <a:lnTo>
                  <a:pt x="6456499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70464" y="359302"/>
            <a:ext cx="3063875" cy="563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dirty="0" sz="850" spc="-35">
                <a:latin typeface="Microsoft Sans Serif"/>
                <a:cs typeface="Microsoft Sans Serif"/>
              </a:rPr>
              <a:t>Rua</a:t>
            </a:r>
            <a:r>
              <a:rPr dirty="0" sz="850" spc="-30">
                <a:latin typeface="Microsoft Sans Serif"/>
                <a:cs typeface="Microsoft Sans Serif"/>
              </a:rPr>
              <a:t> Maria </a:t>
            </a:r>
            <a:r>
              <a:rPr dirty="0" sz="850" spc="-10">
                <a:latin typeface="Microsoft Sans Serif"/>
                <a:cs typeface="Microsoft Sans Serif"/>
              </a:rPr>
              <a:t>Lourenço,</a:t>
            </a:r>
            <a:r>
              <a:rPr dirty="0" sz="850">
                <a:latin typeface="Microsoft Sans Serif"/>
                <a:cs typeface="Microsoft Sans Serif"/>
              </a:rPr>
              <a:t> </a:t>
            </a:r>
            <a:r>
              <a:rPr dirty="0" sz="850" spc="-25">
                <a:latin typeface="Microsoft Sans Serif"/>
                <a:cs typeface="Microsoft Sans Serif"/>
              </a:rPr>
              <a:t>18</a:t>
            </a:r>
            <a:endParaRPr sz="850">
              <a:latin typeface="Microsoft Sans Serif"/>
              <a:cs typeface="Microsoft Sans Serif"/>
            </a:endParaRPr>
          </a:p>
          <a:p>
            <a:pPr marL="15875">
              <a:lnSpc>
                <a:spcPct val="100000"/>
              </a:lnSpc>
              <a:spcBef>
                <a:spcPts val="229"/>
              </a:spcBef>
            </a:pPr>
            <a:r>
              <a:rPr dirty="0" sz="800" spc="-10">
                <a:latin typeface="Microsoft Sans Serif"/>
                <a:cs typeface="Microsoft Sans Serif"/>
              </a:rPr>
              <a:t>Fazenda Caxias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47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pc="-20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3</a:t>
            </a:fld>
            <a:r>
              <a:rPr dirty="0" spc="-25"/>
              <a:t> </a:t>
            </a:r>
            <a:r>
              <a:rPr dirty="0">
                <a:solidFill>
                  <a:srgbClr val="080808"/>
                </a:solidFill>
              </a:rPr>
              <a:t>de</a:t>
            </a:r>
            <a:r>
              <a:rPr dirty="0" spc="-20">
                <a:solidFill>
                  <a:srgbClr val="080808"/>
                </a:solidFill>
              </a:rPr>
              <a:t> </a:t>
            </a:r>
            <a:r>
              <a:rPr dirty="0" spc="-50"/>
              <a:t>3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5"/>
              <a:t>Servaux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527363" y="2042292"/>
            <a:ext cx="2602230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uFill>
                  <a:solidFill>
                    <a:srgbClr val="131318"/>
                  </a:solidFill>
                </a:uFill>
                <a:latin typeface="Microsoft Sans Serif"/>
                <a:cs typeface="Microsoft Sans Serif"/>
              </a:rPr>
              <a:t>Dota§ôes</a:t>
            </a:r>
            <a:r>
              <a:rPr dirty="0" u="heavy" sz="800" spc="10">
                <a:uFill>
                  <a:solidFill>
                    <a:srgbClr val="131318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00" spc="-10">
                <a:uFill>
                  <a:solidFill>
                    <a:srgbClr val="131318"/>
                  </a:solidFill>
                </a:uFill>
                <a:latin typeface="Microsoft Sans Serif"/>
                <a:cs typeface="Microsoft Sans Serif"/>
              </a:rPr>
              <a:t>Anuladas</a:t>
            </a:r>
            <a:r>
              <a:rPr dirty="0" u="heavy" sz="800" spc="500">
                <a:uFill>
                  <a:solidFill>
                    <a:srgbClr val="131318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6515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Microsoft Sans Serif"/>
                <a:cs typeface="Microsoft Sans Serif"/>
              </a:rPr>
              <a:t>PREFEITURA</a:t>
            </a:r>
            <a:r>
              <a:rPr dirty="0" sz="950" spc="145">
                <a:latin typeface="Microsoft Sans Serif"/>
                <a:cs typeface="Microsoft Sans Serif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MUNICIPAL</a:t>
            </a:r>
            <a:r>
              <a:rPr dirty="0" sz="950" spc="90">
                <a:latin typeface="Microsoft Sans Serif"/>
                <a:cs typeface="Microsoft Sans Serif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DE</a:t>
            </a:r>
            <a:r>
              <a:rPr dirty="0" sz="950" spc="15">
                <a:latin typeface="Microsoft Sans Serif"/>
                <a:cs typeface="Microsoft Sans Serif"/>
              </a:rPr>
              <a:t> </a:t>
            </a:r>
            <a:r>
              <a:rPr dirty="0" sz="950" spc="-10">
                <a:latin typeface="Microsoft Sans Serif"/>
                <a:cs typeface="Microsoft Sans Serif"/>
              </a:rPr>
              <a:t>SEROPEDICA</a:t>
            </a:r>
            <a:endParaRPr sz="950">
              <a:latin typeface="Microsoft Sans Serif"/>
              <a:cs typeface="Microsoft Sans Serif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623965" y="2441572"/>
          <a:ext cx="6390005" cy="2103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0405"/>
                <a:gridCol w="2458720"/>
                <a:gridCol w="2472690"/>
                <a:gridCol w="680085"/>
              </a:tblGrid>
              <a:tr h="140970">
                <a:tc>
                  <a:txBody>
                    <a:bodyPr/>
                    <a:lstStyle/>
                    <a:p>
                      <a:pPr marL="31750">
                        <a:lnSpc>
                          <a:spcPts val="894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01.35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94"/>
                        </a:lnSpc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Secretária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Defesa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Civil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da Unidade</a:t>
                      </a:r>
                      <a:r>
                        <a:rPr dirty="0" sz="800" spc="2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16.750,00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1590"/>
                </a:tc>
              </a:tr>
              <a:tr h="17018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01.36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Secretária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Agronegócios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1.832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Manutenção</a:t>
                      </a:r>
                      <a:r>
                        <a:rPr dirty="0" sz="800" spc="9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Operacionalização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Secretária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CONSUMO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76454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750" spc="8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750" spc="11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75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5.325,68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89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1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750" spc="1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50" spc="20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50" spc="19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50" spc="2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5.325,68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892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1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750" spc="150">
                          <a:latin typeface="Microsoft Sans Serif"/>
                          <a:cs typeface="Microsoft Sans Serif"/>
                        </a:rPr>
                        <a:t> 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5.325,68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</a:tr>
              <a:tr h="16764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01.90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Reserva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Contigência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9.999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Reserva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de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Contiqência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9.9.9.9.99.99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RESERVA</a:t>
                      </a:r>
                      <a:r>
                        <a:rPr dirty="0" sz="8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CONTINGÊNCIA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7702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nâo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Imposto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877,02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89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877,02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89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892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877,02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365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60119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Anulado</a:t>
                      </a:r>
                      <a:r>
                        <a:rPr dirty="0" sz="8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89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1.735.573,25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852327" y="4614867"/>
            <a:ext cx="4565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Microsoft Sans Serif"/>
                <a:cs typeface="Microsoft Sans Serif"/>
              </a:rPr>
              <a:t>Artigo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3º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-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441019" y="4614867"/>
            <a:ext cx="33350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Microsoft Sans Serif"/>
                <a:cs typeface="Microsoft Sans Serif"/>
              </a:rPr>
              <a:t>Revogadas</a:t>
            </a:r>
            <a:r>
              <a:rPr dirty="0" sz="800" spc="7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as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disposições</a:t>
            </a:r>
            <a:r>
              <a:rPr dirty="0" sz="800" spc="7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em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contrário.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Publique-</a:t>
            </a:r>
            <a:r>
              <a:rPr dirty="0" sz="800">
                <a:latin typeface="Microsoft Sans Serif"/>
                <a:cs typeface="Microsoft Sans Serif"/>
              </a:rPr>
              <a:t>se,</a:t>
            </a:r>
            <a:r>
              <a:rPr dirty="0" sz="800" spc="80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afixe-</a:t>
            </a:r>
            <a:r>
              <a:rPr dirty="0" sz="800">
                <a:latin typeface="Microsoft Sans Serif"/>
                <a:cs typeface="Microsoft Sans Serif"/>
              </a:rPr>
              <a:t>se</a:t>
            </a:r>
            <a:r>
              <a:rPr dirty="0" sz="800" spc="6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e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cumpra-</a:t>
            </a:r>
            <a:r>
              <a:rPr dirty="0" sz="800" spc="-25">
                <a:latin typeface="Microsoft Sans Serif"/>
                <a:cs typeface="Microsoft Sans Serif"/>
              </a:rPr>
              <a:t>se.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747871" y="5346177"/>
            <a:ext cx="19405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Microsoft Sans Serif"/>
                <a:cs typeface="Microsoft Sans Serif"/>
              </a:rPr>
              <a:t>Gabinete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do </a:t>
            </a:r>
            <a:r>
              <a:rPr dirty="0" sz="800" spc="-20">
                <a:latin typeface="Microsoft Sans Serif"/>
                <a:cs typeface="Microsoft Sans Serif"/>
              </a:rPr>
              <a:t>Prefeito,</a:t>
            </a:r>
            <a:r>
              <a:rPr dirty="0" sz="800" spc="3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30</a:t>
            </a:r>
            <a:r>
              <a:rPr dirty="0" sz="800" spc="35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17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outubro,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2024</a:t>
            </a:r>
            <a:endParaRPr sz="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2025-07-22T14:42:11Z</dcterms:created>
  <dcterms:modified xsi:type="dcterms:W3CDTF">2025-07-22T14:42:11Z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2025-07-22T00:00:00Z</vt:filetime>
  </property>
  <property fmtid="{D5CDD505-2E9C-101B-9397-08002B2CF9AE}" pid="5" name="Producer">
    <vt:lpwstr>Scanner System Image Conversion</vt:lpwstr>
  </property>
</Properties>
</file>