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9.jpg"/><Relationship Id="rId4" Type="http://schemas.openxmlformats.org/officeDocument/2006/relationships/image" Target="../media/image10.png"/><Relationship Id="rId5" Type="http://schemas.openxmlformats.org/officeDocument/2006/relationships/image" Target="../media/image1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jpg"/><Relationship Id="rId3" Type="http://schemas.openxmlformats.org/officeDocument/2006/relationships/image" Target="../media/image20.jpg"/><Relationship Id="rId4" Type="http://schemas.openxmlformats.org/officeDocument/2006/relationships/image" Target="../media/image21.png"/><Relationship Id="rId5" Type="http://schemas.openxmlformats.org/officeDocument/2006/relationships/image" Target="../media/image2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Relationship Id="rId3" Type="http://schemas.openxmlformats.org/officeDocument/2006/relationships/image" Target="../media/image24.jp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9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0933" y="8553279"/>
            <a:ext cx="1464894" cy="135901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379" y="904995"/>
            <a:ext cx="828380" cy="86538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8258" y="1276744"/>
            <a:ext cx="855790" cy="4265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971673" y="813831"/>
            <a:ext cx="2649220" cy="5073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ctr" marL="8890">
              <a:lnSpc>
                <a:spcPct val="100000"/>
              </a:lnSpc>
              <a:spcBef>
                <a:spcPts val="375"/>
              </a:spcBef>
            </a:pPr>
            <a:r>
              <a:rPr dirty="0" sz="1350">
                <a:latin typeface="Times New Roman"/>
                <a:cs typeface="Times New Roman"/>
              </a:rPr>
              <a:t>Estado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do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Rio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de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Janeiro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dirty="0" sz="1350" b="1">
                <a:latin typeface="Times New Roman"/>
                <a:cs typeface="Times New Roman"/>
              </a:rPr>
              <a:t>Prefeitura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Municipal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</a:t>
            </a:r>
            <a:r>
              <a:rPr dirty="0" sz="1350" spc="-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8006" y="2218303"/>
            <a:ext cx="6507480" cy="599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Decreto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2792/2024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100">
              <a:latin typeface="Arial MT"/>
              <a:cs typeface="Arial MT"/>
            </a:endParaRPr>
          </a:p>
          <a:p>
            <a:pPr algn="ctr" marL="2395220">
              <a:lnSpc>
                <a:spcPts val="1260"/>
              </a:lnSpc>
            </a:pPr>
            <a:r>
              <a:rPr dirty="0" sz="1100">
                <a:solidFill>
                  <a:srgbClr val="1A1A1A"/>
                </a:solidFill>
                <a:latin typeface="Arial MT"/>
                <a:cs typeface="Arial MT"/>
              </a:rPr>
              <a:t>!</a:t>
            </a:r>
            <a:r>
              <a:rPr dirty="0" sz="1100" spc="3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“lnstitúi"o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CaIencÍário"ÃnuaÍ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l¥lunicipais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D1D1D1"/>
                </a:solidFill>
                <a:latin typeface="Arial MT"/>
                <a:cs typeface="Arial MT"/>
              </a:rPr>
              <a:t>'</a:t>
            </a:r>
            <a:endParaRPr sz="1100">
              <a:latin typeface="Arial MT"/>
              <a:cs typeface="Arial MT"/>
            </a:endParaRPr>
          </a:p>
          <a:p>
            <a:pPr algn="ctr" marL="2794635" marR="381635" indent="-4445">
              <a:lnSpc>
                <a:spcPts val="1250"/>
              </a:lnSpc>
              <a:spcBef>
                <a:spcPts val="40"/>
              </a:spcBef>
              <a:tabLst>
                <a:tab pos="3051810" algn="l"/>
                <a:tab pos="3905250" algn="l"/>
                <a:tab pos="4378960" algn="l"/>
                <a:tab pos="4649470" algn="l"/>
                <a:tab pos="5429250" algn="l"/>
                <a:tab pos="5774055" algn="l"/>
              </a:tabLst>
            </a:pPr>
            <a:r>
              <a:rPr dirty="0" sz="1100" spc="-580">
                <a:latin typeface="Arial MT"/>
                <a:cs typeface="Arial MT"/>
              </a:rPr>
              <a:t>—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 b="1">
                <a:latin typeface="Arial"/>
                <a:cs typeface="Arial"/>
              </a:rPr>
              <a:t>CANTRIM,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20">
                <a:latin typeface="Arial MT"/>
                <a:cs typeface="Arial MT"/>
              </a:rPr>
              <a:t>para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50">
                <a:latin typeface="Arial MT"/>
                <a:cs typeface="Arial MT"/>
              </a:rPr>
              <a:t>o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exercício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25">
                <a:latin typeface="Arial MT"/>
                <a:cs typeface="Arial MT"/>
              </a:rPr>
              <a:t>de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25">
                <a:latin typeface="Arial MT"/>
                <a:cs typeface="Arial MT"/>
              </a:rPr>
              <a:t>2025, </a:t>
            </a:r>
            <a:r>
              <a:rPr dirty="0" sz="1100">
                <a:latin typeface="Arial MT"/>
                <a:cs typeface="Arial MT"/>
              </a:rPr>
              <a:t>estabelecendo</a:t>
            </a:r>
            <a:r>
              <a:rPr dirty="0" sz="1100" spc="18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normas</a:t>
            </a:r>
            <a:r>
              <a:rPr dirty="0" sz="1100" spc="17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5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recolhimento</a:t>
            </a:r>
            <a:r>
              <a:rPr dirty="0" sz="1100" spc="190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de</a:t>
            </a:r>
            <a:endParaRPr sz="1100">
              <a:latin typeface="Arial MT"/>
              <a:cs typeface="Arial MT"/>
            </a:endParaRPr>
          </a:p>
          <a:p>
            <a:pPr marL="2712085">
              <a:lnSpc>
                <a:spcPts val="1190"/>
              </a:lnSpc>
            </a:pPr>
            <a:r>
              <a:rPr dirty="0" baseline="-15151" sz="1650" spc="-7">
                <a:latin typeface="Arial MT"/>
                <a:cs typeface="Arial MT"/>
              </a:rPr>
              <a:t>..</a:t>
            </a:r>
            <a:r>
              <a:rPr dirty="0" baseline="-15151" sz="1650" spc="-284">
                <a:latin typeface="Arial MT"/>
                <a:cs typeface="Arial MT"/>
              </a:rPr>
              <a:t>.</a:t>
            </a:r>
            <a:r>
              <a:rPr dirty="0" sz="1100" spc="-509">
                <a:latin typeface="Arial MT"/>
                <a:cs typeface="Arial MT"/>
              </a:rPr>
              <a:t>T</a:t>
            </a:r>
            <a:r>
              <a:rPr dirty="0" baseline="-15151" sz="1650" spc="-7">
                <a:latin typeface="Arial MT"/>
                <a:cs typeface="Arial MT"/>
              </a:rPr>
              <a:t>.</a:t>
            </a:r>
            <a:r>
              <a:rPr dirty="0" baseline="-15151" sz="1650" spc="-15">
                <a:latin typeface="Arial MT"/>
                <a:cs typeface="Arial MT"/>
              </a:rPr>
              <a:t>.</a:t>
            </a:r>
            <a:r>
              <a:rPr dirty="0" sz="1100" spc="5">
                <a:latin typeface="Arial MT"/>
                <a:cs typeface="Arial MT"/>
              </a:rPr>
              <a:t>ri</a:t>
            </a:r>
            <a:r>
              <a:rPr dirty="0" sz="1100" spc="-360">
                <a:latin typeface="Arial MT"/>
                <a:cs typeface="Arial MT"/>
              </a:rPr>
              <a:t>b</a:t>
            </a:r>
            <a:r>
              <a:rPr dirty="0" baseline="-15151" sz="1650">
                <a:latin typeface="Arial MT"/>
                <a:cs typeface="Arial MT"/>
              </a:rPr>
              <a:t>.</a:t>
            </a:r>
            <a:r>
              <a:rPr dirty="0" baseline="-15151" sz="1650" spc="-352">
                <a:latin typeface="Arial MT"/>
                <a:cs typeface="Arial MT"/>
              </a:rPr>
              <a:t>.</a:t>
            </a:r>
            <a:r>
              <a:rPr dirty="0" sz="1100" spc="5">
                <a:latin typeface="Arial MT"/>
                <a:cs typeface="Arial MT"/>
              </a:rPr>
              <a:t>utos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dá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outras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baseline="-15151" sz="1650" spc="44">
                <a:latin typeface="Arial MT"/>
                <a:cs typeface="Arial MT"/>
              </a:rPr>
              <a:t>P</a:t>
            </a:r>
            <a:r>
              <a:rPr dirty="0" sz="1100" spc="5">
                <a:latin typeface="Arial MT"/>
                <a:cs typeface="Arial MT"/>
              </a:rPr>
              <a:t>r</a:t>
            </a:r>
            <a:r>
              <a:rPr dirty="0" sz="1100" spc="-210">
                <a:latin typeface="Arial MT"/>
                <a:cs typeface="Arial MT"/>
              </a:rPr>
              <a:t>o</a:t>
            </a:r>
            <a:r>
              <a:rPr dirty="0" baseline="-15151" sz="1650" spc="-157">
                <a:latin typeface="Arial MT"/>
                <a:cs typeface="Arial MT"/>
              </a:rPr>
              <a:t>.</a:t>
            </a:r>
            <a:r>
              <a:rPr dirty="0" sz="1100" spc="-445">
                <a:latin typeface="Arial MT"/>
                <a:cs typeface="Arial MT"/>
              </a:rPr>
              <a:t>v</a:t>
            </a:r>
            <a:r>
              <a:rPr dirty="0" baseline="-15151" sz="1650" spc="127">
                <a:latin typeface="Arial MT"/>
                <a:cs typeface="Arial MT"/>
              </a:rPr>
              <a:t>.</a:t>
            </a:r>
            <a:r>
              <a:rPr dirty="0" baseline="-15151" sz="1650" spc="-390">
                <a:latin typeface="Arial MT"/>
                <a:cs typeface="Arial MT"/>
              </a:rPr>
              <a:t>.</a:t>
            </a:r>
            <a:r>
              <a:rPr dirty="0" sz="1100" spc="5">
                <a:latin typeface="Arial MT"/>
                <a:cs typeface="Arial MT"/>
              </a:rPr>
              <a:t>i</a:t>
            </a:r>
            <a:r>
              <a:rPr dirty="0" sz="1100" spc="-595">
                <a:latin typeface="Arial MT"/>
                <a:cs typeface="Arial MT"/>
              </a:rPr>
              <a:t>d</a:t>
            </a:r>
            <a:r>
              <a:rPr dirty="0" baseline="-15151" sz="1650" spc="7">
                <a:latin typeface="Arial MT"/>
                <a:cs typeface="Arial MT"/>
              </a:rPr>
              <a:t>.</a:t>
            </a:r>
            <a:r>
              <a:rPr dirty="0" baseline="-15151" sz="1650" spc="30">
                <a:latin typeface="Arial MT"/>
                <a:cs typeface="Arial MT"/>
              </a:rPr>
              <a:t> </a:t>
            </a:r>
            <a:r>
              <a:rPr dirty="0" sz="1100" spc="-130">
                <a:latin typeface="Arial MT"/>
                <a:cs typeface="Arial MT"/>
              </a:rPr>
              <a:t>ênc</a:t>
            </a:r>
            <a:r>
              <a:rPr dirty="0" baseline="-15151" sz="1650" spc="-195">
                <a:latin typeface="Arial MT"/>
                <a:cs typeface="Arial MT"/>
              </a:rPr>
              <a:t>..</a:t>
            </a:r>
            <a:r>
              <a:rPr dirty="0" sz="1100" spc="-130">
                <a:latin typeface="Arial MT"/>
                <a:cs typeface="Arial MT"/>
              </a:rPr>
              <a:t>i</a:t>
            </a:r>
            <a:r>
              <a:rPr dirty="0" baseline="-15151" sz="1650" spc="-195">
                <a:latin typeface="Arial MT"/>
                <a:cs typeface="Arial MT"/>
              </a:rPr>
              <a:t>.</a:t>
            </a:r>
            <a:r>
              <a:rPr dirty="0" sz="1100" spc="-130">
                <a:latin typeface="Arial MT"/>
                <a:cs typeface="Arial MT"/>
              </a:rPr>
              <a:t>a</a:t>
            </a:r>
            <a:r>
              <a:rPr dirty="0" baseline="-15151" sz="1650" spc="-195">
                <a:latin typeface="Arial MT"/>
                <a:cs typeface="Arial MT"/>
              </a:rPr>
              <a:t>.</a:t>
            </a:r>
            <a:r>
              <a:rPr dirty="0" sz="1100" spc="-130">
                <a:latin typeface="Arial MT"/>
                <a:cs typeface="Arial MT"/>
              </a:rPr>
              <a:t>s</a:t>
            </a:r>
            <a:r>
              <a:rPr dirty="0" baseline="-15151" sz="1650" spc="-195">
                <a:latin typeface="Arial MT"/>
                <a:cs typeface="Arial MT"/>
              </a:rPr>
              <a:t>.-</a:t>
            </a:r>
            <a:r>
              <a:rPr dirty="0" baseline="-15151" sz="1650" spc="-37">
                <a:latin typeface="Arial MT"/>
                <a:cs typeface="Arial MT"/>
              </a:rPr>
              <a:t>.</a:t>
            </a:r>
            <a:r>
              <a:rPr dirty="0" sz="1100" spc="-25">
                <a:latin typeface="Arial MT"/>
                <a:cs typeface="Arial MT"/>
              </a:rPr>
              <a:t>”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Arial MT"/>
              <a:cs typeface="Arial MT"/>
            </a:endParaRPr>
          </a:p>
          <a:p>
            <a:pPr marL="165100" marR="157480" indent="436245">
              <a:lnSpc>
                <a:spcPts val="1250"/>
              </a:lnSpc>
            </a:pP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Prefeito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Municipal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Seropédica,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0">
                <a:latin typeface="Arial MT"/>
                <a:cs typeface="Arial MT"/>
              </a:rPr>
              <a:t> uso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atribuições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legais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tendo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vista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que </a:t>
            </a:r>
            <a:r>
              <a:rPr dirty="0" sz="1100" spc="-20">
                <a:latin typeface="Arial MT"/>
                <a:cs typeface="Arial MT"/>
              </a:rPr>
              <a:t>dispõe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224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30">
                <a:latin typeface="Arial MT"/>
                <a:cs typeface="Arial MT"/>
              </a:rPr>
              <a:t>Complementar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006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27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dezembro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2022,</a:t>
            </a:r>
            <a:endParaRPr sz="1100">
              <a:latin typeface="Arial MT"/>
              <a:cs typeface="Arial MT"/>
            </a:endParaRPr>
          </a:p>
          <a:p>
            <a:pPr algn="ctr" marR="2540">
              <a:lnSpc>
                <a:spcPct val="100000"/>
              </a:lnSpc>
              <a:spcBef>
                <a:spcPts val="1095"/>
              </a:spcBef>
            </a:pPr>
            <a:r>
              <a:rPr dirty="0" sz="1100" spc="-10">
                <a:latin typeface="Arial MT"/>
                <a:cs typeface="Arial MT"/>
              </a:rPr>
              <a:t>Decreta:</a:t>
            </a:r>
            <a:endParaRPr sz="1100">
              <a:latin typeface="Arial MT"/>
              <a:cs typeface="Arial MT"/>
            </a:endParaRPr>
          </a:p>
          <a:p>
            <a:pPr marL="165735" marR="156210" indent="-1905">
              <a:lnSpc>
                <a:spcPts val="1250"/>
              </a:lnSpc>
              <a:spcBef>
                <a:spcPts val="1180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1º -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Fica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Instituído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Calendário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Anual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Tributos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Municipais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530">
                <a:latin typeface="Arial MT"/>
                <a:cs typeface="Arial MT"/>
              </a:rPr>
              <a:t>—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 spc="-30" b="1">
                <a:latin typeface="Arial"/>
                <a:cs typeface="Arial"/>
              </a:rPr>
              <a:t>CANTRIM,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exercício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2025.</a:t>
            </a:r>
            <a:endParaRPr sz="1100">
              <a:latin typeface="Arial MT"/>
              <a:cs typeface="Arial MT"/>
            </a:endParaRPr>
          </a:p>
          <a:p>
            <a:pPr marL="166370" marR="160655">
              <a:lnSpc>
                <a:spcPts val="1250"/>
              </a:lnSpc>
              <a:spcBef>
                <a:spcPts val="1245"/>
              </a:spcBef>
            </a:pPr>
            <a:r>
              <a:rPr dirty="0" sz="1100">
                <a:latin typeface="Arial MT"/>
                <a:cs typeface="Arial MT"/>
              </a:rPr>
              <a:t>Art. 2º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Guias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e/ou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carnês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referentes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exercício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2025,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deverão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retirados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 </a:t>
            </a:r>
            <a:r>
              <a:rPr dirty="0" sz="1100">
                <a:latin typeface="Arial MT"/>
                <a:cs typeface="Arial MT"/>
              </a:rPr>
              <a:t>Setor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3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IPTU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Secretaria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Municipal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45">
                <a:latin typeface="Arial MT"/>
                <a:cs typeface="Arial MT"/>
              </a:rPr>
              <a:t>da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Fazenda,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Prefeitura.</a:t>
            </a:r>
            <a:endParaRPr sz="110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1145"/>
              </a:spcBef>
            </a:pPr>
            <a:r>
              <a:rPr dirty="0" sz="1100">
                <a:latin typeface="Arial MT"/>
                <a:cs typeface="Arial MT"/>
              </a:rPr>
              <a:t>Parágrafo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Único.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IPTU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poderá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retirado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também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diretamente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 </a:t>
            </a:r>
            <a:r>
              <a:rPr dirty="0" sz="1100" spc="-20">
                <a:latin typeface="Arial MT"/>
                <a:cs typeface="Arial MT"/>
              </a:rPr>
              <a:t>site </a:t>
            </a:r>
            <a:r>
              <a:rPr dirty="0" sz="1100" spc="-10">
                <a:latin typeface="Arial MT"/>
                <a:cs typeface="Arial MT"/>
              </a:rPr>
              <a:t>seropedica.rj.gov.br/iptu.</a:t>
            </a:r>
            <a:endParaRPr sz="1100">
              <a:latin typeface="Arial MT"/>
              <a:cs typeface="Arial MT"/>
            </a:endParaRPr>
          </a:p>
          <a:p>
            <a:pPr algn="just" marL="167640" marR="157480" indent="-1270">
              <a:lnSpc>
                <a:spcPct val="92700"/>
              </a:lnSpc>
              <a:spcBef>
                <a:spcPts val="1220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3º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recusado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Domicílio</a:t>
            </a:r>
            <a:r>
              <a:rPr dirty="0" sz="1100" spc="2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Tributário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informado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pelo</a:t>
            </a:r>
            <a:r>
              <a:rPr dirty="0" sz="1100" spc="2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contribuinte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endereço </a:t>
            </a:r>
            <a:r>
              <a:rPr dirty="0" sz="1100" spc="-20">
                <a:latin typeface="Arial MT"/>
                <a:cs typeface="Arial MT"/>
              </a:rPr>
              <a:t>escolhido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impossibilitar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dificultar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arrecadação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fiscalização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 §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do </a:t>
            </a:r>
            <a:r>
              <a:rPr dirty="0" sz="1100" spc="-20">
                <a:latin typeface="Arial MT"/>
                <a:cs typeface="Arial MT"/>
              </a:rPr>
              <a:t>inciso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III,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Art.63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30">
                <a:latin typeface="Arial MT"/>
                <a:cs typeface="Arial MT"/>
              </a:rPr>
              <a:t>CTMS(LC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006/2022).</a:t>
            </a:r>
            <a:endParaRPr sz="1100">
              <a:latin typeface="Arial MT"/>
              <a:cs typeface="Arial MT"/>
            </a:endParaRPr>
          </a:p>
          <a:p>
            <a:pPr marL="169545" marR="166370" indent="2540">
              <a:lnSpc>
                <a:spcPts val="1200"/>
              </a:lnSpc>
              <a:spcBef>
                <a:spcPts val="1245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4º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recolhimento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efetuado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acordo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determina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Calendário </a:t>
            </a:r>
            <a:r>
              <a:rPr dirty="0" sz="1100" spc="-20">
                <a:latin typeface="Arial MT"/>
                <a:cs typeface="Arial MT"/>
              </a:rPr>
              <a:t>Anual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Tributos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Municipais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530">
                <a:latin typeface="Arial MT"/>
                <a:cs typeface="Arial MT"/>
              </a:rPr>
              <a:t>—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5" b="1">
                <a:latin typeface="Arial"/>
                <a:cs typeface="Arial"/>
              </a:rPr>
              <a:t>CANTRIM,</a:t>
            </a:r>
            <a:r>
              <a:rPr dirty="0" sz="1100" spc="45" b="1">
                <a:latin typeface="Arial"/>
                <a:cs typeface="Arial"/>
              </a:rPr>
              <a:t> </a:t>
            </a:r>
            <a:r>
              <a:rPr dirty="0" sz="1100" spc="-20">
                <a:latin typeface="Arial MT"/>
                <a:cs typeface="Arial MT"/>
              </a:rPr>
              <a:t>que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faz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integrante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Decreto.</a:t>
            </a:r>
            <a:endParaRPr sz="1100">
              <a:latin typeface="Arial MT"/>
              <a:cs typeface="Arial MT"/>
            </a:endParaRPr>
          </a:p>
          <a:p>
            <a:pPr algn="just" marL="170180" marR="156210" indent="2540">
              <a:lnSpc>
                <a:spcPct val="95400"/>
              </a:lnSpc>
              <a:spcBef>
                <a:spcPts val="1215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5º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reclamações,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pedidos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revisão,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impugnações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relativas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valores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lançados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guia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ou </a:t>
            </a:r>
            <a:r>
              <a:rPr dirty="0" sz="1100">
                <a:latin typeface="Arial MT"/>
                <a:cs typeface="Arial MT"/>
              </a:rPr>
              <a:t>carnê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pagamento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quaisquer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solicitações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relativas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aos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municipais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vinculados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imóvel, </a:t>
            </a:r>
            <a:r>
              <a:rPr dirty="0" sz="1100" spc="-25">
                <a:latin typeface="Arial MT"/>
                <a:cs typeface="Arial MT"/>
              </a:rPr>
              <a:t>deverão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formalizadas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meio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petição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dirigida</a:t>
            </a:r>
            <a:r>
              <a:rPr dirty="0" sz="1100">
                <a:latin typeface="Arial MT"/>
                <a:cs typeface="Arial MT"/>
              </a:rPr>
              <a:t> ao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Subsecretário</a:t>
            </a:r>
            <a:r>
              <a:rPr dirty="0" sz="1100">
                <a:latin typeface="Arial MT"/>
                <a:cs typeface="Arial MT"/>
              </a:rPr>
              <a:t> 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Receita.</a:t>
            </a:r>
            <a:endParaRPr sz="1100">
              <a:latin typeface="Arial MT"/>
              <a:cs typeface="Arial MT"/>
            </a:endParaRPr>
          </a:p>
          <a:p>
            <a:pPr algn="just" marL="169545" marR="154940" indent="3175">
              <a:lnSpc>
                <a:spcPct val="92700"/>
              </a:lnSpc>
              <a:spcBef>
                <a:spcPts val="1250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6º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impugnações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contra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tributos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municipais,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lançados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exercício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2025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não </a:t>
            </a:r>
            <a:r>
              <a:rPr dirty="0" sz="1100">
                <a:latin typeface="Arial MT"/>
                <a:cs typeface="Arial MT"/>
              </a:rPr>
              <a:t>impedirão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cobrança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eventuais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acréscimos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atualização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valores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débitos, salvo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nos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casos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decisão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favorável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contribuinte.</a:t>
            </a:r>
            <a:endParaRPr sz="1100">
              <a:latin typeface="Arial MT"/>
              <a:cs typeface="Arial MT"/>
            </a:endParaRPr>
          </a:p>
          <a:p>
            <a:pPr marL="172720" marR="149860" indent="-635">
              <a:lnSpc>
                <a:spcPts val="1220"/>
              </a:lnSpc>
              <a:spcBef>
                <a:spcPts val="1225"/>
              </a:spcBef>
            </a:pPr>
            <a:r>
              <a:rPr dirty="0" sz="1100">
                <a:latin typeface="Arial MT"/>
                <a:cs typeface="Arial MT"/>
              </a:rPr>
              <a:t>Art.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7º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Decreto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entrará</a:t>
            </a:r>
            <a:r>
              <a:rPr dirty="0" sz="1100">
                <a:latin typeface="Arial MT"/>
                <a:cs typeface="Arial MT"/>
              </a:rPr>
              <a:t> em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 data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publicação,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produzirá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partir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01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janeiro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2025,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revogados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disposições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contrário.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67578" y="1916637"/>
            <a:ext cx="233553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Arial MT"/>
                <a:cs typeface="Arial MT"/>
              </a:rPr>
              <a:t>Seropédica,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21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novembro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2025.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45953" y="8946355"/>
            <a:ext cx="902969" cy="351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85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LUCAS</a:t>
            </a:r>
            <a:r>
              <a:rPr dirty="0" sz="1100" spc="-25">
                <a:latin typeface="Arial MT"/>
                <a:cs typeface="Arial MT"/>
              </a:rPr>
              <a:t> DE</a:t>
            </a:r>
            <a:endParaRPr sz="1100">
              <a:latin typeface="Arial MT"/>
              <a:cs typeface="Arial MT"/>
            </a:endParaRPr>
          </a:p>
          <a:p>
            <a:pPr marL="389255">
              <a:lnSpc>
                <a:spcPts val="1285"/>
              </a:lnSpc>
            </a:pPr>
            <a:r>
              <a:rPr dirty="0" sz="1100" spc="-10">
                <a:latin typeface="Arial MT"/>
                <a:cs typeface="Arial MT"/>
              </a:rPr>
              <a:t>Prefeito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68701" y="8946355"/>
            <a:ext cx="921385" cy="351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285"/>
              </a:lnSpc>
              <a:spcBef>
                <a:spcPts val="100"/>
              </a:spcBef>
              <a:tabLst>
                <a:tab pos="437515" algn="l"/>
              </a:tabLst>
            </a:pPr>
            <a:r>
              <a:rPr dirty="0" sz="1100" spc="-25">
                <a:latin typeface="Arial MT"/>
                <a:cs typeface="Arial MT"/>
              </a:rPr>
              <a:t>DOS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ÁNTOS</a:t>
            </a:r>
            <a:endParaRPr sz="1100">
              <a:latin typeface="Arial MT"/>
              <a:cs typeface="Arial MT"/>
            </a:endParaRPr>
          </a:p>
          <a:p>
            <a:pPr algn="ctr" marR="61594">
              <a:lnSpc>
                <a:spcPts val="1285"/>
              </a:lnSpc>
            </a:pPr>
            <a:r>
              <a:rPr dirty="0" sz="1100" spc="-20">
                <a:latin typeface="Arial MT"/>
                <a:cs typeface="Arial MT"/>
              </a:rPr>
              <a:t>ipal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25038" y="9171847"/>
            <a:ext cx="624331" cy="93546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7470" y="886713"/>
            <a:ext cx="828380" cy="86843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44348" y="1252368"/>
            <a:ext cx="855790" cy="45706"/>
          </a:xfrm>
          <a:prstGeom prst="rect">
            <a:avLst/>
          </a:prstGeom>
        </p:spPr>
      </p:pic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2025269" y="3175103"/>
          <a:ext cx="3651885" cy="2411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985"/>
                <a:gridCol w="1776094"/>
              </a:tblGrid>
              <a:tr h="200660">
                <a:tc>
                  <a:txBody>
                    <a:bodyPr/>
                    <a:lstStyle/>
                    <a:p>
                      <a:pPr marL="441325">
                        <a:lnSpc>
                          <a:spcPts val="1280"/>
                        </a:lnSpc>
                        <a:spcBef>
                          <a:spcPts val="204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Competência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26034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ts val="1280"/>
                        </a:lnSpc>
                        <a:spcBef>
                          <a:spcPts val="204"/>
                        </a:spcBef>
                      </a:pPr>
                      <a:r>
                        <a:rPr dirty="0" sz="1150" spc="-10" b="1">
                          <a:latin typeface="Arial"/>
                          <a:cs typeface="Arial"/>
                        </a:rPr>
                        <a:t>Vencimento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103505">
                        <a:lnSpc>
                          <a:spcPts val="1265"/>
                        </a:lnSpc>
                        <a:spcBef>
                          <a:spcPts val="11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Janeiro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290"/>
                        </a:lnSpc>
                        <a:spcBef>
                          <a:spcPts val="8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10/02/2025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102235">
                        <a:lnSpc>
                          <a:spcPts val="1290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Fevereiro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290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10/03/2025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102870">
                        <a:lnSpc>
                          <a:spcPts val="1255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Março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255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10/04/2025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104775">
                        <a:lnSpc>
                          <a:spcPts val="1265"/>
                        </a:lnSpc>
                        <a:spcBef>
                          <a:spcPts val="8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Abril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290"/>
                        </a:lnSpc>
                        <a:spcBef>
                          <a:spcPts val="6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12/05/2025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106045">
                        <a:lnSpc>
                          <a:spcPts val="1255"/>
                        </a:lnSpc>
                        <a:spcBef>
                          <a:spcPts val="50"/>
                        </a:spcBef>
                      </a:pPr>
                      <a:r>
                        <a:rPr dirty="0" sz="1150" spc="-20">
                          <a:latin typeface="Arial MT"/>
                          <a:cs typeface="Arial MT"/>
                        </a:rPr>
                        <a:t>Maio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280"/>
                        </a:lnSpc>
                        <a:spcBef>
                          <a:spcPts val="2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10/06/2025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103505">
                        <a:lnSpc>
                          <a:spcPts val="1280"/>
                        </a:lnSpc>
                        <a:spcBef>
                          <a:spcPts val="3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Junho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300"/>
                        </a:lnSpc>
                        <a:spcBef>
                          <a:spcPts val="1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10/07/2025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106680">
                        <a:lnSpc>
                          <a:spcPts val="1255"/>
                        </a:lnSpc>
                        <a:spcBef>
                          <a:spcPts val="6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Julho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762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280"/>
                        </a:lnSpc>
                        <a:spcBef>
                          <a:spcPts val="3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11/08/2025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104775">
                        <a:lnSpc>
                          <a:spcPts val="1240"/>
                        </a:lnSpc>
                        <a:spcBef>
                          <a:spcPts val="3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Agosto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265"/>
                        </a:lnSpc>
                        <a:spcBef>
                          <a:spcPts val="1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10/09/2025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104139">
                        <a:lnSpc>
                          <a:spcPts val="1240"/>
                        </a:lnSpc>
                        <a:spcBef>
                          <a:spcPts val="7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Setembro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265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10/10/2025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109855">
                        <a:lnSpc>
                          <a:spcPts val="1255"/>
                        </a:lnSpc>
                        <a:spcBef>
                          <a:spcPts val="5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Outubro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635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spcBef>
                          <a:spcPts val="2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10/11/2025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108585">
                        <a:lnSpc>
                          <a:spcPts val="1255"/>
                        </a:lnSpc>
                        <a:spcBef>
                          <a:spcPts val="3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Novembro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spcBef>
                          <a:spcPts val="1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10/12/2025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233045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Dezembro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12/01/2026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8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09374" y="865384"/>
            <a:ext cx="411144" cy="27119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77764" y="792502"/>
            <a:ext cx="2649220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0525">
              <a:lnSpc>
                <a:spcPct val="117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Estado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do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Rio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Janeiro </a:t>
            </a:r>
            <a:r>
              <a:rPr dirty="0" sz="1350" b="1">
                <a:latin typeface="Times New Roman"/>
                <a:cs typeface="Times New Roman"/>
              </a:rPr>
              <a:t>Prefeitura</a:t>
            </a:r>
            <a:r>
              <a:rPr dirty="0" sz="1350" spc="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Municipal</a:t>
            </a:r>
            <a:r>
              <a:rPr dirty="0" sz="1350" spc="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de</a:t>
            </a:r>
            <a:r>
              <a:rPr dirty="0" sz="1350" spc="-6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8980" y="1924509"/>
            <a:ext cx="5688965" cy="908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595"/>
              </a:lnSpc>
              <a:spcBef>
                <a:spcPts val="100"/>
              </a:spcBef>
            </a:pPr>
            <a:r>
              <a:rPr dirty="0" u="heavy" sz="1350" spc="-1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CALENDÁRIO</a:t>
            </a:r>
            <a:r>
              <a:rPr dirty="0" u="heavy" sz="1350" spc="2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ANUAL</a:t>
            </a:r>
            <a:r>
              <a:rPr dirty="0" u="heavy" sz="1350" spc="-6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DE</a:t>
            </a:r>
            <a:r>
              <a:rPr dirty="0" u="heavy" sz="1350" spc="-55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TRIBUTOS</a:t>
            </a:r>
            <a:r>
              <a:rPr dirty="0" u="heavy" sz="1350" spc="25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MUNICIPAIS</a:t>
            </a:r>
            <a:r>
              <a:rPr dirty="0" u="heavy" sz="1350" spc="9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spc="-62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—</a:t>
            </a:r>
            <a:r>
              <a:rPr dirty="0" u="heavy" sz="1350" spc="4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35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CANTRIM</a:t>
            </a:r>
            <a:r>
              <a:rPr dirty="0" u="heavy" sz="1350" spc="25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350" spc="-625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—</a:t>
            </a:r>
            <a:r>
              <a:rPr dirty="0" u="heavy" sz="1350" spc="7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350" spc="-20" b="1">
                <a:uFill>
                  <a:solidFill>
                    <a:srgbClr val="0C0C0C"/>
                  </a:solidFill>
                </a:uFill>
                <a:latin typeface="Arial"/>
                <a:cs typeface="Arial"/>
              </a:rPr>
              <a:t>2025</a:t>
            </a:r>
            <a:endParaRPr sz="1350">
              <a:latin typeface="Arial"/>
              <a:cs typeface="Arial"/>
            </a:endParaRPr>
          </a:p>
          <a:p>
            <a:pPr algn="ctr" marR="3175">
              <a:lnSpc>
                <a:spcPts val="1355"/>
              </a:lnSpc>
            </a:pPr>
            <a:r>
              <a:rPr dirty="0" sz="1150">
                <a:latin typeface="Arial MT"/>
                <a:cs typeface="Arial MT"/>
              </a:rPr>
              <a:t>(Decreto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n°</a:t>
            </a:r>
            <a:r>
              <a:rPr dirty="0" sz="1150" spc="-7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2792/2024)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1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IMPOSTO</a:t>
            </a:r>
            <a:r>
              <a:rPr dirty="0" u="sng" sz="1150" spc="7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SOBRE</a:t>
            </a:r>
            <a:r>
              <a:rPr dirty="0" u="sng" sz="1150" spc="114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SERVIÇOS</a:t>
            </a:r>
            <a:r>
              <a:rPr dirty="0" u="sng" sz="1150" spc="114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150" spc="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QUALQUER</a:t>
            </a:r>
            <a:r>
              <a:rPr dirty="0" u="sng" sz="1150" spc="1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NATUREZA</a:t>
            </a:r>
            <a:r>
              <a:rPr dirty="0" u="sng" sz="1150" spc="1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-</a:t>
            </a:r>
            <a:r>
              <a:rPr dirty="0" u="sng" sz="1150" spc="28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ISSQN</a:t>
            </a:r>
            <a:r>
              <a:rPr dirty="0" u="sng" sz="1150" spc="6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 spc="-1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VARIÁVEL</a:t>
            </a:r>
            <a:endParaRPr sz="11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59885" y="6273772"/>
            <a:ext cx="2736215" cy="692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sng" sz="11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TAXA</a:t>
            </a:r>
            <a:r>
              <a:rPr dirty="0" u="sng" sz="1150" spc="14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150" spc="6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INSPEÇÃO</a:t>
            </a:r>
            <a:r>
              <a:rPr dirty="0" u="sng" sz="1150" spc="19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SANITÁRIA</a:t>
            </a:r>
            <a:r>
              <a:rPr dirty="0" u="sng" sz="1150" spc="21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 spc="-54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—</a:t>
            </a:r>
            <a:r>
              <a:rPr dirty="0" u="sng" sz="1150" spc="8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TIS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1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050">
                <a:latin typeface="Arial MT"/>
                <a:cs typeface="Arial MT"/>
              </a:rPr>
              <a:t>COMÉRCIO,</a:t>
            </a:r>
            <a:r>
              <a:rPr dirty="0" sz="1050" spc="10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SERVIÇO</a:t>
            </a:r>
            <a:r>
              <a:rPr dirty="0" sz="1050" spc="6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E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10" b="1">
                <a:latin typeface="Arial"/>
                <a:cs typeface="Arial"/>
              </a:rPr>
              <a:t>INDÚSTRIA</a:t>
            </a:r>
            <a:endParaRPr sz="10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045064" y="7134843"/>
            <a:ext cx="3569970" cy="287020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350"/>
              </a:spcBef>
              <a:tabLst>
                <a:tab pos="2300605" algn="l"/>
              </a:tabLst>
            </a:pPr>
            <a:r>
              <a:rPr dirty="0" sz="1150" spc="-10">
                <a:latin typeface="Arial MT"/>
                <a:cs typeface="Arial MT"/>
              </a:rPr>
              <a:t>Março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baseline="2415" sz="1725" spc="-15">
                <a:latin typeface="Arial MT"/>
                <a:cs typeface="Arial MT"/>
              </a:rPr>
              <a:t>31/03/2025</a:t>
            </a:r>
            <a:endParaRPr baseline="2415" sz="1725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496870" y="7554073"/>
            <a:ext cx="267144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latin typeface="Arial"/>
                <a:cs typeface="Arial"/>
              </a:rPr>
              <a:t>VEÍCULOS</a:t>
            </a:r>
            <a:r>
              <a:rPr dirty="0" sz="1050" spc="114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DE</a:t>
            </a:r>
            <a:r>
              <a:rPr dirty="0" sz="1050" spc="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TRANSPORTE</a:t>
            </a:r>
            <a:r>
              <a:rPr dirty="0" sz="1050" spc="80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EM </a:t>
            </a:r>
            <a:r>
              <a:rPr dirty="0" sz="1050" spc="-10" b="1">
                <a:latin typeface="Arial"/>
                <a:cs typeface="Arial"/>
              </a:rPr>
              <a:t>GERAL</a:t>
            </a:r>
            <a:endParaRPr sz="10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051156" y="7908813"/>
            <a:ext cx="3566795" cy="292735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46990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370"/>
              </a:spcBef>
              <a:tabLst>
                <a:tab pos="2296160" algn="l"/>
              </a:tabLst>
            </a:pPr>
            <a:r>
              <a:rPr dirty="0" sz="1150" spc="-10">
                <a:latin typeface="Arial MT"/>
                <a:cs typeface="Arial MT"/>
              </a:rPr>
              <a:t>Dezembro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baseline="2415" sz="1725" spc="-15">
                <a:latin typeface="Arial MT"/>
                <a:cs typeface="Arial MT"/>
              </a:rPr>
              <a:t>29/12/2025</a:t>
            </a:r>
            <a:endParaRPr baseline="2415" sz="1725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92270" y="9461323"/>
            <a:ext cx="4227178" cy="83491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4424" y="889760"/>
            <a:ext cx="831426" cy="8714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97192" y="877572"/>
            <a:ext cx="462918" cy="46316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41303" y="1273698"/>
            <a:ext cx="855790" cy="4265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2035928" y="8827520"/>
            <a:ext cx="0" cy="307975"/>
          </a:xfrm>
          <a:custGeom>
            <a:avLst/>
            <a:gdLst/>
            <a:ahLst/>
            <a:cxnLst/>
            <a:rect l="l" t="t" r="r" b="b"/>
            <a:pathLst>
              <a:path w="0" h="307975">
                <a:moveTo>
                  <a:pt x="0" y="307759"/>
                </a:moveTo>
                <a:lnTo>
                  <a:pt x="0" y="0"/>
                </a:lnTo>
              </a:path>
            </a:pathLst>
          </a:custGeom>
          <a:ln w="21318">
            <a:solidFill>
              <a:srgbClr val="0C0C0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2025269" y="8827520"/>
            <a:ext cx="3594100" cy="307975"/>
            <a:chOff x="2025269" y="8827520"/>
            <a:chExt cx="3594100" cy="307975"/>
          </a:xfrm>
        </p:grpSpPr>
        <p:sp>
          <p:nvSpPr>
            <p:cNvPr id="8" name="object 8" descr=""/>
            <p:cNvSpPr/>
            <p:nvPr/>
          </p:nvSpPr>
          <p:spPr>
            <a:xfrm>
              <a:off x="5608321" y="8827520"/>
              <a:ext cx="0" cy="307975"/>
            </a:xfrm>
            <a:custGeom>
              <a:avLst/>
              <a:gdLst/>
              <a:ahLst/>
              <a:cxnLst/>
              <a:rect l="l" t="t" r="r" b="b"/>
              <a:pathLst>
                <a:path w="0" h="307975">
                  <a:moveTo>
                    <a:pt x="0" y="307759"/>
                  </a:moveTo>
                  <a:lnTo>
                    <a:pt x="0" y="0"/>
                  </a:lnTo>
                </a:path>
              </a:pathLst>
            </a:custGeom>
            <a:ln w="21318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025269" y="8838185"/>
              <a:ext cx="3594100" cy="0"/>
            </a:xfrm>
            <a:custGeom>
              <a:avLst/>
              <a:gdLst/>
              <a:ahLst/>
              <a:cxnLst/>
              <a:rect l="l" t="t" r="r" b="b"/>
              <a:pathLst>
                <a:path w="3594100" h="0">
                  <a:moveTo>
                    <a:pt x="0" y="0"/>
                  </a:moveTo>
                  <a:lnTo>
                    <a:pt x="3593712" y="0"/>
                  </a:lnTo>
                </a:path>
              </a:pathLst>
            </a:custGeom>
            <a:ln w="21329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025269" y="9124616"/>
              <a:ext cx="3594100" cy="0"/>
            </a:xfrm>
            <a:custGeom>
              <a:avLst/>
              <a:gdLst/>
              <a:ahLst/>
              <a:cxnLst/>
              <a:rect l="l" t="t" r="r" b="b"/>
              <a:pathLst>
                <a:path w="3594100" h="0">
                  <a:moveTo>
                    <a:pt x="0" y="0"/>
                  </a:moveTo>
                  <a:lnTo>
                    <a:pt x="3593712" y="0"/>
                  </a:lnTo>
                </a:path>
              </a:pathLst>
            </a:custGeom>
            <a:ln w="21329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048111" y="8857993"/>
              <a:ext cx="0" cy="234950"/>
            </a:xfrm>
            <a:custGeom>
              <a:avLst/>
              <a:gdLst/>
              <a:ahLst/>
              <a:cxnLst/>
              <a:rect l="l" t="t" r="r" b="b"/>
              <a:pathLst>
                <a:path w="0" h="234950">
                  <a:moveTo>
                    <a:pt x="0" y="234628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13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583957" y="8857993"/>
              <a:ext cx="0" cy="234950"/>
            </a:xfrm>
            <a:custGeom>
              <a:avLst/>
              <a:gdLst/>
              <a:ahLst/>
              <a:cxnLst/>
              <a:rect l="l" t="t" r="r" b="b"/>
              <a:pathLst>
                <a:path w="0" h="234950">
                  <a:moveTo>
                    <a:pt x="0" y="234628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13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040497" y="8865611"/>
              <a:ext cx="3551554" cy="0"/>
            </a:xfrm>
            <a:custGeom>
              <a:avLst/>
              <a:gdLst/>
              <a:ahLst/>
              <a:cxnLst/>
              <a:rect l="l" t="t" r="r" b="b"/>
              <a:pathLst>
                <a:path w="3551554" h="0">
                  <a:moveTo>
                    <a:pt x="0" y="0"/>
                  </a:moveTo>
                  <a:lnTo>
                    <a:pt x="3551074" y="0"/>
                  </a:lnTo>
                </a:path>
              </a:pathLst>
            </a:custGeom>
            <a:ln w="15235">
              <a:solidFill>
                <a:srgbClr val="13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040497" y="9085003"/>
              <a:ext cx="3551554" cy="0"/>
            </a:xfrm>
            <a:custGeom>
              <a:avLst/>
              <a:gdLst/>
              <a:ahLst/>
              <a:cxnLst/>
              <a:rect l="l" t="t" r="r" b="b"/>
              <a:pathLst>
                <a:path w="3551554" h="0">
                  <a:moveTo>
                    <a:pt x="0" y="0"/>
                  </a:moveTo>
                  <a:lnTo>
                    <a:pt x="3551074" y="0"/>
                  </a:lnTo>
                </a:path>
              </a:pathLst>
            </a:custGeom>
            <a:ln w="15235">
              <a:solidFill>
                <a:srgbClr val="13131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/>
          <p:nvPr/>
        </p:nvSpPr>
        <p:spPr>
          <a:xfrm>
            <a:off x="2035928" y="8224191"/>
            <a:ext cx="0" cy="304800"/>
          </a:xfrm>
          <a:custGeom>
            <a:avLst/>
            <a:gdLst/>
            <a:ahLst/>
            <a:cxnLst/>
            <a:rect l="l" t="t" r="r" b="b"/>
            <a:pathLst>
              <a:path w="0" h="304800">
                <a:moveTo>
                  <a:pt x="0" y="304712"/>
                </a:moveTo>
                <a:lnTo>
                  <a:pt x="0" y="0"/>
                </a:lnTo>
              </a:path>
            </a:pathLst>
          </a:custGeom>
          <a:ln w="21318">
            <a:solidFill>
              <a:srgbClr val="0C0C0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6" name="object 16" descr=""/>
          <p:cNvGrpSpPr/>
          <p:nvPr/>
        </p:nvGrpSpPr>
        <p:grpSpPr>
          <a:xfrm>
            <a:off x="2025269" y="8224191"/>
            <a:ext cx="3590925" cy="304800"/>
            <a:chOff x="2025269" y="8224191"/>
            <a:chExt cx="3590925" cy="304800"/>
          </a:xfrm>
        </p:grpSpPr>
        <p:sp>
          <p:nvSpPr>
            <p:cNvPr id="17" name="object 17" descr=""/>
            <p:cNvSpPr/>
            <p:nvPr/>
          </p:nvSpPr>
          <p:spPr>
            <a:xfrm>
              <a:off x="5605276" y="8224191"/>
              <a:ext cx="0" cy="304800"/>
            </a:xfrm>
            <a:custGeom>
              <a:avLst/>
              <a:gdLst/>
              <a:ahLst/>
              <a:cxnLst/>
              <a:rect l="l" t="t" r="r" b="b"/>
              <a:pathLst>
                <a:path w="0" h="304800">
                  <a:moveTo>
                    <a:pt x="0" y="304712"/>
                  </a:moveTo>
                  <a:lnTo>
                    <a:pt x="0" y="0"/>
                  </a:lnTo>
                </a:path>
              </a:pathLst>
            </a:custGeom>
            <a:ln w="21318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025269" y="8234855"/>
              <a:ext cx="3590925" cy="0"/>
            </a:xfrm>
            <a:custGeom>
              <a:avLst/>
              <a:gdLst/>
              <a:ahLst/>
              <a:cxnLst/>
              <a:rect l="l" t="t" r="r" b="b"/>
              <a:pathLst>
                <a:path w="3590925" h="0">
                  <a:moveTo>
                    <a:pt x="0" y="0"/>
                  </a:moveTo>
                  <a:lnTo>
                    <a:pt x="3590666" y="0"/>
                  </a:lnTo>
                </a:path>
              </a:pathLst>
            </a:custGeom>
            <a:ln w="21329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025269" y="8518238"/>
              <a:ext cx="3590925" cy="0"/>
            </a:xfrm>
            <a:custGeom>
              <a:avLst/>
              <a:gdLst/>
              <a:ahLst/>
              <a:cxnLst/>
              <a:rect l="l" t="t" r="r" b="b"/>
              <a:pathLst>
                <a:path w="3590925" h="0">
                  <a:moveTo>
                    <a:pt x="0" y="0"/>
                  </a:moveTo>
                  <a:lnTo>
                    <a:pt x="3590666" y="0"/>
                  </a:lnTo>
                </a:path>
              </a:pathLst>
            </a:custGeom>
            <a:ln w="21329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/>
          <p:nvPr/>
        </p:nvSpPr>
        <p:spPr>
          <a:xfrm>
            <a:off x="2032882" y="6977915"/>
            <a:ext cx="0" cy="295910"/>
          </a:xfrm>
          <a:custGeom>
            <a:avLst/>
            <a:gdLst/>
            <a:ahLst/>
            <a:cxnLst/>
            <a:rect l="l" t="t" r="r" b="b"/>
            <a:pathLst>
              <a:path w="0" h="295909">
                <a:moveTo>
                  <a:pt x="0" y="295571"/>
                </a:moveTo>
                <a:lnTo>
                  <a:pt x="0" y="0"/>
                </a:lnTo>
              </a:path>
            </a:pathLst>
          </a:custGeom>
          <a:ln w="9136">
            <a:solidFill>
              <a:srgbClr val="0F0F1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1" name="object 21" descr=""/>
          <p:cNvGrpSpPr/>
          <p:nvPr/>
        </p:nvGrpSpPr>
        <p:grpSpPr>
          <a:xfrm>
            <a:off x="2028314" y="6977915"/>
            <a:ext cx="3575685" cy="295910"/>
            <a:chOff x="2028314" y="6977915"/>
            <a:chExt cx="3575685" cy="295910"/>
          </a:xfrm>
        </p:grpSpPr>
        <p:sp>
          <p:nvSpPr>
            <p:cNvPr id="22" name="object 22" descr=""/>
            <p:cNvSpPr/>
            <p:nvPr/>
          </p:nvSpPr>
          <p:spPr>
            <a:xfrm>
              <a:off x="5599184" y="6977915"/>
              <a:ext cx="0" cy="295910"/>
            </a:xfrm>
            <a:custGeom>
              <a:avLst/>
              <a:gdLst/>
              <a:ahLst/>
              <a:cxnLst/>
              <a:rect l="l" t="t" r="r" b="b"/>
              <a:pathLst>
                <a:path w="0" h="295909">
                  <a:moveTo>
                    <a:pt x="0" y="295571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0F0F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028314" y="6982486"/>
              <a:ext cx="3575685" cy="0"/>
            </a:xfrm>
            <a:custGeom>
              <a:avLst/>
              <a:gdLst/>
              <a:ahLst/>
              <a:cxnLst/>
              <a:rect l="l" t="t" r="r" b="b"/>
              <a:pathLst>
                <a:path w="3575685" h="0">
                  <a:moveTo>
                    <a:pt x="0" y="0"/>
                  </a:moveTo>
                  <a:lnTo>
                    <a:pt x="3575439" y="0"/>
                  </a:lnTo>
                </a:path>
              </a:pathLst>
            </a:custGeom>
            <a:ln w="9141">
              <a:solidFill>
                <a:srgbClr val="0F0F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028314" y="7268917"/>
              <a:ext cx="3575685" cy="0"/>
            </a:xfrm>
            <a:custGeom>
              <a:avLst/>
              <a:gdLst/>
              <a:ahLst/>
              <a:cxnLst/>
              <a:rect l="l" t="t" r="r" b="b"/>
              <a:pathLst>
                <a:path w="3575685" h="0">
                  <a:moveTo>
                    <a:pt x="0" y="0"/>
                  </a:moveTo>
                  <a:lnTo>
                    <a:pt x="3575439" y="0"/>
                  </a:lnTo>
                </a:path>
              </a:pathLst>
            </a:custGeom>
            <a:ln w="9141">
              <a:solidFill>
                <a:srgbClr val="0F0F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2086179" y="6994675"/>
              <a:ext cx="3484245" cy="0"/>
            </a:xfrm>
            <a:custGeom>
              <a:avLst/>
              <a:gdLst/>
              <a:ahLst/>
              <a:cxnLst/>
              <a:rect l="l" t="t" r="r" b="b"/>
              <a:pathLst>
                <a:path w="3484245" h="0">
                  <a:moveTo>
                    <a:pt x="0" y="0"/>
                  </a:moveTo>
                  <a:lnTo>
                    <a:pt x="3484073" y="0"/>
                  </a:lnTo>
                </a:path>
              </a:pathLst>
            </a:custGeom>
            <a:ln w="15235">
              <a:solidFill>
                <a:srgbClr val="0F0F1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/>
          <p:nvPr/>
        </p:nvSpPr>
        <p:spPr>
          <a:xfrm>
            <a:off x="2032882" y="6350208"/>
            <a:ext cx="0" cy="289560"/>
          </a:xfrm>
          <a:custGeom>
            <a:avLst/>
            <a:gdLst/>
            <a:ahLst/>
            <a:cxnLst/>
            <a:rect l="l" t="t" r="r" b="b"/>
            <a:pathLst>
              <a:path w="0" h="289559">
                <a:moveTo>
                  <a:pt x="0" y="289476"/>
                </a:moveTo>
                <a:lnTo>
                  <a:pt x="0" y="0"/>
                </a:lnTo>
              </a:path>
            </a:pathLst>
          </a:custGeom>
          <a:ln w="15227">
            <a:solidFill>
              <a:srgbClr val="1318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7" name="object 27" descr=""/>
          <p:cNvGrpSpPr/>
          <p:nvPr/>
        </p:nvGrpSpPr>
        <p:grpSpPr>
          <a:xfrm>
            <a:off x="2025269" y="6350208"/>
            <a:ext cx="3582035" cy="289560"/>
            <a:chOff x="2025269" y="6350208"/>
            <a:chExt cx="3582035" cy="289560"/>
          </a:xfrm>
        </p:grpSpPr>
        <p:sp>
          <p:nvSpPr>
            <p:cNvPr id="28" name="object 28" descr=""/>
            <p:cNvSpPr/>
            <p:nvPr/>
          </p:nvSpPr>
          <p:spPr>
            <a:xfrm>
              <a:off x="5599184" y="6350208"/>
              <a:ext cx="0" cy="289560"/>
            </a:xfrm>
            <a:custGeom>
              <a:avLst/>
              <a:gdLst/>
              <a:ahLst/>
              <a:cxnLst/>
              <a:rect l="l" t="t" r="r" b="b"/>
              <a:pathLst>
                <a:path w="0" h="289559">
                  <a:moveTo>
                    <a:pt x="0" y="289476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13181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2025269" y="6357825"/>
              <a:ext cx="3582035" cy="0"/>
            </a:xfrm>
            <a:custGeom>
              <a:avLst/>
              <a:gdLst/>
              <a:ahLst/>
              <a:cxnLst/>
              <a:rect l="l" t="t" r="r" b="b"/>
              <a:pathLst>
                <a:path w="3582035" h="0">
                  <a:moveTo>
                    <a:pt x="0" y="0"/>
                  </a:moveTo>
                  <a:lnTo>
                    <a:pt x="3581530" y="0"/>
                  </a:lnTo>
                </a:path>
              </a:pathLst>
            </a:custGeom>
            <a:ln w="15235">
              <a:solidFill>
                <a:srgbClr val="13181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2025269" y="6632067"/>
              <a:ext cx="3582035" cy="0"/>
            </a:xfrm>
            <a:custGeom>
              <a:avLst/>
              <a:gdLst/>
              <a:ahLst/>
              <a:cxnLst/>
              <a:rect l="l" t="t" r="r" b="b"/>
              <a:pathLst>
                <a:path w="3582035" h="0">
                  <a:moveTo>
                    <a:pt x="0" y="0"/>
                  </a:moveTo>
                  <a:lnTo>
                    <a:pt x="3581530" y="0"/>
                  </a:lnTo>
                </a:path>
              </a:pathLst>
            </a:custGeom>
            <a:ln w="15235">
              <a:solidFill>
                <a:srgbClr val="13181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2032882" y="6371539"/>
              <a:ext cx="0" cy="268605"/>
            </a:xfrm>
            <a:custGeom>
              <a:avLst/>
              <a:gdLst/>
              <a:ahLst/>
              <a:cxnLst/>
              <a:rect l="l" t="t" r="r" b="b"/>
              <a:pathLst>
                <a:path w="0" h="268604">
                  <a:moveTo>
                    <a:pt x="0" y="268147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550456" y="6371539"/>
              <a:ext cx="0" cy="268605"/>
            </a:xfrm>
            <a:custGeom>
              <a:avLst/>
              <a:gdLst/>
              <a:ahLst/>
              <a:cxnLst/>
              <a:rect l="l" t="t" r="r" b="b"/>
              <a:pathLst>
                <a:path w="0" h="268604">
                  <a:moveTo>
                    <a:pt x="0" y="268147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2025269" y="6379156"/>
              <a:ext cx="3533140" cy="0"/>
            </a:xfrm>
            <a:custGeom>
              <a:avLst/>
              <a:gdLst/>
              <a:ahLst/>
              <a:cxnLst/>
              <a:rect l="l" t="t" r="r" b="b"/>
              <a:pathLst>
                <a:path w="3533140" h="0">
                  <a:moveTo>
                    <a:pt x="0" y="0"/>
                  </a:moveTo>
                  <a:lnTo>
                    <a:pt x="3532801" y="0"/>
                  </a:lnTo>
                </a:path>
              </a:pathLst>
            </a:custGeom>
            <a:ln w="15235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2025269" y="6632067"/>
              <a:ext cx="3533140" cy="0"/>
            </a:xfrm>
            <a:custGeom>
              <a:avLst/>
              <a:gdLst/>
              <a:ahLst/>
              <a:cxnLst/>
              <a:rect l="l" t="t" r="r" b="b"/>
              <a:pathLst>
                <a:path w="3533140" h="0">
                  <a:moveTo>
                    <a:pt x="0" y="0"/>
                  </a:moveTo>
                  <a:lnTo>
                    <a:pt x="3532801" y="0"/>
                  </a:lnTo>
                </a:path>
              </a:pathLst>
            </a:custGeom>
            <a:ln w="15235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/>
          <p:nvPr/>
        </p:nvSpPr>
        <p:spPr>
          <a:xfrm>
            <a:off x="2029837" y="5746877"/>
            <a:ext cx="0" cy="292735"/>
          </a:xfrm>
          <a:custGeom>
            <a:avLst/>
            <a:gdLst/>
            <a:ahLst/>
            <a:cxnLst/>
            <a:rect l="l" t="t" r="r" b="b"/>
            <a:pathLst>
              <a:path w="0" h="292735">
                <a:moveTo>
                  <a:pt x="0" y="292524"/>
                </a:moveTo>
                <a:lnTo>
                  <a:pt x="0" y="0"/>
                </a:lnTo>
              </a:path>
            </a:pathLst>
          </a:custGeom>
          <a:ln w="15227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6" name="object 36" descr=""/>
          <p:cNvGrpSpPr/>
          <p:nvPr/>
        </p:nvGrpSpPr>
        <p:grpSpPr>
          <a:xfrm>
            <a:off x="2022223" y="5746877"/>
            <a:ext cx="3582035" cy="292735"/>
            <a:chOff x="2022223" y="5746877"/>
            <a:chExt cx="3582035" cy="292735"/>
          </a:xfrm>
        </p:grpSpPr>
        <p:sp>
          <p:nvSpPr>
            <p:cNvPr id="37" name="object 37" descr=""/>
            <p:cNvSpPr/>
            <p:nvPr/>
          </p:nvSpPr>
          <p:spPr>
            <a:xfrm>
              <a:off x="5596139" y="5746877"/>
              <a:ext cx="0" cy="292735"/>
            </a:xfrm>
            <a:custGeom>
              <a:avLst/>
              <a:gdLst/>
              <a:ahLst/>
              <a:cxnLst/>
              <a:rect l="l" t="t" r="r" b="b"/>
              <a:pathLst>
                <a:path w="0" h="292735">
                  <a:moveTo>
                    <a:pt x="0" y="292524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2022223" y="5754495"/>
              <a:ext cx="3582035" cy="0"/>
            </a:xfrm>
            <a:custGeom>
              <a:avLst/>
              <a:gdLst/>
              <a:ahLst/>
              <a:cxnLst/>
              <a:rect l="l" t="t" r="r" b="b"/>
              <a:pathLst>
                <a:path w="3582035" h="0">
                  <a:moveTo>
                    <a:pt x="0" y="0"/>
                  </a:moveTo>
                  <a:lnTo>
                    <a:pt x="3581530" y="0"/>
                  </a:lnTo>
                </a:path>
              </a:pathLst>
            </a:custGeom>
            <a:ln w="15235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2022223" y="6031783"/>
              <a:ext cx="3582035" cy="0"/>
            </a:xfrm>
            <a:custGeom>
              <a:avLst/>
              <a:gdLst/>
              <a:ahLst/>
              <a:cxnLst/>
              <a:rect l="l" t="t" r="r" b="b"/>
              <a:pathLst>
                <a:path w="3582035" h="0">
                  <a:moveTo>
                    <a:pt x="0" y="0"/>
                  </a:moveTo>
                  <a:lnTo>
                    <a:pt x="3581530" y="0"/>
                  </a:lnTo>
                </a:path>
              </a:pathLst>
            </a:custGeom>
            <a:ln w="15235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066384" y="5768207"/>
              <a:ext cx="0" cy="268605"/>
            </a:xfrm>
            <a:custGeom>
              <a:avLst/>
              <a:gdLst/>
              <a:ahLst/>
              <a:cxnLst/>
              <a:rect l="l" t="t" r="r" b="b"/>
              <a:pathLst>
                <a:path w="0" h="268604">
                  <a:moveTo>
                    <a:pt x="0" y="268147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5577865" y="5768207"/>
              <a:ext cx="0" cy="268605"/>
            </a:xfrm>
            <a:custGeom>
              <a:avLst/>
              <a:gdLst/>
              <a:ahLst/>
              <a:cxnLst/>
              <a:rect l="l" t="t" r="r" b="b"/>
              <a:pathLst>
                <a:path w="0" h="268604">
                  <a:moveTo>
                    <a:pt x="0" y="268147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058770" y="5775825"/>
              <a:ext cx="3526790" cy="0"/>
            </a:xfrm>
            <a:custGeom>
              <a:avLst/>
              <a:gdLst/>
              <a:ahLst/>
              <a:cxnLst/>
              <a:rect l="l" t="t" r="r" b="b"/>
              <a:pathLst>
                <a:path w="3526790" h="0">
                  <a:moveTo>
                    <a:pt x="0" y="0"/>
                  </a:moveTo>
                  <a:lnTo>
                    <a:pt x="3526710" y="0"/>
                  </a:lnTo>
                </a:path>
              </a:pathLst>
            </a:custGeom>
            <a:ln w="15235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2058770" y="6028736"/>
              <a:ext cx="3526790" cy="0"/>
            </a:xfrm>
            <a:custGeom>
              <a:avLst/>
              <a:gdLst/>
              <a:ahLst/>
              <a:cxnLst/>
              <a:rect l="l" t="t" r="r" b="b"/>
              <a:pathLst>
                <a:path w="3526790" h="0">
                  <a:moveTo>
                    <a:pt x="0" y="0"/>
                  </a:moveTo>
                  <a:lnTo>
                    <a:pt x="3526710" y="0"/>
                  </a:lnTo>
                </a:path>
              </a:pathLst>
            </a:custGeom>
            <a:ln w="15235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" name="object 44" descr=""/>
          <p:cNvSpPr/>
          <p:nvPr/>
        </p:nvSpPr>
        <p:spPr>
          <a:xfrm>
            <a:off x="2029837" y="5110028"/>
            <a:ext cx="0" cy="314325"/>
          </a:xfrm>
          <a:custGeom>
            <a:avLst/>
            <a:gdLst/>
            <a:ahLst/>
            <a:cxnLst/>
            <a:rect l="l" t="t" r="r" b="b"/>
            <a:pathLst>
              <a:path w="0" h="314325">
                <a:moveTo>
                  <a:pt x="0" y="313853"/>
                </a:moveTo>
                <a:lnTo>
                  <a:pt x="0" y="0"/>
                </a:lnTo>
              </a:path>
            </a:pathLst>
          </a:custGeom>
          <a:ln w="21318">
            <a:solidFill>
              <a:srgbClr val="08080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5" name="object 45" descr=""/>
          <p:cNvGrpSpPr/>
          <p:nvPr/>
        </p:nvGrpSpPr>
        <p:grpSpPr>
          <a:xfrm>
            <a:off x="2019178" y="5110028"/>
            <a:ext cx="3587750" cy="314325"/>
            <a:chOff x="2019178" y="5110028"/>
            <a:chExt cx="3587750" cy="314325"/>
          </a:xfrm>
        </p:grpSpPr>
        <p:sp>
          <p:nvSpPr>
            <p:cNvPr id="46" name="object 46" descr=""/>
            <p:cNvSpPr/>
            <p:nvPr/>
          </p:nvSpPr>
          <p:spPr>
            <a:xfrm>
              <a:off x="5596139" y="5110028"/>
              <a:ext cx="0" cy="314325"/>
            </a:xfrm>
            <a:custGeom>
              <a:avLst/>
              <a:gdLst/>
              <a:ahLst/>
              <a:cxnLst/>
              <a:rect l="l" t="t" r="r" b="b"/>
              <a:pathLst>
                <a:path w="0" h="314325">
                  <a:moveTo>
                    <a:pt x="0" y="313853"/>
                  </a:moveTo>
                  <a:lnTo>
                    <a:pt x="0" y="0"/>
                  </a:lnTo>
                </a:path>
              </a:pathLst>
            </a:custGeom>
            <a:ln w="21318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2019178" y="5120693"/>
              <a:ext cx="3587750" cy="0"/>
            </a:xfrm>
            <a:custGeom>
              <a:avLst/>
              <a:gdLst/>
              <a:ahLst/>
              <a:cxnLst/>
              <a:rect l="l" t="t" r="r" b="b"/>
              <a:pathLst>
                <a:path w="3587750" h="0">
                  <a:moveTo>
                    <a:pt x="0" y="0"/>
                  </a:moveTo>
                  <a:lnTo>
                    <a:pt x="3587621" y="0"/>
                  </a:lnTo>
                </a:path>
              </a:pathLst>
            </a:custGeom>
            <a:ln w="21329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2019178" y="5413217"/>
              <a:ext cx="3587750" cy="0"/>
            </a:xfrm>
            <a:custGeom>
              <a:avLst/>
              <a:gdLst/>
              <a:ahLst/>
              <a:cxnLst/>
              <a:rect l="l" t="t" r="r" b="b"/>
              <a:pathLst>
                <a:path w="3587750" h="0">
                  <a:moveTo>
                    <a:pt x="0" y="0"/>
                  </a:moveTo>
                  <a:lnTo>
                    <a:pt x="3587621" y="0"/>
                  </a:lnTo>
                </a:path>
              </a:pathLst>
            </a:custGeom>
            <a:ln w="21329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2066384" y="5137453"/>
              <a:ext cx="0" cy="243840"/>
            </a:xfrm>
            <a:custGeom>
              <a:avLst/>
              <a:gdLst/>
              <a:ahLst/>
              <a:cxnLst/>
              <a:rect l="l" t="t" r="r" b="b"/>
              <a:pathLst>
                <a:path w="0" h="243839">
                  <a:moveTo>
                    <a:pt x="0" y="243770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F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5587003" y="5137453"/>
              <a:ext cx="0" cy="243840"/>
            </a:xfrm>
            <a:custGeom>
              <a:avLst/>
              <a:gdLst/>
              <a:ahLst/>
              <a:cxnLst/>
              <a:rect l="l" t="t" r="r" b="b"/>
              <a:pathLst>
                <a:path w="0" h="243839">
                  <a:moveTo>
                    <a:pt x="0" y="243770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F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2058770" y="5145070"/>
              <a:ext cx="3536315" cy="0"/>
            </a:xfrm>
            <a:custGeom>
              <a:avLst/>
              <a:gdLst/>
              <a:ahLst/>
              <a:cxnLst/>
              <a:rect l="l" t="t" r="r" b="b"/>
              <a:pathLst>
                <a:path w="3536315" h="0">
                  <a:moveTo>
                    <a:pt x="0" y="0"/>
                  </a:moveTo>
                  <a:lnTo>
                    <a:pt x="3535847" y="0"/>
                  </a:lnTo>
                </a:path>
              </a:pathLst>
            </a:custGeom>
            <a:ln w="15235">
              <a:solidFill>
                <a:srgbClr val="0F131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2058770" y="5373604"/>
              <a:ext cx="3536315" cy="0"/>
            </a:xfrm>
            <a:custGeom>
              <a:avLst/>
              <a:gdLst/>
              <a:ahLst/>
              <a:cxnLst/>
              <a:rect l="l" t="t" r="r" b="b"/>
              <a:pathLst>
                <a:path w="3536315" h="0">
                  <a:moveTo>
                    <a:pt x="0" y="0"/>
                  </a:moveTo>
                  <a:lnTo>
                    <a:pt x="3535847" y="0"/>
                  </a:lnTo>
                </a:path>
              </a:pathLst>
            </a:custGeom>
            <a:ln w="15235">
              <a:solidFill>
                <a:srgbClr val="0F131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1965361" y="818148"/>
            <a:ext cx="265811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9255">
              <a:lnSpc>
                <a:spcPct val="111400"/>
              </a:lnSpc>
              <a:spcBef>
                <a:spcPts val="100"/>
              </a:spcBef>
            </a:pPr>
            <a:r>
              <a:rPr dirty="0" sz="1400" spc="-45">
                <a:latin typeface="Arial MT"/>
                <a:cs typeface="Arial MT"/>
              </a:rPr>
              <a:t>Estado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80">
                <a:latin typeface="Arial MT"/>
                <a:cs typeface="Arial MT"/>
              </a:rPr>
              <a:t>do</a:t>
            </a:r>
            <a:r>
              <a:rPr dirty="0" sz="1400" spc="-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20">
                <a:latin typeface="Arial MT"/>
                <a:cs typeface="Arial MT"/>
              </a:rPr>
              <a:t>de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 Prefeitura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11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75">
                <a:latin typeface="Arial MT"/>
                <a:cs typeface="Arial MT"/>
              </a:rPr>
              <a:t>Seropédica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1919931" y="2065439"/>
            <a:ext cx="378206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heavy" sz="1200" spc="-3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IMPOSTO</a:t>
            </a:r>
            <a:r>
              <a:rPr dirty="0" u="heavy" sz="1200" spc="2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spc="-2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PREDIAL</a:t>
            </a:r>
            <a:r>
              <a:rPr dirty="0" u="heavy" sz="1200" spc="2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E</a:t>
            </a:r>
            <a:r>
              <a:rPr dirty="0" u="heavy" sz="1200" spc="-5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spc="-3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TERRITORIAL</a:t>
            </a:r>
            <a:r>
              <a:rPr dirty="0" u="heavy" sz="1200" spc="5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spc="-3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URBANO</a:t>
            </a:r>
            <a:r>
              <a:rPr dirty="0" u="heavy" sz="1200" spc="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-</a:t>
            </a:r>
            <a:r>
              <a:rPr dirty="0" u="heavy" sz="1200" spc="19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IPTU</a:t>
            </a:r>
            <a:endParaRPr sz="1200">
              <a:latin typeface="Arial MT"/>
              <a:cs typeface="Arial MT"/>
            </a:endParaRPr>
          </a:p>
          <a:p>
            <a:pPr algn="ctr" marR="1905">
              <a:lnSpc>
                <a:spcPct val="100000"/>
              </a:lnSpc>
              <a:spcBef>
                <a:spcPts val="1295"/>
              </a:spcBef>
            </a:pPr>
            <a:r>
              <a:rPr dirty="0" sz="1200" spc="-10">
                <a:latin typeface="Arial MT"/>
                <a:cs typeface="Arial MT"/>
              </a:rPr>
              <a:t>COTA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ÚNICA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1841014" y="2625097"/>
            <a:ext cx="3931920" cy="289560"/>
          </a:xfrm>
          <a:prstGeom prst="rect">
            <a:avLst/>
          </a:prstGeom>
          <a:ln w="15227">
            <a:solidFill>
              <a:srgbClr val="08080C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269240">
              <a:lnSpc>
                <a:spcPct val="100000"/>
              </a:lnSpc>
              <a:spcBef>
                <a:spcPts val="275"/>
              </a:spcBef>
              <a:tabLst>
                <a:tab pos="2529205" algn="l"/>
              </a:tabLst>
            </a:pPr>
            <a:r>
              <a:rPr dirty="0" sz="1200" spc="-20">
                <a:latin typeface="Arial MT"/>
                <a:cs typeface="Arial MT"/>
              </a:rPr>
              <a:t>01/01/2025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31/01/2025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Desconto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6" name="object 56" descr=""/>
          <p:cNvSpPr txBox="1"/>
          <p:nvPr/>
        </p:nvSpPr>
        <p:spPr>
          <a:xfrm>
            <a:off x="3332830" y="3040518"/>
            <a:ext cx="9461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COTA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ÚNICA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1877561" y="3261947"/>
            <a:ext cx="3866515" cy="268605"/>
          </a:xfrm>
          <a:prstGeom prst="rect">
            <a:avLst/>
          </a:prstGeom>
          <a:ln w="48727">
            <a:solidFill>
              <a:srgbClr val="0C0C0F"/>
            </a:solidFill>
          </a:ln>
        </p:spPr>
        <p:txBody>
          <a:bodyPr wrap="square" lIns="0" tIns="19685" rIns="0" bIns="0" rtlCol="0" vert="horz">
            <a:spAutoFit/>
          </a:bodyPr>
          <a:lstStyle/>
          <a:p>
            <a:pPr marL="232410">
              <a:lnSpc>
                <a:spcPct val="100000"/>
              </a:lnSpc>
              <a:spcBef>
                <a:spcPts val="155"/>
              </a:spcBef>
              <a:tabLst>
                <a:tab pos="2082800" algn="l"/>
                <a:tab pos="2517140" algn="l"/>
              </a:tabLst>
            </a:pPr>
            <a:r>
              <a:rPr dirty="0" sz="1200" spc="-20">
                <a:latin typeface="Arial MT"/>
                <a:cs typeface="Arial MT"/>
              </a:rPr>
              <a:t>01/02/2025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28/02/2025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|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Desconto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%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2026791" y="3874419"/>
            <a:ext cx="3566795" cy="283845"/>
          </a:xfrm>
          <a:prstGeom prst="rect">
            <a:avLst/>
          </a:prstGeom>
          <a:ln w="15227">
            <a:solidFill>
              <a:srgbClr val="080C0C"/>
            </a:solidFill>
          </a:ln>
        </p:spPr>
        <p:txBody>
          <a:bodyPr wrap="square" lIns="0" tIns="31750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250"/>
              </a:spcBef>
              <a:tabLst>
                <a:tab pos="2296160" algn="l"/>
              </a:tabLst>
            </a:pPr>
            <a:r>
              <a:rPr dirty="0" baseline="2314" sz="1800" spc="-15">
                <a:latin typeface="Arial MT"/>
                <a:cs typeface="Arial MT"/>
              </a:rPr>
              <a:t>Março</a:t>
            </a:r>
            <a:r>
              <a:rPr dirty="0" baseline="2314" sz="18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10/03/2025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2026791" y="4489939"/>
            <a:ext cx="3566795" cy="283845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28575" rIns="0" bIns="0" rtlCol="0" vert="horz">
            <a:spAutoFit/>
          </a:bodyPr>
          <a:lstStyle/>
          <a:p>
            <a:pPr marL="102235">
              <a:lnSpc>
                <a:spcPct val="100000"/>
              </a:lnSpc>
              <a:spcBef>
                <a:spcPts val="225"/>
              </a:spcBef>
              <a:tabLst>
                <a:tab pos="1764664" algn="l"/>
                <a:tab pos="2296160" algn="l"/>
              </a:tabLst>
            </a:pPr>
            <a:r>
              <a:rPr dirty="0" sz="1200" spc="-10">
                <a:latin typeface="Arial MT"/>
                <a:cs typeface="Arial MT"/>
              </a:rPr>
              <a:t>Abril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]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10/04/2025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2133766" y="6371026"/>
            <a:ext cx="358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15">
                <a:latin typeface="Arial MT"/>
                <a:cs typeface="Arial MT"/>
              </a:rPr>
              <a:t>Julho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2055724" y="4853559"/>
            <a:ext cx="3524250" cy="150368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40205" indent="-179070">
              <a:lnSpc>
                <a:spcPct val="100000"/>
              </a:lnSpc>
              <a:spcBef>
                <a:spcPts val="530"/>
              </a:spcBef>
              <a:buAutoNum type="arabicPlain" startAt="3"/>
              <a:tabLst>
                <a:tab pos="1640205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  <a:p>
            <a:pPr marL="76835">
              <a:lnSpc>
                <a:spcPct val="100000"/>
              </a:lnSpc>
              <a:spcBef>
                <a:spcPts val="430"/>
              </a:spcBef>
              <a:tabLst>
                <a:tab pos="2270125" algn="l"/>
              </a:tabLst>
            </a:pPr>
            <a:r>
              <a:rPr dirty="0" sz="1200" spc="-20">
                <a:latin typeface="Arial MT"/>
                <a:cs typeface="Arial MT"/>
              </a:rPr>
              <a:t>Maio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12/05/2025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200">
              <a:latin typeface="Arial MT"/>
              <a:cs typeface="Arial MT"/>
            </a:endParaRPr>
          </a:p>
          <a:p>
            <a:pPr marL="1640205" indent="-177800">
              <a:lnSpc>
                <a:spcPct val="100000"/>
              </a:lnSpc>
              <a:buAutoNum type="arabicPlain" startAt="4"/>
              <a:tabLst>
                <a:tab pos="1640205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  <a:p>
            <a:pPr marL="74930">
              <a:lnSpc>
                <a:spcPct val="100000"/>
              </a:lnSpc>
              <a:spcBef>
                <a:spcPts val="360"/>
              </a:spcBef>
              <a:tabLst>
                <a:tab pos="2270125" algn="l"/>
              </a:tabLst>
            </a:pPr>
            <a:r>
              <a:rPr dirty="0" sz="1200" spc="-10">
                <a:latin typeface="Arial MT"/>
                <a:cs typeface="Arial MT"/>
              </a:rPr>
              <a:t>Junho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10/06/2025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Arial MT"/>
              <a:cs typeface="Arial MT"/>
            </a:endParaRPr>
          </a:p>
          <a:p>
            <a:pPr marL="1640205" indent="-175895">
              <a:lnSpc>
                <a:spcPct val="100000"/>
              </a:lnSpc>
              <a:buAutoNum type="arabicPlain" startAt="5"/>
              <a:tabLst>
                <a:tab pos="1640205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2037451" y="6718399"/>
            <a:ext cx="3557270" cy="88773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661160" indent="-177800">
              <a:lnSpc>
                <a:spcPct val="100000"/>
              </a:lnSpc>
              <a:spcBef>
                <a:spcPts val="505"/>
              </a:spcBef>
              <a:buAutoNum type="arabicPlain" startAt="6"/>
              <a:tabLst>
                <a:tab pos="1661160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  <a:p>
            <a:pPr marL="97155">
              <a:lnSpc>
                <a:spcPct val="100000"/>
              </a:lnSpc>
              <a:spcBef>
                <a:spcPts val="409"/>
              </a:spcBef>
              <a:tabLst>
                <a:tab pos="2291715" algn="l"/>
              </a:tabLst>
            </a:pPr>
            <a:r>
              <a:rPr dirty="0" sz="1200" spc="-10">
                <a:latin typeface="Arial MT"/>
                <a:cs typeface="Arial MT"/>
              </a:rPr>
              <a:t>Agosto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11/08/2025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200">
              <a:latin typeface="Arial MT"/>
              <a:cs typeface="Arial MT"/>
            </a:endParaRPr>
          </a:p>
          <a:p>
            <a:pPr marL="1661160" indent="-179705">
              <a:lnSpc>
                <a:spcPct val="100000"/>
              </a:lnSpc>
              <a:buAutoNum type="arabicPlain" startAt="7"/>
              <a:tabLst>
                <a:tab pos="1661160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2032882" y="7610194"/>
            <a:ext cx="3572510" cy="287020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65405">
              <a:lnSpc>
                <a:spcPct val="100000"/>
              </a:lnSpc>
              <a:spcBef>
                <a:spcPts val="275"/>
              </a:spcBef>
              <a:tabLst>
                <a:tab pos="2299335" algn="l"/>
                <a:tab pos="3530600" algn="l"/>
              </a:tabLst>
            </a:pPr>
            <a:r>
              <a:rPr dirty="0" u="sng" sz="1200" spc="-1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Setembro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	</a:t>
            </a:r>
            <a:r>
              <a:rPr dirty="0" u="sng" sz="120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10/09/2025</a:t>
            </a:r>
            <a:r>
              <a:rPr dirty="0" u="sng" sz="120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	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2081611" y="8280562"/>
            <a:ext cx="1732914" cy="192405"/>
          </a:xfrm>
          <a:prstGeom prst="rect">
            <a:avLst/>
          </a:prstGeom>
          <a:ln w="9136">
            <a:solidFill>
              <a:srgbClr val="18181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7785">
              <a:lnSpc>
                <a:spcPts val="1330"/>
              </a:lnSpc>
            </a:pPr>
            <a:r>
              <a:rPr dirty="0" sz="1200" spc="-10">
                <a:latin typeface="Arial MT"/>
                <a:cs typeface="Arial MT"/>
              </a:rPr>
              <a:t>Outubro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2055725" y="8580192"/>
            <a:ext cx="3531870" cy="87566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49730" indent="-182245">
              <a:lnSpc>
                <a:spcPct val="100000"/>
              </a:lnSpc>
              <a:spcBef>
                <a:spcPts val="480"/>
              </a:spcBef>
              <a:buAutoNum type="arabicPlain" startAt="9"/>
              <a:tabLst>
                <a:tab pos="1649730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  <a:p>
            <a:pPr marL="82550">
              <a:lnSpc>
                <a:spcPct val="100000"/>
              </a:lnSpc>
              <a:spcBef>
                <a:spcPts val="385"/>
              </a:spcBef>
              <a:tabLst>
                <a:tab pos="2276475" algn="l"/>
              </a:tabLst>
            </a:pPr>
            <a:r>
              <a:rPr dirty="0" sz="1200" spc="-10">
                <a:latin typeface="Arial MT"/>
                <a:cs typeface="Arial MT"/>
              </a:rPr>
              <a:t>Novembro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10/11/2025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200">
              <a:latin typeface="Arial MT"/>
              <a:cs typeface="Arial MT"/>
            </a:endParaRPr>
          </a:p>
          <a:p>
            <a:pPr marL="1691639" indent="-264795">
              <a:lnSpc>
                <a:spcPct val="100000"/>
              </a:lnSpc>
              <a:spcBef>
                <a:spcPts val="5"/>
              </a:spcBef>
              <a:buAutoNum type="arabicPlain" startAt="10"/>
              <a:tabLst>
                <a:tab pos="1691639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2038973" y="9456753"/>
            <a:ext cx="3569970" cy="274320"/>
          </a:xfrm>
          <a:prstGeom prst="rect">
            <a:avLst/>
          </a:prstGeom>
          <a:ln w="21318">
            <a:solidFill>
              <a:srgbClr val="0C0C0F"/>
            </a:solidFill>
          </a:ln>
        </p:spPr>
        <p:txBody>
          <a:bodyPr wrap="square" lIns="0" tIns="25400" rIns="0" bIns="0" rtlCol="0" vert="horz">
            <a:spAutoFit/>
          </a:bodyPr>
          <a:lstStyle/>
          <a:p>
            <a:pPr marL="102235">
              <a:lnSpc>
                <a:spcPct val="100000"/>
              </a:lnSpc>
              <a:spcBef>
                <a:spcPts val="200"/>
              </a:spcBef>
              <a:tabLst>
                <a:tab pos="2296160" algn="l"/>
              </a:tabLst>
            </a:pPr>
            <a:r>
              <a:rPr dirty="0" sz="1200" spc="-10">
                <a:latin typeface="Arial MT"/>
                <a:cs typeface="Arial MT"/>
              </a:rPr>
              <a:t>Dezembro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10/12/2025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2970554" y="3665179"/>
            <a:ext cx="166941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1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COTA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/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COTA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ÚNICA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3503407" y="4277652"/>
            <a:ext cx="6076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2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4329372" y="6374074"/>
            <a:ext cx="7442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 MT"/>
                <a:cs typeface="Arial MT"/>
              </a:rPr>
              <a:t>10/07/2025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3510883" y="8022568"/>
            <a:ext cx="6127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8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3814510" y="8280562"/>
            <a:ext cx="1739264" cy="192405"/>
          </a:xfrm>
          <a:prstGeom prst="rect">
            <a:avLst/>
          </a:prstGeom>
          <a:ln w="9136">
            <a:solidFill>
              <a:srgbClr val="18181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17525">
              <a:lnSpc>
                <a:spcPts val="1330"/>
              </a:lnSpc>
            </a:pPr>
            <a:r>
              <a:rPr dirty="0" sz="1200" spc="-10">
                <a:latin typeface="Arial MT"/>
                <a:cs typeface="Arial MT"/>
              </a:rPr>
              <a:t>10/10/2025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3" y="9385144"/>
            <a:ext cx="761379" cy="70998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61815" y="3906414"/>
            <a:ext cx="3526709" cy="2163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4659" y="2120799"/>
            <a:ext cx="5384476" cy="18892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55288" y="844053"/>
            <a:ext cx="831426" cy="94156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94147" y="895855"/>
            <a:ext cx="1946085" cy="447927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2078565" y="9513124"/>
            <a:ext cx="0" cy="192405"/>
          </a:xfrm>
          <a:custGeom>
            <a:avLst/>
            <a:gdLst/>
            <a:ahLst/>
            <a:cxnLst/>
            <a:rect l="l" t="t" r="r" b="b"/>
            <a:pathLst>
              <a:path w="0" h="192404">
                <a:moveTo>
                  <a:pt x="0" y="191968"/>
                </a:moveTo>
                <a:lnTo>
                  <a:pt x="0" y="0"/>
                </a:lnTo>
              </a:path>
            </a:pathLst>
          </a:custGeom>
          <a:ln w="9136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2073997" y="9513124"/>
            <a:ext cx="3487420" cy="192405"/>
            <a:chOff x="2073997" y="9513124"/>
            <a:chExt cx="3487420" cy="192405"/>
          </a:xfrm>
        </p:grpSpPr>
        <p:sp>
          <p:nvSpPr>
            <p:cNvPr id="9" name="object 9" descr=""/>
            <p:cNvSpPr/>
            <p:nvPr/>
          </p:nvSpPr>
          <p:spPr>
            <a:xfrm>
              <a:off x="5556547" y="9513124"/>
              <a:ext cx="0" cy="192405"/>
            </a:xfrm>
            <a:custGeom>
              <a:avLst/>
              <a:gdLst/>
              <a:ahLst/>
              <a:cxnLst/>
              <a:rect l="l" t="t" r="r" b="b"/>
              <a:pathLst>
                <a:path w="0" h="192404">
                  <a:moveTo>
                    <a:pt x="0" y="191968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F23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2073997" y="9517695"/>
              <a:ext cx="3487420" cy="0"/>
            </a:xfrm>
            <a:custGeom>
              <a:avLst/>
              <a:gdLst/>
              <a:ahLst/>
              <a:cxnLst/>
              <a:rect l="l" t="t" r="r" b="b"/>
              <a:pathLst>
                <a:path w="3487420" h="0">
                  <a:moveTo>
                    <a:pt x="0" y="0"/>
                  </a:moveTo>
                  <a:lnTo>
                    <a:pt x="3487119" y="0"/>
                  </a:lnTo>
                </a:path>
              </a:pathLst>
            </a:custGeom>
            <a:ln w="9141">
              <a:solidFill>
                <a:srgbClr val="1F23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073997" y="9700522"/>
              <a:ext cx="3487420" cy="0"/>
            </a:xfrm>
            <a:custGeom>
              <a:avLst/>
              <a:gdLst/>
              <a:ahLst/>
              <a:cxnLst/>
              <a:rect l="l" t="t" r="r" b="b"/>
              <a:pathLst>
                <a:path w="3487420" h="0">
                  <a:moveTo>
                    <a:pt x="0" y="0"/>
                  </a:moveTo>
                  <a:lnTo>
                    <a:pt x="3487119" y="0"/>
                  </a:lnTo>
                </a:path>
              </a:pathLst>
            </a:custGeom>
            <a:ln w="9141">
              <a:solidFill>
                <a:srgbClr val="1F23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811465" y="9513124"/>
              <a:ext cx="0" cy="192405"/>
            </a:xfrm>
            <a:custGeom>
              <a:avLst/>
              <a:gdLst/>
              <a:ahLst/>
              <a:cxnLst/>
              <a:rect l="l" t="t" r="r" b="b"/>
              <a:pathLst>
                <a:path w="0" h="192404">
                  <a:moveTo>
                    <a:pt x="0" y="191968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F232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2072475" y="8288180"/>
            <a:ext cx="0" cy="207645"/>
          </a:xfrm>
          <a:custGeom>
            <a:avLst/>
            <a:gdLst/>
            <a:ahLst/>
            <a:cxnLst/>
            <a:rect l="l" t="t" r="r" b="b"/>
            <a:pathLst>
              <a:path w="0" h="207645">
                <a:moveTo>
                  <a:pt x="0" y="207204"/>
                </a:moveTo>
                <a:lnTo>
                  <a:pt x="0" y="0"/>
                </a:lnTo>
              </a:path>
            </a:pathLst>
          </a:custGeom>
          <a:ln w="9136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2067906" y="8288180"/>
            <a:ext cx="3490595" cy="207645"/>
            <a:chOff x="2067906" y="8288180"/>
            <a:chExt cx="3490595" cy="207645"/>
          </a:xfrm>
        </p:grpSpPr>
        <p:sp>
          <p:nvSpPr>
            <p:cNvPr id="15" name="object 15" descr=""/>
            <p:cNvSpPr/>
            <p:nvPr/>
          </p:nvSpPr>
          <p:spPr>
            <a:xfrm>
              <a:off x="5553501" y="8288180"/>
              <a:ext cx="0" cy="207645"/>
            </a:xfrm>
            <a:custGeom>
              <a:avLst/>
              <a:gdLst/>
              <a:ahLst/>
              <a:cxnLst/>
              <a:rect l="l" t="t" r="r" b="b"/>
              <a:pathLst>
                <a:path w="0" h="207645">
                  <a:moveTo>
                    <a:pt x="0" y="207204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067906" y="8292750"/>
              <a:ext cx="3490595" cy="0"/>
            </a:xfrm>
            <a:custGeom>
              <a:avLst/>
              <a:gdLst/>
              <a:ahLst/>
              <a:cxnLst/>
              <a:rect l="l" t="t" r="r" b="b"/>
              <a:pathLst>
                <a:path w="3490595" h="0">
                  <a:moveTo>
                    <a:pt x="0" y="0"/>
                  </a:moveTo>
                  <a:lnTo>
                    <a:pt x="3490164" y="0"/>
                  </a:lnTo>
                </a:path>
              </a:pathLst>
            </a:custGeom>
            <a:ln w="9141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067906" y="8490813"/>
              <a:ext cx="3490595" cy="0"/>
            </a:xfrm>
            <a:custGeom>
              <a:avLst/>
              <a:gdLst/>
              <a:ahLst/>
              <a:cxnLst/>
              <a:rect l="l" t="t" r="r" b="b"/>
              <a:pathLst>
                <a:path w="3490595" h="0">
                  <a:moveTo>
                    <a:pt x="0" y="0"/>
                  </a:moveTo>
                  <a:lnTo>
                    <a:pt x="3490164" y="0"/>
                  </a:lnTo>
                </a:path>
              </a:pathLst>
            </a:custGeom>
            <a:ln w="9141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805374" y="8288180"/>
              <a:ext cx="0" cy="207645"/>
            </a:xfrm>
            <a:custGeom>
              <a:avLst/>
              <a:gdLst/>
              <a:ahLst/>
              <a:cxnLst/>
              <a:rect l="l" t="t" r="r" b="b"/>
              <a:pathLst>
                <a:path w="0" h="207645">
                  <a:moveTo>
                    <a:pt x="0" y="207204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318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/>
          <p:nvPr/>
        </p:nvSpPr>
        <p:spPr>
          <a:xfrm>
            <a:off x="2043543" y="7884435"/>
            <a:ext cx="3572510" cy="0"/>
          </a:xfrm>
          <a:custGeom>
            <a:avLst/>
            <a:gdLst/>
            <a:ahLst/>
            <a:cxnLst/>
            <a:rect l="l" t="t" r="r" b="b"/>
            <a:pathLst>
              <a:path w="3572510" h="0">
                <a:moveTo>
                  <a:pt x="0" y="0"/>
                </a:moveTo>
                <a:lnTo>
                  <a:pt x="3572393" y="0"/>
                </a:lnTo>
              </a:path>
            </a:pathLst>
          </a:custGeom>
          <a:ln w="15235">
            <a:solidFill>
              <a:srgbClr val="0C0C0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2043543" y="7605624"/>
            <a:ext cx="3572510" cy="287020"/>
            <a:chOff x="2043543" y="7605624"/>
            <a:chExt cx="3572510" cy="287020"/>
          </a:xfrm>
        </p:grpSpPr>
        <p:sp>
          <p:nvSpPr>
            <p:cNvPr id="21" name="object 21" descr=""/>
            <p:cNvSpPr/>
            <p:nvPr/>
          </p:nvSpPr>
          <p:spPr>
            <a:xfrm>
              <a:off x="2043543" y="7605624"/>
              <a:ext cx="3572510" cy="287020"/>
            </a:xfrm>
            <a:custGeom>
              <a:avLst/>
              <a:gdLst/>
              <a:ahLst/>
              <a:cxnLst/>
              <a:rect l="l" t="t" r="r" b="b"/>
              <a:pathLst>
                <a:path w="3572510" h="287020">
                  <a:moveTo>
                    <a:pt x="0" y="7620"/>
                  </a:moveTo>
                  <a:lnTo>
                    <a:pt x="3575304" y="7620"/>
                  </a:lnTo>
                </a:path>
                <a:path w="3572510" h="287020">
                  <a:moveTo>
                    <a:pt x="7620" y="286512"/>
                  </a:moveTo>
                  <a:lnTo>
                    <a:pt x="7620" y="0"/>
                  </a:lnTo>
                </a:path>
              </a:pathLst>
            </a:custGeom>
            <a:ln w="15231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5608321" y="7605624"/>
              <a:ext cx="0" cy="287020"/>
            </a:xfrm>
            <a:custGeom>
              <a:avLst/>
              <a:gdLst/>
              <a:ahLst/>
              <a:cxnLst/>
              <a:rect l="l" t="t" r="r" b="b"/>
              <a:pathLst>
                <a:path w="0" h="287020">
                  <a:moveTo>
                    <a:pt x="0" y="286429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2043543" y="7853964"/>
              <a:ext cx="3572510" cy="0"/>
            </a:xfrm>
            <a:custGeom>
              <a:avLst/>
              <a:gdLst/>
              <a:ahLst/>
              <a:cxnLst/>
              <a:rect l="l" t="t" r="r" b="b"/>
              <a:pathLst>
                <a:path w="3572510" h="0">
                  <a:moveTo>
                    <a:pt x="0" y="0"/>
                  </a:moveTo>
                  <a:lnTo>
                    <a:pt x="3572393" y="0"/>
                  </a:lnTo>
                </a:path>
              </a:pathLst>
            </a:custGeom>
            <a:ln w="15235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/>
          <p:nvPr/>
        </p:nvSpPr>
        <p:spPr>
          <a:xfrm>
            <a:off x="2040497" y="7262822"/>
            <a:ext cx="3575685" cy="0"/>
          </a:xfrm>
          <a:custGeom>
            <a:avLst/>
            <a:gdLst/>
            <a:ahLst/>
            <a:cxnLst/>
            <a:rect l="l" t="t" r="r" b="b"/>
            <a:pathLst>
              <a:path w="3575685" h="0">
                <a:moveTo>
                  <a:pt x="0" y="0"/>
                </a:moveTo>
                <a:lnTo>
                  <a:pt x="3575439" y="0"/>
                </a:lnTo>
              </a:path>
            </a:pathLst>
          </a:custGeom>
          <a:ln w="9141">
            <a:solidFill>
              <a:srgbClr val="08080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2037450" y="6019596"/>
            <a:ext cx="3575685" cy="0"/>
          </a:xfrm>
          <a:custGeom>
            <a:avLst/>
            <a:gdLst/>
            <a:ahLst/>
            <a:cxnLst/>
            <a:rect l="l" t="t" r="r" b="b"/>
            <a:pathLst>
              <a:path w="3575685" h="0">
                <a:moveTo>
                  <a:pt x="0" y="0"/>
                </a:moveTo>
                <a:lnTo>
                  <a:pt x="3575439" y="0"/>
                </a:lnTo>
              </a:path>
            </a:pathLst>
          </a:custGeom>
          <a:ln w="21329">
            <a:solidFill>
              <a:srgbClr val="0C0F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2037450" y="5751448"/>
            <a:ext cx="3575685" cy="0"/>
          </a:xfrm>
          <a:custGeom>
            <a:avLst/>
            <a:gdLst/>
            <a:ahLst/>
            <a:cxnLst/>
            <a:rect l="l" t="t" r="r" b="b"/>
            <a:pathLst>
              <a:path w="3575685" h="0">
                <a:moveTo>
                  <a:pt x="0" y="0"/>
                </a:moveTo>
                <a:lnTo>
                  <a:pt x="3575439" y="0"/>
                </a:lnTo>
              </a:path>
            </a:pathLst>
          </a:custGeom>
          <a:ln w="21329">
            <a:solidFill>
              <a:srgbClr val="0C0F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3276977" y="5166400"/>
            <a:ext cx="250190" cy="0"/>
          </a:xfrm>
          <a:custGeom>
            <a:avLst/>
            <a:gdLst/>
            <a:ahLst/>
            <a:cxnLst/>
            <a:rect l="l" t="t" r="r" b="b"/>
            <a:pathLst>
              <a:path w="250189" h="0">
                <a:moveTo>
                  <a:pt x="0" y="0"/>
                </a:moveTo>
                <a:lnTo>
                  <a:pt x="249732" y="0"/>
                </a:lnTo>
              </a:path>
            </a:pathLst>
          </a:custGeom>
          <a:ln w="91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8" name="object 2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025269" y="4509744"/>
            <a:ext cx="3584576" cy="289476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54720" y="3251282"/>
            <a:ext cx="3916537" cy="289476"/>
          </a:xfrm>
          <a:prstGeom prst="rect">
            <a:avLst/>
          </a:prstGeom>
        </p:spPr>
      </p:pic>
      <p:sp>
        <p:nvSpPr>
          <p:cNvPr id="30" name="object 30" descr=""/>
          <p:cNvSpPr txBox="1"/>
          <p:nvPr/>
        </p:nvSpPr>
        <p:spPr>
          <a:xfrm>
            <a:off x="1966981" y="827289"/>
            <a:ext cx="264033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862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Janeiro </a:t>
            </a:r>
            <a:r>
              <a:rPr dirty="0" sz="1400">
                <a:latin typeface="Times New Roman"/>
                <a:cs typeface="Times New Roman"/>
              </a:rPr>
              <a:t>Prefeitura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03826" y="2108351"/>
            <a:ext cx="538162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CONTRIBUI</a:t>
            </a:r>
            <a:r>
              <a:rPr dirty="0" sz="1150" spc="18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AO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PARA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CUSTEIO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SERVI</a:t>
            </a:r>
            <a:r>
              <a:rPr dirty="0" sz="1150" spc="135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 ILUMINA</a:t>
            </a:r>
            <a:r>
              <a:rPr dirty="0" sz="1150" spc="190"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AO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PUBLICA</a:t>
            </a:r>
            <a:endParaRPr sz="1150">
              <a:latin typeface="Arial MT"/>
              <a:cs typeface="Arial MT"/>
            </a:endParaRPr>
          </a:p>
          <a:p>
            <a:pPr algn="ctr" marL="4445">
              <a:lnSpc>
                <a:spcPct val="100000"/>
              </a:lnSpc>
              <a:spcBef>
                <a:spcPts val="1230"/>
              </a:spcBef>
            </a:pPr>
            <a:r>
              <a:rPr dirty="0" sz="1200" spc="-10">
                <a:latin typeface="Arial MT"/>
                <a:cs typeface="Arial MT"/>
              </a:rPr>
              <a:t>COTA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ÚNICA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828833" y="2649475"/>
            <a:ext cx="3935095" cy="283845"/>
          </a:xfrm>
          <a:prstGeom prst="rect">
            <a:avLst/>
          </a:prstGeom>
          <a:ln w="15227">
            <a:solidFill>
              <a:srgbClr val="08080C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marL="272415">
              <a:lnSpc>
                <a:spcPct val="100000"/>
              </a:lnSpc>
              <a:spcBef>
                <a:spcPts val="300"/>
              </a:spcBef>
              <a:tabLst>
                <a:tab pos="2536190" algn="l"/>
              </a:tabLst>
            </a:pPr>
            <a:r>
              <a:rPr dirty="0" sz="1150">
                <a:latin typeface="Arial MT"/>
                <a:cs typeface="Arial MT"/>
              </a:rPr>
              <a:t>01/01/2025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31/01/2025</a:t>
            </a:r>
            <a:r>
              <a:rPr dirty="0" sz="1150">
                <a:latin typeface="Arial MT"/>
                <a:cs typeface="Arial MT"/>
              </a:rPr>
              <a:t>	Desconto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10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%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2088742" y="3011827"/>
            <a:ext cx="2185035" cy="4705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35075">
              <a:lnSpc>
                <a:spcPct val="126899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COTA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ÚNICA </a:t>
            </a:r>
            <a:r>
              <a:rPr dirty="0" sz="1150">
                <a:latin typeface="Arial MT"/>
                <a:cs typeface="Arial MT"/>
              </a:rPr>
              <a:t>01/02/2025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28/02/2025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4315918" y="3333297"/>
            <a:ext cx="111887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150" spc="-35">
                <a:latin typeface="Arial MT"/>
                <a:cs typeface="Arial MT"/>
              </a:rPr>
              <a:t>..</a:t>
            </a:r>
            <a:r>
              <a:rPr dirty="0" baseline="16908" sz="1725" spc="-52">
                <a:latin typeface="Arial MT"/>
                <a:cs typeface="Arial MT"/>
              </a:rPr>
              <a:t>Desconto</a:t>
            </a:r>
            <a:r>
              <a:rPr dirty="0" baseline="16908" sz="1725" spc="44">
                <a:latin typeface="Arial MT"/>
                <a:cs typeface="Arial MT"/>
              </a:rPr>
              <a:t> </a:t>
            </a:r>
            <a:r>
              <a:rPr dirty="0" baseline="16908" sz="1725" spc="-637">
                <a:latin typeface="Arial MT"/>
                <a:cs typeface="Arial MT"/>
              </a:rPr>
              <a:t>5</a:t>
            </a:r>
            <a:r>
              <a:rPr dirty="0" sz="1150" spc="-85">
                <a:latin typeface="Arial MT"/>
                <a:cs typeface="Arial MT"/>
              </a:rPr>
              <a:t>...</a:t>
            </a:r>
            <a:r>
              <a:rPr dirty="0" sz="1150" spc="-340">
                <a:latin typeface="Arial MT"/>
                <a:cs typeface="Arial MT"/>
              </a:rPr>
              <a:t>.</a:t>
            </a:r>
            <a:r>
              <a:rPr dirty="0" baseline="16908" sz="1725" spc="-1410">
                <a:latin typeface="Arial MT"/>
                <a:cs typeface="Arial MT"/>
              </a:rPr>
              <a:t>%</a:t>
            </a:r>
            <a:r>
              <a:rPr dirty="0" sz="1150" spc="-85">
                <a:latin typeface="Arial MT"/>
                <a:cs typeface="Arial MT"/>
              </a:rPr>
              <a:t>.</a:t>
            </a:r>
            <a:r>
              <a:rPr dirty="0" sz="1150" spc="-75">
                <a:latin typeface="Arial MT"/>
                <a:cs typeface="Arial MT"/>
              </a:rPr>
              <a:t>.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...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2959345" y="3661369"/>
            <a:ext cx="16681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Arial MT"/>
                <a:cs typeface="Arial MT"/>
              </a:rPr>
              <a:t>1</a:t>
            </a:r>
            <a:r>
              <a:rPr dirty="0" sz="1350" spc="290">
                <a:latin typeface="Arial MT"/>
                <a:cs typeface="Arial MT"/>
              </a:rPr>
              <a:t> </a:t>
            </a:r>
            <a:r>
              <a:rPr dirty="0" sz="1350" spc="-140">
                <a:latin typeface="Arial MT"/>
                <a:cs typeface="Arial MT"/>
              </a:rPr>
              <a:t>COTA</a:t>
            </a:r>
            <a:r>
              <a:rPr dirty="0" sz="1350" spc="95">
                <a:latin typeface="Arial MT"/>
                <a:cs typeface="Arial MT"/>
              </a:rPr>
              <a:t> </a:t>
            </a:r>
            <a:r>
              <a:rPr dirty="0" sz="1350" spc="-100">
                <a:latin typeface="Arial MT"/>
                <a:cs typeface="Arial MT"/>
              </a:rPr>
              <a:t>/</a:t>
            </a:r>
            <a:r>
              <a:rPr dirty="0" sz="1350" spc="-30">
                <a:latin typeface="Arial MT"/>
                <a:cs typeface="Arial MT"/>
              </a:rPr>
              <a:t> </a:t>
            </a:r>
            <a:r>
              <a:rPr dirty="0" sz="1350" spc="-160">
                <a:latin typeface="Arial MT"/>
                <a:cs typeface="Arial MT"/>
              </a:rPr>
              <a:t>COTA</a:t>
            </a:r>
            <a:r>
              <a:rPr dirty="0" sz="1350" spc="70">
                <a:latin typeface="Arial MT"/>
                <a:cs typeface="Arial MT"/>
              </a:rPr>
              <a:t> </a:t>
            </a:r>
            <a:r>
              <a:rPr dirty="0" sz="1350" spc="-95">
                <a:latin typeface="Arial MT"/>
                <a:cs typeface="Arial MT"/>
              </a:rPr>
              <a:t>ÚNICA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017655" y="3889655"/>
            <a:ext cx="3569970" cy="289560"/>
          </a:xfrm>
          <a:prstGeom prst="rect">
            <a:avLst/>
          </a:prstGeom>
          <a:ln w="15227">
            <a:solidFill>
              <a:srgbClr val="0C0C0C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125"/>
              </a:spcBef>
              <a:tabLst>
                <a:tab pos="2294255" algn="l"/>
              </a:tabLst>
            </a:pPr>
            <a:r>
              <a:rPr dirty="0" sz="1150" spc="-25">
                <a:latin typeface="Arial MT"/>
                <a:cs typeface="Arial MT"/>
              </a:rPr>
              <a:t>Mar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350" spc="-20">
                <a:latin typeface="Arial MT"/>
                <a:cs typeface="Arial MT"/>
              </a:rPr>
              <a:t>10/03/2025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497503" y="4314471"/>
            <a:ext cx="6115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2</a:t>
            </a:r>
            <a:r>
              <a:rPr dirty="0" sz="1150" spc="434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graphicFrame>
        <p:nvGraphicFramePr>
          <p:cNvPr id="38" name="object 38" descr=""/>
          <p:cNvGraphicFramePr>
            <a:graphicFrameLocks noGrp="1"/>
          </p:cNvGraphicFramePr>
          <p:nvPr/>
        </p:nvGraphicFramePr>
        <p:xfrm>
          <a:off x="2010041" y="4572583"/>
          <a:ext cx="3670300" cy="2418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21155"/>
                <a:gridCol w="568325"/>
                <a:gridCol w="1383030"/>
              </a:tblGrid>
              <a:tr h="301625"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639445" algn="l"/>
                        </a:tabLst>
                      </a:pPr>
                      <a:r>
                        <a:rPr dirty="0" sz="1150" spc="-65">
                          <a:latin typeface="Arial MT"/>
                          <a:cs typeface="Arial MT"/>
                        </a:rPr>
                        <a:t>..</a:t>
                      </a:r>
                      <a:r>
                        <a:rPr dirty="0" baseline="16908" sz="1725" spc="-97">
                          <a:latin typeface="Arial MT"/>
                          <a:cs typeface="Arial MT"/>
                        </a:rPr>
                        <a:t>Ab</a:t>
                      </a:r>
                      <a:r>
                        <a:rPr dirty="0" sz="1150" spc="-65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baseline="16908" sz="1725" spc="-97">
                          <a:latin typeface="Arial MT"/>
                          <a:cs typeface="Arial MT"/>
                        </a:rPr>
                        <a:t>ril</a:t>
                      </a:r>
                      <a:r>
                        <a:rPr dirty="0" baseline="16908" sz="17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50" spc="-5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..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16908" sz="1725" spc="-44">
                          <a:latin typeface="Arial MT"/>
                          <a:cs typeface="Arial MT"/>
                        </a:rPr>
                        <a:t>10/04/20</a:t>
                      </a:r>
                      <a:r>
                        <a:rPr dirty="0" sz="1150" spc="-3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baseline="16908" sz="1725" spc="-44">
                          <a:latin typeface="Arial MT"/>
                          <a:cs typeface="Arial MT"/>
                        </a:rPr>
                        <a:t>25</a:t>
                      </a:r>
                      <a:r>
                        <a:rPr dirty="0" sz="1150" spc="-30">
                          <a:latin typeface="Arial MT"/>
                          <a:cs typeface="Arial MT"/>
                        </a:rPr>
                        <a:t>..........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</a:tr>
              <a:tr h="291465"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150" spc="-50">
                          <a:latin typeface="Times New Roman"/>
                          <a:cs typeface="Times New Roman"/>
                        </a:rPr>
                        <a:t>3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/>
                </a:tc>
                <a:tc>
                  <a:txBody>
                    <a:bodyPr/>
                    <a:lstStyle/>
                    <a:p>
                      <a:pPr algn="ctr" marR="546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150" spc="-20">
                          <a:latin typeface="Times New Roman"/>
                          <a:cs typeface="Times New Roman"/>
                        </a:rPr>
                        <a:t>COTA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lnB w="28575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C0C0F"/>
                      </a:solidFill>
                      <a:prstDash val="solid"/>
                    </a:lnB>
                  </a:tcPr>
                </a:tc>
              </a:tr>
              <a:tr h="258445"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1150" spc="-20">
                          <a:latin typeface="Arial MT"/>
                          <a:cs typeface="Arial MT"/>
                        </a:rPr>
                        <a:t>Maio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0795">
                    <a:lnL w="28575">
                      <a:solidFill>
                        <a:srgbClr val="0C0C0F"/>
                      </a:solidFill>
                      <a:prstDash val="solid"/>
                    </a:lnL>
                    <a:lnB w="28575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0C0C0F"/>
                      </a:solidFill>
                      <a:prstDash val="solid"/>
                    </a:lnT>
                    <a:lnB w="28575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12/05/2025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4925">
                    <a:lnR w="28575">
                      <a:solidFill>
                        <a:srgbClr val="0C0C0F"/>
                      </a:solidFill>
                      <a:prstDash val="solid"/>
                    </a:lnR>
                    <a:lnT w="28575">
                      <a:solidFill>
                        <a:srgbClr val="0C0C0F"/>
                      </a:solidFill>
                      <a:prstDash val="solid"/>
                    </a:lnT>
                    <a:lnB w="28575">
                      <a:solidFill>
                        <a:srgbClr val="0C0C0F"/>
                      </a:solidFill>
                      <a:prstDash val="solid"/>
                    </a:lnB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algn="r" marR="37465">
                        <a:lnSpc>
                          <a:spcPts val="1425"/>
                        </a:lnSpc>
                        <a:spcBef>
                          <a:spcPts val="1040"/>
                        </a:spcBef>
                      </a:pPr>
                      <a:r>
                        <a:rPr dirty="0" sz="1250" spc="-50">
                          <a:latin typeface="Arial MT"/>
                          <a:cs typeface="Arial MT"/>
                        </a:rPr>
                        <a:t>4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B="0" marT="132080">
                    <a:lnT w="28575">
                      <a:solidFill>
                        <a:srgbClr val="0C0C0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60325">
                        <a:lnSpc>
                          <a:spcPts val="1425"/>
                        </a:lnSpc>
                        <a:spcBef>
                          <a:spcPts val="1040"/>
                        </a:spcBef>
                      </a:pPr>
                      <a:r>
                        <a:rPr dirty="0" sz="1250" spc="-20">
                          <a:latin typeface="Arial MT"/>
                          <a:cs typeface="Arial MT"/>
                        </a:rPr>
                        <a:t>COTA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B="0" marT="132080">
                    <a:lnT w="28575">
                      <a:solidFill>
                        <a:srgbClr val="0C0C0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0C0C0F"/>
                      </a:solidFill>
                      <a:prstDash val="solid"/>
                    </a:lnT>
                  </a:tcPr>
                </a:tc>
              </a:tr>
              <a:tr h="267970"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370"/>
                        </a:spcBef>
                        <a:tabLst>
                          <a:tab pos="344805" algn="l"/>
                        </a:tabLst>
                      </a:pPr>
                      <a:r>
                        <a:rPr dirty="0" sz="1150" spc="-50">
                          <a:latin typeface="Arial MT"/>
                          <a:cs typeface="Arial MT"/>
                        </a:rPr>
                        <a:t>J</a:t>
                      </a:r>
                      <a:r>
                        <a:rPr dirty="0" sz="11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1150" spc="-25">
                          <a:latin typeface="Arial MT"/>
                          <a:cs typeface="Arial MT"/>
                        </a:rPr>
                        <a:t>ho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6990">
                    <a:lnL w="28575">
                      <a:solidFill>
                        <a:srgbClr val="0C0F13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10/06/2025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46990">
                    <a:lnR w="28575">
                      <a:solidFill>
                        <a:srgbClr val="0C0F13"/>
                      </a:solidFill>
                      <a:prstDash val="solid"/>
                    </a:lnR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dirty="0" sz="1250" spc="-50">
                          <a:latin typeface="Arial MT"/>
                          <a:cs typeface="Arial MT"/>
                        </a:rPr>
                        <a:t>5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B="0" marT="162560"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0325">
                        <a:lnSpc>
                          <a:spcPct val="100000"/>
                        </a:lnSpc>
                        <a:spcBef>
                          <a:spcPts val="1280"/>
                        </a:spcBef>
                      </a:pPr>
                      <a:r>
                        <a:rPr dirty="0" sz="1250" spc="-20">
                          <a:latin typeface="Arial MT"/>
                          <a:cs typeface="Arial MT"/>
                        </a:rPr>
                        <a:t>COTA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B="0" marT="162560"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</a:tr>
              <a:tr h="252729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Julho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L w="28575">
                      <a:solidFill>
                        <a:srgbClr val="0C0C0F"/>
                      </a:solidFill>
                      <a:prstDash val="solid"/>
                    </a:lnL>
                    <a:lnT w="19050">
                      <a:solidFill>
                        <a:srgbClr val="0C0C0F"/>
                      </a:solidFill>
                      <a:prstDash val="solid"/>
                    </a:lnT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C0C0F"/>
                      </a:solidFill>
                      <a:prstDash val="solid"/>
                    </a:lnT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10/07/2025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35560">
                    <a:lnR w="28575">
                      <a:solidFill>
                        <a:srgbClr val="0C0C0F"/>
                      </a:solidFill>
                      <a:prstDash val="solid"/>
                    </a:lnR>
                    <a:lnT w="19050">
                      <a:solidFill>
                        <a:srgbClr val="0C0C0F"/>
                      </a:solidFill>
                      <a:prstDash val="solid"/>
                    </a:lnT>
                    <a:lnB w="19050">
                      <a:solidFill>
                        <a:srgbClr val="0C0C0F"/>
                      </a:solidFill>
                      <a:prstDash val="solid"/>
                    </a:lnB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r" marR="37465">
                        <a:lnSpc>
                          <a:spcPts val="1295"/>
                        </a:lnSpc>
                        <a:spcBef>
                          <a:spcPts val="5"/>
                        </a:spcBef>
                      </a:pPr>
                      <a:r>
                        <a:rPr dirty="0" sz="1150" spc="-50">
                          <a:latin typeface="Arial MT"/>
                          <a:cs typeface="Arial MT"/>
                        </a:rPr>
                        <a:t>6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T w="19050">
                      <a:solidFill>
                        <a:srgbClr val="0C0C0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 marR="48895">
                        <a:lnSpc>
                          <a:spcPts val="1295"/>
                        </a:lnSpc>
                        <a:spcBef>
                          <a:spcPts val="5"/>
                        </a:spcBef>
                      </a:pPr>
                      <a:r>
                        <a:rPr dirty="0" sz="1150" spc="-20">
                          <a:latin typeface="Arial MT"/>
                          <a:cs typeface="Arial MT"/>
                        </a:rPr>
                        <a:t>COTA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3810">
                    <a:lnT w="19050">
                      <a:solidFill>
                        <a:srgbClr val="0C0C0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9050">
                      <a:solidFill>
                        <a:srgbClr val="0C0C0F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9" name="object 39" descr=""/>
          <p:cNvSpPr txBox="1"/>
          <p:nvPr/>
        </p:nvSpPr>
        <p:spPr>
          <a:xfrm>
            <a:off x="2058770" y="7032507"/>
            <a:ext cx="3567429" cy="1215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05">
              <a:lnSpc>
                <a:spcPct val="100000"/>
              </a:lnSpc>
              <a:spcBef>
                <a:spcPts val="100"/>
              </a:spcBef>
              <a:tabLst>
                <a:tab pos="2265045" algn="l"/>
                <a:tab pos="3553460" algn="l"/>
              </a:tabLst>
            </a:pPr>
            <a:r>
              <a:rPr dirty="0" u="dbl" sz="1150" spc="5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1150" spc="-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Agosto</a:t>
            </a:r>
            <a:r>
              <a:rPr dirty="0" u="dbl" sz="115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	11</a:t>
            </a:r>
            <a:r>
              <a:rPr dirty="0" u="dbl" sz="1150" spc="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115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08</a:t>
            </a:r>
            <a:r>
              <a:rPr dirty="0" u="dbl" sz="1150" spc="1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1150" spc="-2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2025</a:t>
            </a:r>
            <a:r>
              <a:rPr dirty="0" u="dbl" sz="1150">
                <a:uFill>
                  <a:solidFill>
                    <a:srgbClr val="08080C"/>
                  </a:solidFill>
                </a:uFill>
                <a:latin typeface="Arial MT"/>
                <a:cs typeface="Arial MT"/>
              </a:rPr>
              <a:t>	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0"/>
              </a:spcBef>
            </a:pPr>
            <a:endParaRPr sz="1150">
              <a:latin typeface="Arial MT"/>
              <a:cs typeface="Arial MT"/>
            </a:endParaRPr>
          </a:p>
          <a:p>
            <a:pPr marL="1637030" indent="-182880">
              <a:lnSpc>
                <a:spcPct val="100000"/>
              </a:lnSpc>
              <a:buAutoNum type="arabicPlain" startAt="7"/>
              <a:tabLst>
                <a:tab pos="1637030" algn="l"/>
              </a:tabLst>
            </a:pP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  <a:p>
            <a:pPr marL="72390">
              <a:lnSpc>
                <a:spcPct val="100000"/>
              </a:lnSpc>
              <a:spcBef>
                <a:spcPts val="385"/>
              </a:spcBef>
              <a:tabLst>
                <a:tab pos="498475" algn="l"/>
                <a:tab pos="2265045" algn="l"/>
              </a:tabLst>
            </a:pPr>
            <a:r>
              <a:rPr dirty="0" sz="1150" spc="-20">
                <a:latin typeface="Arial MT"/>
                <a:cs typeface="Arial MT"/>
              </a:rPr>
              <a:t>Sete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25">
                <a:latin typeface="Arial MT"/>
                <a:cs typeface="Arial MT"/>
              </a:rPr>
              <a:t>bro</a:t>
            </a:r>
            <a:r>
              <a:rPr dirty="0" sz="1150">
                <a:latin typeface="Arial MT"/>
                <a:cs typeface="Arial MT"/>
              </a:rPr>
              <a:t>	10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09/2025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150">
              <a:latin typeface="Arial MT"/>
              <a:cs typeface="Arial MT"/>
            </a:endParaRPr>
          </a:p>
          <a:p>
            <a:pPr marL="1637664" indent="-182880">
              <a:lnSpc>
                <a:spcPct val="100000"/>
              </a:lnSpc>
              <a:buAutoNum type="arabicPlain" startAt="8"/>
              <a:tabLst>
                <a:tab pos="1637664" algn="l"/>
              </a:tabLst>
            </a:pPr>
            <a:r>
              <a:rPr dirty="0" sz="1250" spc="-20">
                <a:latin typeface="Times New Roman"/>
                <a:cs typeface="Times New Roman"/>
              </a:rPr>
              <a:t>COTA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2026791" y="8247043"/>
            <a:ext cx="3572510" cy="289560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106680">
              <a:lnSpc>
                <a:spcPct val="100000"/>
              </a:lnSpc>
              <a:spcBef>
                <a:spcPts val="325"/>
              </a:spcBef>
              <a:tabLst>
                <a:tab pos="2299970" algn="l"/>
              </a:tabLst>
            </a:pPr>
            <a:r>
              <a:rPr dirty="0" sz="1150" spc="-10">
                <a:latin typeface="Arial MT"/>
                <a:cs typeface="Arial MT"/>
              </a:rPr>
              <a:t>Outubro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10/10/2025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2029837" y="8865610"/>
            <a:ext cx="3572510" cy="283845"/>
          </a:xfrm>
          <a:prstGeom prst="rect">
            <a:avLst/>
          </a:prstGeom>
          <a:ln w="15227">
            <a:solidFill>
              <a:srgbClr val="0C0F13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marL="106045">
              <a:lnSpc>
                <a:spcPct val="100000"/>
              </a:lnSpc>
              <a:spcBef>
                <a:spcPts val="300"/>
              </a:spcBef>
              <a:tabLst>
                <a:tab pos="2299970" algn="l"/>
              </a:tabLst>
            </a:pPr>
            <a:r>
              <a:rPr dirty="0" sz="1150" spc="-10">
                <a:latin typeface="Arial MT"/>
                <a:cs typeface="Arial MT"/>
              </a:rPr>
              <a:t>Novembro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10/11/2025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3508480" y="8675415"/>
            <a:ext cx="61087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50">
                <a:latin typeface="Arial MT"/>
                <a:cs typeface="Arial MT"/>
              </a:rPr>
              <a:t>9</a:t>
            </a:r>
            <a:r>
              <a:rPr dirty="0" sz="1050" spc="459">
                <a:latin typeface="Arial MT"/>
                <a:cs typeface="Arial MT"/>
              </a:rPr>
              <a:t> </a:t>
            </a:r>
            <a:r>
              <a:rPr dirty="0" sz="1050" spc="45">
                <a:latin typeface="Arial MT"/>
                <a:cs typeface="Arial MT"/>
              </a:rPr>
              <a:t>COTA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3463927" y="9271889"/>
            <a:ext cx="7004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10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COTA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2032882" y="9478082"/>
            <a:ext cx="3572510" cy="271780"/>
          </a:xfrm>
          <a:prstGeom prst="rect">
            <a:avLst/>
          </a:prstGeom>
          <a:ln w="21318">
            <a:solidFill>
              <a:srgbClr val="0C0C0F"/>
            </a:solidFill>
          </a:ln>
        </p:spPr>
        <p:txBody>
          <a:bodyPr wrap="square" lIns="0" tIns="26034" rIns="0" bIns="0" rtlCol="0" vert="horz">
            <a:spAutoFit/>
          </a:bodyPr>
          <a:lstStyle/>
          <a:p>
            <a:pPr marL="102870">
              <a:lnSpc>
                <a:spcPct val="100000"/>
              </a:lnSpc>
              <a:spcBef>
                <a:spcPts val="204"/>
              </a:spcBef>
              <a:tabLst>
                <a:tab pos="2297430" algn="l"/>
              </a:tabLst>
            </a:pPr>
            <a:r>
              <a:rPr dirty="0" sz="1150" spc="-10">
                <a:latin typeface="Arial MT"/>
                <a:cs typeface="Arial MT"/>
              </a:rPr>
              <a:t>Dezembro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00" spc="-10">
                <a:latin typeface="Arial MT"/>
                <a:cs typeface="Arial MT"/>
              </a:rPr>
              <a:t>10/12/2025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8163" y="9376003"/>
            <a:ext cx="782698" cy="76787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1379" y="895855"/>
            <a:ext cx="831426" cy="87757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41303" y="1273698"/>
            <a:ext cx="852745" cy="39612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2087702" y="8726965"/>
            <a:ext cx="0" cy="195580"/>
          </a:xfrm>
          <a:custGeom>
            <a:avLst/>
            <a:gdLst/>
            <a:ahLst/>
            <a:cxnLst/>
            <a:rect l="l" t="t" r="r" b="b"/>
            <a:pathLst>
              <a:path w="0" h="195579">
                <a:moveTo>
                  <a:pt x="0" y="195016"/>
                </a:moveTo>
                <a:lnTo>
                  <a:pt x="0" y="0"/>
                </a:lnTo>
              </a:path>
            </a:pathLst>
          </a:custGeom>
          <a:ln w="9136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2083134" y="8726965"/>
            <a:ext cx="3478529" cy="195580"/>
            <a:chOff x="2083134" y="8726965"/>
            <a:chExt cx="3478529" cy="195580"/>
          </a:xfrm>
        </p:grpSpPr>
        <p:sp>
          <p:nvSpPr>
            <p:cNvPr id="7" name="object 7" descr=""/>
            <p:cNvSpPr/>
            <p:nvPr/>
          </p:nvSpPr>
          <p:spPr>
            <a:xfrm>
              <a:off x="5556547" y="8726965"/>
              <a:ext cx="0" cy="195580"/>
            </a:xfrm>
            <a:custGeom>
              <a:avLst/>
              <a:gdLst/>
              <a:ahLst/>
              <a:cxnLst/>
              <a:rect l="l" t="t" r="r" b="b"/>
              <a:pathLst>
                <a:path w="0" h="195579">
                  <a:moveTo>
                    <a:pt x="0" y="195016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083134" y="8731536"/>
              <a:ext cx="3478529" cy="0"/>
            </a:xfrm>
            <a:custGeom>
              <a:avLst/>
              <a:gdLst/>
              <a:ahLst/>
              <a:cxnLst/>
              <a:rect l="l" t="t" r="r" b="b"/>
              <a:pathLst>
                <a:path w="3478529" h="0">
                  <a:moveTo>
                    <a:pt x="0" y="0"/>
                  </a:moveTo>
                  <a:lnTo>
                    <a:pt x="3477982" y="0"/>
                  </a:lnTo>
                </a:path>
              </a:pathLst>
            </a:custGeom>
            <a:ln w="9141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083134" y="8917411"/>
              <a:ext cx="3478529" cy="0"/>
            </a:xfrm>
            <a:custGeom>
              <a:avLst/>
              <a:gdLst/>
              <a:ahLst/>
              <a:cxnLst/>
              <a:rect l="l" t="t" r="r" b="b"/>
              <a:pathLst>
                <a:path w="3478529" h="0">
                  <a:moveTo>
                    <a:pt x="0" y="0"/>
                  </a:moveTo>
                  <a:lnTo>
                    <a:pt x="3477982" y="0"/>
                  </a:lnTo>
                </a:path>
              </a:pathLst>
            </a:custGeom>
            <a:ln w="9141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820602" y="8726965"/>
              <a:ext cx="0" cy="195580"/>
            </a:xfrm>
            <a:custGeom>
              <a:avLst/>
              <a:gdLst/>
              <a:ahLst/>
              <a:cxnLst/>
              <a:rect l="l" t="t" r="r" b="b"/>
              <a:pathLst>
                <a:path w="0" h="195579">
                  <a:moveTo>
                    <a:pt x="0" y="195016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F1F2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/>
          <p:nvPr/>
        </p:nvSpPr>
        <p:spPr>
          <a:xfrm>
            <a:off x="2087702" y="8099258"/>
            <a:ext cx="0" cy="198120"/>
          </a:xfrm>
          <a:custGeom>
            <a:avLst/>
            <a:gdLst/>
            <a:ahLst/>
            <a:cxnLst/>
            <a:rect l="l" t="t" r="r" b="b"/>
            <a:pathLst>
              <a:path w="0" h="198120">
                <a:moveTo>
                  <a:pt x="0" y="198063"/>
                </a:moveTo>
                <a:lnTo>
                  <a:pt x="0" y="0"/>
                </a:lnTo>
              </a:path>
            </a:pathLst>
          </a:custGeom>
          <a:ln w="9136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2083134" y="8099258"/>
            <a:ext cx="3478529" cy="198120"/>
            <a:chOff x="2083134" y="8099258"/>
            <a:chExt cx="3478529" cy="198120"/>
          </a:xfrm>
        </p:grpSpPr>
        <p:sp>
          <p:nvSpPr>
            <p:cNvPr id="13" name="object 13" descr=""/>
            <p:cNvSpPr/>
            <p:nvPr/>
          </p:nvSpPr>
          <p:spPr>
            <a:xfrm>
              <a:off x="5556547" y="8099258"/>
              <a:ext cx="0" cy="198120"/>
            </a:xfrm>
            <a:custGeom>
              <a:avLst/>
              <a:gdLst/>
              <a:ahLst/>
              <a:cxnLst/>
              <a:rect l="l" t="t" r="r" b="b"/>
              <a:pathLst>
                <a:path w="0" h="198120">
                  <a:moveTo>
                    <a:pt x="0" y="198063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083134" y="8103829"/>
              <a:ext cx="3478529" cy="0"/>
            </a:xfrm>
            <a:custGeom>
              <a:avLst/>
              <a:gdLst/>
              <a:ahLst/>
              <a:cxnLst/>
              <a:rect l="l" t="t" r="r" b="b"/>
              <a:pathLst>
                <a:path w="3478529" h="0">
                  <a:moveTo>
                    <a:pt x="0" y="0"/>
                  </a:moveTo>
                  <a:lnTo>
                    <a:pt x="3477982" y="0"/>
                  </a:lnTo>
                </a:path>
              </a:pathLst>
            </a:custGeom>
            <a:ln w="9141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2083134" y="8292750"/>
              <a:ext cx="3478529" cy="0"/>
            </a:xfrm>
            <a:custGeom>
              <a:avLst/>
              <a:gdLst/>
              <a:ahLst/>
              <a:cxnLst/>
              <a:rect l="l" t="t" r="r" b="b"/>
              <a:pathLst>
                <a:path w="3478529" h="0">
                  <a:moveTo>
                    <a:pt x="0" y="0"/>
                  </a:moveTo>
                  <a:lnTo>
                    <a:pt x="3477982" y="0"/>
                  </a:lnTo>
                </a:path>
              </a:pathLst>
            </a:custGeom>
            <a:ln w="9141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820602" y="8099258"/>
              <a:ext cx="0" cy="198120"/>
            </a:xfrm>
            <a:custGeom>
              <a:avLst/>
              <a:gdLst/>
              <a:ahLst/>
              <a:cxnLst/>
              <a:rect l="l" t="t" r="r" b="b"/>
              <a:pathLst>
                <a:path w="0" h="198120">
                  <a:moveTo>
                    <a:pt x="0" y="198063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C1C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2081611" y="7480692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201110"/>
                </a:moveTo>
                <a:lnTo>
                  <a:pt x="0" y="0"/>
                </a:lnTo>
              </a:path>
            </a:pathLst>
          </a:custGeom>
          <a:ln w="9136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8" name="object 18" descr=""/>
          <p:cNvGrpSpPr/>
          <p:nvPr/>
        </p:nvGrpSpPr>
        <p:grpSpPr>
          <a:xfrm>
            <a:off x="2077043" y="7480692"/>
            <a:ext cx="3484245" cy="201295"/>
            <a:chOff x="2077043" y="7480692"/>
            <a:chExt cx="3484245" cy="201295"/>
          </a:xfrm>
        </p:grpSpPr>
        <p:sp>
          <p:nvSpPr>
            <p:cNvPr id="19" name="object 19" descr=""/>
            <p:cNvSpPr/>
            <p:nvPr/>
          </p:nvSpPr>
          <p:spPr>
            <a:xfrm>
              <a:off x="5556547" y="7480692"/>
              <a:ext cx="0" cy="201295"/>
            </a:xfrm>
            <a:custGeom>
              <a:avLst/>
              <a:gdLst/>
              <a:ahLst/>
              <a:cxnLst/>
              <a:rect l="l" t="t" r="r" b="b"/>
              <a:pathLst>
                <a:path w="0" h="201295">
                  <a:moveTo>
                    <a:pt x="0" y="201110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077043" y="7485262"/>
              <a:ext cx="3484245" cy="0"/>
            </a:xfrm>
            <a:custGeom>
              <a:avLst/>
              <a:gdLst/>
              <a:ahLst/>
              <a:cxnLst/>
              <a:rect l="l" t="t" r="r" b="b"/>
              <a:pathLst>
                <a:path w="3484245" h="0">
                  <a:moveTo>
                    <a:pt x="0" y="0"/>
                  </a:moveTo>
                  <a:lnTo>
                    <a:pt x="3484073" y="0"/>
                  </a:lnTo>
                </a:path>
              </a:pathLst>
            </a:custGeom>
            <a:ln w="9141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077043" y="7677231"/>
              <a:ext cx="3484245" cy="0"/>
            </a:xfrm>
            <a:custGeom>
              <a:avLst/>
              <a:gdLst/>
              <a:ahLst/>
              <a:cxnLst/>
              <a:rect l="l" t="t" r="r" b="b"/>
              <a:pathLst>
                <a:path w="3484245" h="0">
                  <a:moveTo>
                    <a:pt x="0" y="0"/>
                  </a:moveTo>
                  <a:lnTo>
                    <a:pt x="3484073" y="0"/>
                  </a:lnTo>
                </a:path>
              </a:pathLst>
            </a:custGeom>
            <a:ln w="9141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3814511" y="7480692"/>
              <a:ext cx="0" cy="201295"/>
            </a:xfrm>
            <a:custGeom>
              <a:avLst/>
              <a:gdLst/>
              <a:ahLst/>
              <a:cxnLst/>
              <a:rect l="l" t="t" r="r" b="b"/>
              <a:pathLst>
                <a:path w="0" h="201295">
                  <a:moveTo>
                    <a:pt x="0" y="201110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/>
          <p:nvPr/>
        </p:nvSpPr>
        <p:spPr>
          <a:xfrm>
            <a:off x="2081611" y="6862126"/>
            <a:ext cx="0" cy="201295"/>
          </a:xfrm>
          <a:custGeom>
            <a:avLst/>
            <a:gdLst/>
            <a:ahLst/>
            <a:cxnLst/>
            <a:rect l="l" t="t" r="r" b="b"/>
            <a:pathLst>
              <a:path w="0" h="201295">
                <a:moveTo>
                  <a:pt x="0" y="201110"/>
                </a:moveTo>
                <a:lnTo>
                  <a:pt x="0" y="0"/>
                </a:lnTo>
              </a:path>
            </a:pathLst>
          </a:custGeom>
          <a:ln w="9136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4" name="object 24" descr=""/>
          <p:cNvGrpSpPr/>
          <p:nvPr/>
        </p:nvGrpSpPr>
        <p:grpSpPr>
          <a:xfrm>
            <a:off x="2077043" y="6862126"/>
            <a:ext cx="3481070" cy="201295"/>
            <a:chOff x="2077043" y="6862126"/>
            <a:chExt cx="3481070" cy="201295"/>
          </a:xfrm>
        </p:grpSpPr>
        <p:sp>
          <p:nvSpPr>
            <p:cNvPr id="25" name="object 25" descr=""/>
            <p:cNvSpPr/>
            <p:nvPr/>
          </p:nvSpPr>
          <p:spPr>
            <a:xfrm>
              <a:off x="5553501" y="6862126"/>
              <a:ext cx="0" cy="201295"/>
            </a:xfrm>
            <a:custGeom>
              <a:avLst/>
              <a:gdLst/>
              <a:ahLst/>
              <a:cxnLst/>
              <a:rect l="l" t="t" r="r" b="b"/>
              <a:pathLst>
                <a:path w="0" h="201295">
                  <a:moveTo>
                    <a:pt x="0" y="201110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077043" y="6866696"/>
              <a:ext cx="3481070" cy="0"/>
            </a:xfrm>
            <a:custGeom>
              <a:avLst/>
              <a:gdLst/>
              <a:ahLst/>
              <a:cxnLst/>
              <a:rect l="l" t="t" r="r" b="b"/>
              <a:pathLst>
                <a:path w="3481070" h="0">
                  <a:moveTo>
                    <a:pt x="0" y="0"/>
                  </a:moveTo>
                  <a:lnTo>
                    <a:pt x="3481028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2077043" y="7058664"/>
              <a:ext cx="3481070" cy="0"/>
            </a:xfrm>
            <a:custGeom>
              <a:avLst/>
              <a:gdLst/>
              <a:ahLst/>
              <a:cxnLst/>
              <a:rect l="l" t="t" r="r" b="b"/>
              <a:pathLst>
                <a:path w="3481070" h="0">
                  <a:moveTo>
                    <a:pt x="0" y="0"/>
                  </a:moveTo>
                  <a:lnTo>
                    <a:pt x="3481028" y="0"/>
                  </a:lnTo>
                </a:path>
              </a:pathLst>
            </a:custGeom>
            <a:ln w="9141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3814511" y="6862126"/>
              <a:ext cx="0" cy="201295"/>
            </a:xfrm>
            <a:custGeom>
              <a:avLst/>
              <a:gdLst/>
              <a:ahLst/>
              <a:cxnLst/>
              <a:rect l="l" t="t" r="r" b="b"/>
              <a:pathLst>
                <a:path w="0" h="201295">
                  <a:moveTo>
                    <a:pt x="0" y="201110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/>
          <p:nvPr/>
        </p:nvSpPr>
        <p:spPr>
          <a:xfrm>
            <a:off x="2107498" y="6400486"/>
            <a:ext cx="3465829" cy="0"/>
          </a:xfrm>
          <a:custGeom>
            <a:avLst/>
            <a:gdLst/>
            <a:ahLst/>
            <a:cxnLst/>
            <a:rect l="l" t="t" r="r" b="b"/>
            <a:pathLst>
              <a:path w="3465829" h="0">
                <a:moveTo>
                  <a:pt x="0" y="0"/>
                </a:moveTo>
                <a:lnTo>
                  <a:pt x="3465800" y="0"/>
                </a:lnTo>
              </a:path>
            </a:pathLst>
          </a:custGeom>
          <a:ln w="9141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2066384" y="4985096"/>
            <a:ext cx="0" cy="210820"/>
          </a:xfrm>
          <a:custGeom>
            <a:avLst/>
            <a:gdLst/>
            <a:ahLst/>
            <a:cxnLst/>
            <a:rect l="l" t="t" r="r" b="b"/>
            <a:pathLst>
              <a:path w="0" h="210820">
                <a:moveTo>
                  <a:pt x="0" y="210251"/>
                </a:moveTo>
                <a:lnTo>
                  <a:pt x="0" y="0"/>
                </a:lnTo>
              </a:path>
            </a:pathLst>
          </a:custGeom>
          <a:ln w="15227">
            <a:solidFill>
              <a:srgbClr val="0F0F0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1" name="object 31" descr=""/>
          <p:cNvGrpSpPr/>
          <p:nvPr/>
        </p:nvGrpSpPr>
        <p:grpSpPr>
          <a:xfrm>
            <a:off x="2058770" y="4985096"/>
            <a:ext cx="3496310" cy="210820"/>
            <a:chOff x="2058770" y="4985096"/>
            <a:chExt cx="3496310" cy="210820"/>
          </a:xfrm>
        </p:grpSpPr>
        <p:sp>
          <p:nvSpPr>
            <p:cNvPr id="32" name="object 32" descr=""/>
            <p:cNvSpPr/>
            <p:nvPr/>
          </p:nvSpPr>
          <p:spPr>
            <a:xfrm>
              <a:off x="5547410" y="4985096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w="0" h="210820">
                  <a:moveTo>
                    <a:pt x="0" y="210251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2058770" y="4992714"/>
              <a:ext cx="3496310" cy="0"/>
            </a:xfrm>
            <a:custGeom>
              <a:avLst/>
              <a:gdLst/>
              <a:ahLst/>
              <a:cxnLst/>
              <a:rect l="l" t="t" r="r" b="b"/>
              <a:pathLst>
                <a:path w="3496310" h="0">
                  <a:moveTo>
                    <a:pt x="0" y="0"/>
                  </a:moveTo>
                  <a:lnTo>
                    <a:pt x="3496255" y="0"/>
                  </a:lnTo>
                </a:path>
              </a:pathLst>
            </a:custGeom>
            <a:ln w="15235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2058770" y="5187730"/>
              <a:ext cx="3496310" cy="0"/>
            </a:xfrm>
            <a:custGeom>
              <a:avLst/>
              <a:gdLst/>
              <a:ahLst/>
              <a:cxnLst/>
              <a:rect l="l" t="t" r="r" b="b"/>
              <a:pathLst>
                <a:path w="3496310" h="0">
                  <a:moveTo>
                    <a:pt x="0" y="0"/>
                  </a:moveTo>
                  <a:lnTo>
                    <a:pt x="3496255" y="0"/>
                  </a:lnTo>
                </a:path>
              </a:pathLst>
            </a:custGeom>
            <a:ln w="15235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3811465" y="4985096"/>
              <a:ext cx="0" cy="210820"/>
            </a:xfrm>
            <a:custGeom>
              <a:avLst/>
              <a:gdLst/>
              <a:ahLst/>
              <a:cxnLst/>
              <a:rect l="l" t="t" r="r" b="b"/>
              <a:pathLst>
                <a:path w="0" h="210820">
                  <a:moveTo>
                    <a:pt x="0" y="210251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F0F0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36" name="object 36" descr=""/>
          <p:cNvGraphicFramePr>
            <a:graphicFrameLocks noGrp="1"/>
          </p:cNvGraphicFramePr>
          <p:nvPr/>
        </p:nvGraphicFramePr>
        <p:xfrm>
          <a:off x="2016132" y="4329964"/>
          <a:ext cx="3656329" cy="249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"/>
                <a:gridCol w="1732914"/>
                <a:gridCol w="1779905"/>
              </a:tblGrid>
              <a:tr h="249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28575">
                      <a:solidFill>
                        <a:srgbClr val="080808"/>
                      </a:solidFill>
                      <a:prstDash val="solid"/>
                    </a:lnL>
                    <a:lnR w="9525">
                      <a:solidFill>
                        <a:srgbClr val="18181C"/>
                      </a:solidFill>
                      <a:prstDash val="solid"/>
                    </a:lnR>
                    <a:lnT w="28575">
                      <a:solidFill>
                        <a:srgbClr val="080808"/>
                      </a:solidFill>
                      <a:prstDash val="solid"/>
                    </a:lnT>
                    <a:lnB w="28575">
                      <a:solidFill>
                        <a:srgbClr val="0808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Abril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L w="9525">
                      <a:solidFill>
                        <a:srgbClr val="18181C"/>
                      </a:solidFill>
                      <a:prstDash val="solid"/>
                    </a:lnL>
                    <a:lnR w="9525">
                      <a:solidFill>
                        <a:srgbClr val="18181C"/>
                      </a:solidFill>
                      <a:prstDash val="solid"/>
                    </a:lnR>
                    <a:lnT w="28575">
                      <a:solidFill>
                        <a:srgbClr val="080808"/>
                      </a:solidFill>
                      <a:prstDash val="solid"/>
                    </a:lnT>
                    <a:lnB w="28575">
                      <a:solidFill>
                        <a:srgbClr val="08080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815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50" spc="-10">
                          <a:latin typeface="Arial MT"/>
                          <a:cs typeface="Arial MT"/>
                        </a:rPr>
                        <a:t>10/04/2025</a:t>
                      </a:r>
                      <a:endParaRPr sz="11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L w="9525">
                      <a:solidFill>
                        <a:srgbClr val="18181C"/>
                      </a:solidFill>
                      <a:prstDash val="solid"/>
                    </a:lnL>
                    <a:lnR w="28575">
                      <a:solidFill>
                        <a:srgbClr val="080808"/>
                      </a:solidFill>
                      <a:prstDash val="solid"/>
                    </a:lnR>
                    <a:lnT w="28575">
                      <a:solidFill>
                        <a:srgbClr val="080808"/>
                      </a:solidFill>
                      <a:prstDash val="solid"/>
                    </a:lnT>
                    <a:lnB w="28575">
                      <a:solidFill>
                        <a:srgbClr val="08080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7" name="object 37" descr=""/>
          <p:cNvSpPr/>
          <p:nvPr/>
        </p:nvSpPr>
        <p:spPr>
          <a:xfrm>
            <a:off x="2026791" y="3696163"/>
            <a:ext cx="0" cy="302260"/>
          </a:xfrm>
          <a:custGeom>
            <a:avLst/>
            <a:gdLst/>
            <a:ahLst/>
            <a:cxnLst/>
            <a:rect l="l" t="t" r="r" b="b"/>
            <a:pathLst>
              <a:path w="0" h="302260">
                <a:moveTo>
                  <a:pt x="0" y="301665"/>
                </a:moveTo>
                <a:lnTo>
                  <a:pt x="0" y="0"/>
                </a:lnTo>
              </a:path>
            </a:pathLst>
          </a:custGeom>
          <a:ln w="21318">
            <a:solidFill>
              <a:srgbClr val="08080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8" name="object 38" descr=""/>
          <p:cNvGrpSpPr/>
          <p:nvPr/>
        </p:nvGrpSpPr>
        <p:grpSpPr>
          <a:xfrm>
            <a:off x="2016132" y="3696163"/>
            <a:ext cx="3587750" cy="302260"/>
            <a:chOff x="2016132" y="3696163"/>
            <a:chExt cx="3587750" cy="302260"/>
          </a:xfrm>
        </p:grpSpPr>
        <p:sp>
          <p:nvSpPr>
            <p:cNvPr id="39" name="object 39" descr=""/>
            <p:cNvSpPr/>
            <p:nvPr/>
          </p:nvSpPr>
          <p:spPr>
            <a:xfrm>
              <a:off x="5593094" y="3696163"/>
              <a:ext cx="0" cy="302260"/>
            </a:xfrm>
            <a:custGeom>
              <a:avLst/>
              <a:gdLst/>
              <a:ahLst/>
              <a:cxnLst/>
              <a:rect l="l" t="t" r="r" b="b"/>
              <a:pathLst>
                <a:path w="0" h="302260">
                  <a:moveTo>
                    <a:pt x="0" y="301665"/>
                  </a:moveTo>
                  <a:lnTo>
                    <a:pt x="0" y="0"/>
                  </a:lnTo>
                </a:path>
              </a:pathLst>
            </a:custGeom>
            <a:ln w="21318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2016132" y="3706828"/>
              <a:ext cx="3587750" cy="0"/>
            </a:xfrm>
            <a:custGeom>
              <a:avLst/>
              <a:gdLst/>
              <a:ahLst/>
              <a:cxnLst/>
              <a:rect l="l" t="t" r="r" b="b"/>
              <a:pathLst>
                <a:path w="3587750" h="0">
                  <a:moveTo>
                    <a:pt x="0" y="0"/>
                  </a:moveTo>
                  <a:lnTo>
                    <a:pt x="3587621" y="0"/>
                  </a:lnTo>
                </a:path>
              </a:pathLst>
            </a:custGeom>
            <a:ln w="21329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2016132" y="3987162"/>
              <a:ext cx="3587750" cy="0"/>
            </a:xfrm>
            <a:custGeom>
              <a:avLst/>
              <a:gdLst/>
              <a:ahLst/>
              <a:cxnLst/>
              <a:rect l="l" t="t" r="r" b="b"/>
              <a:pathLst>
                <a:path w="3587750" h="0">
                  <a:moveTo>
                    <a:pt x="0" y="0"/>
                  </a:moveTo>
                  <a:lnTo>
                    <a:pt x="3587621" y="0"/>
                  </a:lnTo>
                </a:path>
              </a:pathLst>
            </a:custGeom>
            <a:ln w="21329">
              <a:solidFill>
                <a:srgbClr val="08080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2" name="object 42" descr=""/>
          <p:cNvSpPr/>
          <p:nvPr/>
        </p:nvSpPr>
        <p:spPr>
          <a:xfrm>
            <a:off x="1856243" y="3077595"/>
            <a:ext cx="0" cy="289560"/>
          </a:xfrm>
          <a:custGeom>
            <a:avLst/>
            <a:gdLst/>
            <a:ahLst/>
            <a:cxnLst/>
            <a:rect l="l" t="t" r="r" b="b"/>
            <a:pathLst>
              <a:path w="0" h="289560">
                <a:moveTo>
                  <a:pt x="0" y="289476"/>
                </a:moveTo>
                <a:lnTo>
                  <a:pt x="0" y="0"/>
                </a:lnTo>
              </a:path>
            </a:pathLst>
          </a:custGeom>
          <a:ln w="9136">
            <a:solidFill>
              <a:srgbClr val="080C0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3" name="object 43" descr=""/>
          <p:cNvGrpSpPr/>
          <p:nvPr/>
        </p:nvGrpSpPr>
        <p:grpSpPr>
          <a:xfrm>
            <a:off x="1851675" y="3077595"/>
            <a:ext cx="3907790" cy="289560"/>
            <a:chOff x="1851675" y="3077595"/>
            <a:chExt cx="3907790" cy="289560"/>
          </a:xfrm>
        </p:grpSpPr>
        <p:sp>
          <p:nvSpPr>
            <p:cNvPr id="44" name="object 44" descr=""/>
            <p:cNvSpPr/>
            <p:nvPr/>
          </p:nvSpPr>
          <p:spPr>
            <a:xfrm>
              <a:off x="5754505" y="3077595"/>
              <a:ext cx="0" cy="289560"/>
            </a:xfrm>
            <a:custGeom>
              <a:avLst/>
              <a:gdLst/>
              <a:ahLst/>
              <a:cxnLst/>
              <a:rect l="l" t="t" r="r" b="b"/>
              <a:pathLst>
                <a:path w="0" h="289560">
                  <a:moveTo>
                    <a:pt x="0" y="289476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080C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1851675" y="3082166"/>
              <a:ext cx="3907790" cy="0"/>
            </a:xfrm>
            <a:custGeom>
              <a:avLst/>
              <a:gdLst/>
              <a:ahLst/>
              <a:cxnLst/>
              <a:rect l="l" t="t" r="r" b="b"/>
              <a:pathLst>
                <a:path w="3907790" h="0">
                  <a:moveTo>
                    <a:pt x="0" y="0"/>
                  </a:moveTo>
                  <a:lnTo>
                    <a:pt x="3907400" y="0"/>
                  </a:lnTo>
                </a:path>
              </a:pathLst>
            </a:custGeom>
            <a:ln w="9141">
              <a:solidFill>
                <a:srgbClr val="080C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1851675" y="3362502"/>
              <a:ext cx="3907790" cy="0"/>
            </a:xfrm>
            <a:custGeom>
              <a:avLst/>
              <a:gdLst/>
              <a:ahLst/>
              <a:cxnLst/>
              <a:rect l="l" t="t" r="r" b="b"/>
              <a:pathLst>
                <a:path w="3907790" h="0">
                  <a:moveTo>
                    <a:pt x="0" y="0"/>
                  </a:moveTo>
                  <a:lnTo>
                    <a:pt x="3907400" y="0"/>
                  </a:lnTo>
                </a:path>
              </a:pathLst>
            </a:custGeom>
            <a:ln w="9141">
              <a:solidFill>
                <a:srgbClr val="080C0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1859288" y="3123303"/>
              <a:ext cx="0" cy="228600"/>
            </a:xfrm>
            <a:custGeom>
              <a:avLst/>
              <a:gdLst/>
              <a:ahLst/>
              <a:cxnLst/>
              <a:rect l="l" t="t" r="r" b="b"/>
              <a:pathLst>
                <a:path w="0" h="228600">
                  <a:moveTo>
                    <a:pt x="0" y="228534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5739278" y="3123303"/>
              <a:ext cx="0" cy="228600"/>
            </a:xfrm>
            <a:custGeom>
              <a:avLst/>
              <a:gdLst/>
              <a:ahLst/>
              <a:cxnLst/>
              <a:rect l="l" t="t" r="r" b="b"/>
              <a:pathLst>
                <a:path w="0" h="228600">
                  <a:moveTo>
                    <a:pt x="0" y="228534"/>
                  </a:moveTo>
                  <a:lnTo>
                    <a:pt x="0" y="0"/>
                  </a:lnTo>
                </a:path>
              </a:pathLst>
            </a:custGeom>
            <a:ln w="9136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854720" y="3127873"/>
              <a:ext cx="3889375" cy="0"/>
            </a:xfrm>
            <a:custGeom>
              <a:avLst/>
              <a:gdLst/>
              <a:ahLst/>
              <a:cxnLst/>
              <a:rect l="l" t="t" r="r" b="b"/>
              <a:pathLst>
                <a:path w="3889375" h="0">
                  <a:moveTo>
                    <a:pt x="0" y="0"/>
                  </a:moveTo>
                  <a:lnTo>
                    <a:pt x="3889127" y="0"/>
                  </a:lnTo>
                </a:path>
              </a:pathLst>
            </a:custGeom>
            <a:ln w="9141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854720" y="3347266"/>
              <a:ext cx="3889375" cy="0"/>
            </a:xfrm>
            <a:custGeom>
              <a:avLst/>
              <a:gdLst/>
              <a:ahLst/>
              <a:cxnLst/>
              <a:rect l="l" t="t" r="r" b="b"/>
              <a:pathLst>
                <a:path w="3889375" h="0">
                  <a:moveTo>
                    <a:pt x="0" y="0"/>
                  </a:moveTo>
                  <a:lnTo>
                    <a:pt x="3889127" y="0"/>
                  </a:lnTo>
                </a:path>
              </a:pathLst>
            </a:custGeom>
            <a:ln w="9141">
              <a:solidFill>
                <a:srgbClr val="0C0C0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927812" y="3292418"/>
              <a:ext cx="3797935" cy="0"/>
            </a:xfrm>
            <a:custGeom>
              <a:avLst/>
              <a:gdLst/>
              <a:ahLst/>
              <a:cxnLst/>
              <a:rect l="l" t="t" r="r" b="b"/>
              <a:pathLst>
                <a:path w="3797935" h="0">
                  <a:moveTo>
                    <a:pt x="0" y="0"/>
                  </a:moveTo>
                  <a:lnTo>
                    <a:pt x="3797762" y="0"/>
                  </a:lnTo>
                </a:path>
              </a:pathLst>
            </a:custGeom>
            <a:ln w="9141">
              <a:solidFill>
                <a:srgbClr val="1818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5427112" y="3115685"/>
              <a:ext cx="299085" cy="0"/>
            </a:xfrm>
            <a:custGeom>
              <a:avLst/>
              <a:gdLst/>
              <a:ahLst/>
              <a:cxnLst/>
              <a:rect l="l" t="t" r="r" b="b"/>
              <a:pathLst>
                <a:path w="299085" h="0">
                  <a:moveTo>
                    <a:pt x="0" y="0"/>
                  </a:moveTo>
                  <a:lnTo>
                    <a:pt x="298460" y="0"/>
                  </a:lnTo>
                </a:path>
              </a:pathLst>
            </a:custGeom>
            <a:ln w="914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/>
          <p:nvPr/>
        </p:nvSpPr>
        <p:spPr>
          <a:xfrm>
            <a:off x="1841014" y="2449888"/>
            <a:ext cx="0" cy="295910"/>
          </a:xfrm>
          <a:custGeom>
            <a:avLst/>
            <a:gdLst/>
            <a:ahLst/>
            <a:cxnLst/>
            <a:rect l="l" t="t" r="r" b="b"/>
            <a:pathLst>
              <a:path w="0" h="295910">
                <a:moveTo>
                  <a:pt x="0" y="295571"/>
                </a:moveTo>
                <a:lnTo>
                  <a:pt x="0" y="0"/>
                </a:lnTo>
              </a:path>
            </a:pathLst>
          </a:custGeom>
          <a:ln w="15227">
            <a:solidFill>
              <a:srgbClr val="08080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4" name="object 54" descr=""/>
          <p:cNvGrpSpPr/>
          <p:nvPr/>
        </p:nvGrpSpPr>
        <p:grpSpPr>
          <a:xfrm>
            <a:off x="1833401" y="2449888"/>
            <a:ext cx="3943985" cy="295910"/>
            <a:chOff x="1833401" y="2449888"/>
            <a:chExt cx="3943985" cy="295910"/>
          </a:xfrm>
        </p:grpSpPr>
        <p:sp>
          <p:nvSpPr>
            <p:cNvPr id="55" name="object 55" descr=""/>
            <p:cNvSpPr/>
            <p:nvPr/>
          </p:nvSpPr>
          <p:spPr>
            <a:xfrm>
              <a:off x="5769733" y="2449888"/>
              <a:ext cx="0" cy="295910"/>
            </a:xfrm>
            <a:custGeom>
              <a:avLst/>
              <a:gdLst/>
              <a:ahLst/>
              <a:cxnLst/>
              <a:rect l="l" t="t" r="r" b="b"/>
              <a:pathLst>
                <a:path w="0" h="295910">
                  <a:moveTo>
                    <a:pt x="0" y="295571"/>
                  </a:moveTo>
                  <a:lnTo>
                    <a:pt x="0" y="0"/>
                  </a:lnTo>
                </a:path>
              </a:pathLst>
            </a:custGeom>
            <a:ln w="15227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1833401" y="2457506"/>
              <a:ext cx="3943985" cy="0"/>
            </a:xfrm>
            <a:custGeom>
              <a:avLst/>
              <a:gdLst/>
              <a:ahLst/>
              <a:cxnLst/>
              <a:rect l="l" t="t" r="r" b="b"/>
              <a:pathLst>
                <a:path w="3943985" h="0">
                  <a:moveTo>
                    <a:pt x="0" y="0"/>
                  </a:moveTo>
                  <a:lnTo>
                    <a:pt x="3943946" y="0"/>
                  </a:lnTo>
                </a:path>
              </a:pathLst>
            </a:custGeom>
            <a:ln w="15235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1833401" y="2737842"/>
              <a:ext cx="3943985" cy="0"/>
            </a:xfrm>
            <a:custGeom>
              <a:avLst/>
              <a:gdLst/>
              <a:ahLst/>
              <a:cxnLst/>
              <a:rect l="l" t="t" r="r" b="b"/>
              <a:pathLst>
                <a:path w="3943985" h="0">
                  <a:moveTo>
                    <a:pt x="0" y="0"/>
                  </a:moveTo>
                  <a:lnTo>
                    <a:pt x="3943946" y="0"/>
                  </a:lnTo>
                </a:path>
              </a:pathLst>
            </a:custGeom>
            <a:ln w="15235">
              <a:solidFill>
                <a:srgbClr val="08080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8" name="object 5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03283" y="877572"/>
            <a:ext cx="414190" cy="222440"/>
          </a:xfrm>
          <a:prstGeom prst="rect">
            <a:avLst/>
          </a:prstGeom>
        </p:spPr>
      </p:pic>
      <p:sp>
        <p:nvSpPr>
          <p:cNvPr id="59" name="object 59" descr=""/>
          <p:cNvSpPr txBox="1"/>
          <p:nvPr/>
        </p:nvSpPr>
        <p:spPr>
          <a:xfrm>
            <a:off x="1976222" y="804692"/>
            <a:ext cx="263969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6080">
              <a:lnSpc>
                <a:spcPct val="1185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Estado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do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Rio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de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Janeiro </a:t>
            </a:r>
            <a:r>
              <a:rPr dirty="0" sz="1350">
                <a:latin typeface="Times New Roman"/>
                <a:cs typeface="Times New Roman"/>
              </a:rPr>
              <a:t>Prefeitura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Municipal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de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Seropédica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0" name="object 60" descr=""/>
          <p:cNvSpPr txBox="1"/>
          <p:nvPr/>
        </p:nvSpPr>
        <p:spPr>
          <a:xfrm>
            <a:off x="2350246" y="1910289"/>
            <a:ext cx="291211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TAXA</a:t>
            </a:r>
            <a:r>
              <a:rPr dirty="0" u="sng" sz="1150" spc="1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15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COLETA</a:t>
            </a:r>
            <a:r>
              <a:rPr dirty="0" u="sng" sz="1150" spc="1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115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REMOÇÃO</a:t>
            </a:r>
            <a:r>
              <a:rPr dirty="0" u="sng" sz="1150" spc="1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sz="1150" spc="6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1150" spc="-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LIXO</a:t>
            </a:r>
            <a:endParaRPr sz="1150">
              <a:latin typeface="Arial MT"/>
              <a:cs typeface="Arial MT"/>
            </a:endParaRPr>
          </a:p>
          <a:p>
            <a:pPr algn="ctr" marL="5080">
              <a:lnSpc>
                <a:spcPct val="100000"/>
              </a:lnSpc>
              <a:spcBef>
                <a:spcPts val="1280"/>
              </a:spcBef>
            </a:pPr>
            <a:r>
              <a:rPr dirty="0" sz="1150" spc="90">
                <a:latin typeface="Trebuchet MS"/>
                <a:cs typeface="Trebuchet MS"/>
              </a:rPr>
              <a:t>COTA</a:t>
            </a:r>
            <a:r>
              <a:rPr dirty="0" sz="1150" spc="75">
                <a:latin typeface="Trebuchet MS"/>
                <a:cs typeface="Trebuchet MS"/>
              </a:rPr>
              <a:t> </a:t>
            </a:r>
            <a:r>
              <a:rPr dirty="0" sz="1150" spc="80">
                <a:latin typeface="Trebuchet MS"/>
                <a:cs typeface="Trebuchet MS"/>
              </a:rPr>
              <a:t>ÚNICA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61" name="object 61" descr=""/>
          <p:cNvSpPr txBox="1"/>
          <p:nvPr/>
        </p:nvSpPr>
        <p:spPr>
          <a:xfrm>
            <a:off x="1886698" y="2503212"/>
            <a:ext cx="2095500" cy="186055"/>
          </a:xfrm>
          <a:prstGeom prst="rect">
            <a:avLst/>
          </a:prstGeom>
          <a:ln w="9136">
            <a:solidFill>
              <a:srgbClr val="181C1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24790">
              <a:lnSpc>
                <a:spcPts val="1275"/>
              </a:lnSpc>
            </a:pPr>
            <a:r>
              <a:rPr dirty="0" sz="1150" spc="-25">
                <a:latin typeface="Trebuchet MS"/>
                <a:cs typeface="Trebuchet MS"/>
              </a:rPr>
              <a:t>01/01/2025</a:t>
            </a:r>
            <a:r>
              <a:rPr dirty="0" sz="1150" spc="45">
                <a:latin typeface="Trebuchet MS"/>
                <a:cs typeface="Trebuchet MS"/>
              </a:rPr>
              <a:t> </a:t>
            </a:r>
            <a:r>
              <a:rPr dirty="0" sz="1150">
                <a:latin typeface="Trebuchet MS"/>
                <a:cs typeface="Trebuchet MS"/>
              </a:rPr>
              <a:t>a</a:t>
            </a:r>
            <a:r>
              <a:rPr dirty="0" sz="1150" spc="-40">
                <a:latin typeface="Trebuchet MS"/>
                <a:cs typeface="Trebuchet MS"/>
              </a:rPr>
              <a:t> </a:t>
            </a:r>
            <a:r>
              <a:rPr dirty="0" sz="1150" spc="-10">
                <a:latin typeface="Trebuchet MS"/>
                <a:cs typeface="Trebuchet MS"/>
              </a:rPr>
              <a:t>31/01/2025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3982015" y="2503212"/>
            <a:ext cx="1742439" cy="186055"/>
          </a:xfrm>
          <a:prstGeom prst="rect">
            <a:avLst/>
          </a:prstGeom>
          <a:ln w="9136">
            <a:solidFill>
              <a:srgbClr val="181C1C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388620">
              <a:lnSpc>
                <a:spcPts val="1300"/>
              </a:lnSpc>
            </a:pPr>
            <a:r>
              <a:rPr dirty="0" sz="1150">
                <a:latin typeface="Arial MT"/>
                <a:cs typeface="Arial MT"/>
              </a:rPr>
              <a:t>Desconto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10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%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2072475" y="3755581"/>
            <a:ext cx="1732914" cy="186055"/>
          </a:xfrm>
          <a:prstGeom prst="rect">
            <a:avLst/>
          </a:prstGeom>
          <a:ln w="9136">
            <a:solidFill>
              <a:srgbClr val="181818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7150">
              <a:lnSpc>
                <a:spcPts val="1250"/>
              </a:lnSpc>
            </a:pPr>
            <a:r>
              <a:rPr dirty="0" sz="1150" spc="-10">
                <a:latin typeface="Arial MT"/>
                <a:cs typeface="Arial MT"/>
              </a:rPr>
              <a:t>Março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2110578" y="2819858"/>
            <a:ext cx="3220720" cy="88201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35075">
              <a:lnSpc>
                <a:spcPct val="100000"/>
              </a:lnSpc>
              <a:spcBef>
                <a:spcPts val="520"/>
              </a:spcBef>
            </a:pPr>
            <a:r>
              <a:rPr dirty="0" sz="1150">
                <a:latin typeface="Arial MT"/>
                <a:cs typeface="Arial MT"/>
              </a:rPr>
              <a:t>COTA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ÚNICA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  <a:tabLst>
                <a:tab pos="2284730" algn="l"/>
              </a:tabLst>
            </a:pPr>
            <a:r>
              <a:rPr dirty="0" sz="1150">
                <a:latin typeface="Arial MT"/>
                <a:cs typeface="Arial MT"/>
              </a:rPr>
              <a:t>01/02/2025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28/02/2025</a:t>
            </a:r>
            <a:r>
              <a:rPr dirty="0" sz="1150">
                <a:latin typeface="Arial MT"/>
                <a:cs typeface="Arial MT"/>
              </a:rPr>
              <a:t>	Desconto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5</a:t>
            </a:r>
            <a:r>
              <a:rPr dirty="0" sz="1150" spc="-10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%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50">
              <a:latin typeface="Arial MT"/>
              <a:cs typeface="Arial MT"/>
            </a:endParaRPr>
          </a:p>
          <a:p>
            <a:pPr marL="873125">
              <a:lnSpc>
                <a:spcPct val="100000"/>
              </a:lnSpc>
              <a:spcBef>
                <a:spcPts val="5"/>
              </a:spcBef>
            </a:pPr>
            <a:r>
              <a:rPr dirty="0" sz="1150">
                <a:latin typeface="Arial MT"/>
                <a:cs typeface="Arial MT"/>
              </a:rPr>
              <a:t>1</a:t>
            </a:r>
            <a:r>
              <a:rPr dirty="0" sz="1150" spc="48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COTA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/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COTA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ÚNICA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2032882" y="4950054"/>
            <a:ext cx="3563620" cy="287020"/>
          </a:xfrm>
          <a:prstGeom prst="rect">
            <a:avLst/>
          </a:prstGeom>
          <a:ln w="15227">
            <a:solidFill>
              <a:srgbClr val="080C0C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marL="100330">
              <a:lnSpc>
                <a:spcPct val="100000"/>
              </a:lnSpc>
              <a:spcBef>
                <a:spcPts val="300"/>
              </a:spcBef>
              <a:tabLst>
                <a:tab pos="2293620" algn="l"/>
              </a:tabLst>
            </a:pPr>
            <a:r>
              <a:rPr dirty="0" sz="1150" spc="-20">
                <a:latin typeface="Arial MT"/>
                <a:cs typeface="Arial MT"/>
              </a:rPr>
              <a:t>Maio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12/05/2025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2032882" y="5580809"/>
            <a:ext cx="3563620" cy="280670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100965">
              <a:lnSpc>
                <a:spcPct val="100000"/>
              </a:lnSpc>
              <a:spcBef>
                <a:spcPts val="275"/>
              </a:spcBef>
              <a:tabLst>
                <a:tab pos="2293620" algn="l"/>
              </a:tabLst>
            </a:pPr>
            <a:r>
              <a:rPr dirty="0" sz="1100" spc="-10">
                <a:latin typeface="Arial MT"/>
                <a:cs typeface="Arial MT"/>
              </a:rPr>
              <a:t>Junho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10/06/2025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2032882" y="6193282"/>
            <a:ext cx="3569970" cy="277495"/>
          </a:xfrm>
          <a:prstGeom prst="rect">
            <a:avLst/>
          </a:prstGeom>
          <a:ln w="15227">
            <a:solidFill>
              <a:srgbClr val="080C0C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104775">
              <a:lnSpc>
                <a:spcPct val="100000"/>
              </a:lnSpc>
              <a:spcBef>
                <a:spcPts val="275"/>
              </a:spcBef>
              <a:tabLst>
                <a:tab pos="2296795" algn="l"/>
              </a:tabLst>
            </a:pPr>
            <a:r>
              <a:rPr dirty="0" sz="900">
                <a:latin typeface="Arial MT"/>
                <a:cs typeface="Arial MT"/>
              </a:rPr>
              <a:t>J</a:t>
            </a:r>
            <a:r>
              <a:rPr dirty="0" sz="900" spc="-95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uIÜO</a:t>
            </a:r>
            <a:r>
              <a:rPr dirty="0" sz="90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10/07/2025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2035928" y="6820989"/>
            <a:ext cx="3566795" cy="283845"/>
          </a:xfrm>
          <a:prstGeom prst="rect">
            <a:avLst/>
          </a:prstGeom>
          <a:ln w="15227">
            <a:solidFill>
              <a:srgbClr val="08080C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102235">
              <a:lnSpc>
                <a:spcPct val="100000"/>
              </a:lnSpc>
              <a:spcBef>
                <a:spcPts val="325"/>
              </a:spcBef>
              <a:tabLst>
                <a:tab pos="2296795" algn="l"/>
              </a:tabLst>
            </a:pPr>
            <a:r>
              <a:rPr dirty="0" sz="1150" spc="-10">
                <a:latin typeface="Arial MT"/>
                <a:cs typeface="Arial MT"/>
              </a:rPr>
              <a:t>Agosto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11/08/2025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2035928" y="7442603"/>
            <a:ext cx="3569970" cy="277495"/>
          </a:xfrm>
          <a:prstGeom prst="rect">
            <a:avLst/>
          </a:prstGeom>
          <a:ln w="15227">
            <a:solidFill>
              <a:srgbClr val="080C0C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100965">
              <a:lnSpc>
                <a:spcPct val="100000"/>
              </a:lnSpc>
              <a:spcBef>
                <a:spcPts val="275"/>
              </a:spcBef>
              <a:tabLst>
                <a:tab pos="2296795" algn="l"/>
              </a:tabLst>
            </a:pPr>
            <a:r>
              <a:rPr dirty="0" sz="1150" spc="-10">
                <a:latin typeface="Arial MT"/>
                <a:cs typeface="Arial MT"/>
              </a:rPr>
              <a:t>Setembro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10/09/2025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2038973" y="8058122"/>
            <a:ext cx="3566795" cy="283845"/>
          </a:xfrm>
          <a:prstGeom prst="rect">
            <a:avLst/>
          </a:prstGeom>
          <a:ln w="15227">
            <a:solidFill>
              <a:srgbClr val="0C0F13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103505">
              <a:lnSpc>
                <a:spcPct val="100000"/>
              </a:lnSpc>
              <a:spcBef>
                <a:spcPts val="275"/>
              </a:spcBef>
              <a:tabLst>
                <a:tab pos="2296795" algn="l"/>
              </a:tabLst>
            </a:pPr>
            <a:r>
              <a:rPr dirty="0" sz="1150" spc="-10">
                <a:latin typeface="Arial MT"/>
                <a:cs typeface="Arial MT"/>
              </a:rPr>
              <a:t>Outubro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10/10/2025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2042019" y="8682782"/>
            <a:ext cx="3566795" cy="280670"/>
          </a:xfrm>
          <a:prstGeom prst="rect">
            <a:avLst/>
          </a:prstGeom>
          <a:ln w="21318">
            <a:solidFill>
              <a:srgbClr val="0C0C0F"/>
            </a:solidFill>
          </a:ln>
        </p:spPr>
        <p:txBody>
          <a:bodyPr wrap="square" lIns="0" tIns="22225" rIns="0" bIns="0" rtlCol="0" vert="horz">
            <a:spAutoFit/>
          </a:bodyPr>
          <a:lstStyle/>
          <a:p>
            <a:pPr marL="99695">
              <a:lnSpc>
                <a:spcPct val="100000"/>
              </a:lnSpc>
              <a:spcBef>
                <a:spcPts val="175"/>
              </a:spcBef>
              <a:tabLst>
                <a:tab pos="2292350" algn="l"/>
              </a:tabLst>
            </a:pPr>
            <a:r>
              <a:rPr dirty="0" sz="1150" spc="-10">
                <a:latin typeface="Arial MT"/>
                <a:cs typeface="Arial MT"/>
              </a:rPr>
              <a:t>Novembro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250" spc="-10">
                <a:latin typeface="Arial MT"/>
                <a:cs typeface="Arial MT"/>
              </a:rPr>
              <a:t>10/11/2025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3805374" y="3755581"/>
            <a:ext cx="1739264" cy="186055"/>
          </a:xfrm>
          <a:prstGeom prst="rect">
            <a:avLst/>
          </a:prstGeom>
          <a:ln w="9136">
            <a:solidFill>
              <a:srgbClr val="181818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18159">
              <a:lnSpc>
                <a:spcPts val="1300"/>
              </a:lnSpc>
            </a:pPr>
            <a:r>
              <a:rPr dirty="0" sz="1150" spc="-10">
                <a:latin typeface="Arial MT"/>
                <a:cs typeface="Arial MT"/>
              </a:rPr>
              <a:t>10/03/2025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3506641" y="4119455"/>
            <a:ext cx="60706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2</a:t>
            </a:r>
            <a:r>
              <a:rPr dirty="0" sz="1150" spc="434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3501790" y="4741068"/>
            <a:ext cx="61595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3</a:t>
            </a:r>
            <a:r>
              <a:rPr dirty="0" sz="1150" spc="47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3508485" y="5359127"/>
            <a:ext cx="61023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4</a:t>
            </a:r>
            <a:r>
              <a:rPr dirty="0" sz="1250" spc="465">
                <a:latin typeface="Times New Roman"/>
                <a:cs typeface="Times New Roman"/>
              </a:rPr>
              <a:t> </a:t>
            </a:r>
            <a:r>
              <a:rPr dirty="0" sz="1250" spc="-60">
                <a:latin typeface="Times New Roman"/>
                <a:cs typeface="Times New Roman"/>
              </a:rPr>
              <a:t>GOTA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3508216" y="5996738"/>
            <a:ext cx="61087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5</a:t>
            </a:r>
            <a:r>
              <a:rPr dirty="0" sz="1100" spc="46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COTA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3511568" y="6615051"/>
            <a:ext cx="61214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6</a:t>
            </a:r>
            <a:r>
              <a:rPr dirty="0" sz="1150" spc="434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3510445" y="7239965"/>
            <a:ext cx="61150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7</a:t>
            </a:r>
            <a:r>
              <a:rPr dirty="0" sz="1100" spc="47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COTA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3514186" y="7852183"/>
            <a:ext cx="61595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8</a:t>
            </a:r>
            <a:r>
              <a:rPr dirty="0" sz="1150" spc="47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3514044" y="8476844"/>
            <a:ext cx="61595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9</a:t>
            </a:r>
            <a:r>
              <a:rPr dirty="0" sz="1150" spc="47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3476800" y="9092364"/>
            <a:ext cx="69913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10</a:t>
            </a:r>
            <a:r>
              <a:rPr dirty="0" sz="1150" spc="48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COTA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2045064" y="9295254"/>
            <a:ext cx="3566795" cy="271780"/>
          </a:xfrm>
          <a:prstGeom prst="rect">
            <a:avLst/>
          </a:prstGeom>
          <a:ln w="15227">
            <a:solidFill>
              <a:srgbClr val="0C0C0F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marL="205740">
              <a:lnSpc>
                <a:spcPct val="100000"/>
              </a:lnSpc>
              <a:spcBef>
                <a:spcPts val="300"/>
              </a:spcBef>
              <a:tabLst>
                <a:tab pos="570230" algn="l"/>
                <a:tab pos="2296795" algn="l"/>
              </a:tabLst>
            </a:pPr>
            <a:r>
              <a:rPr dirty="0" sz="1150" spc="-25">
                <a:latin typeface="Arial MT"/>
                <a:cs typeface="Arial MT"/>
              </a:rPr>
              <a:t>eze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25">
                <a:latin typeface="Arial MT"/>
                <a:cs typeface="Arial MT"/>
              </a:rPr>
              <a:t>bro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10/12/2025</a:t>
            </a:r>
            <a:endParaRPr sz="11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1247" y="8666023"/>
            <a:ext cx="1994814" cy="164544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53485" y="9180986"/>
            <a:ext cx="581693" cy="81662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0449" y="1944066"/>
            <a:ext cx="3657667" cy="17673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9197" y="886713"/>
            <a:ext cx="831426" cy="89280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81965" y="871477"/>
            <a:ext cx="459873" cy="469257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22124" y="7532492"/>
            <a:ext cx="1748127" cy="728262"/>
          </a:xfrm>
          <a:prstGeom prst="rect">
            <a:avLst/>
          </a:prstGeom>
        </p:spPr>
      </p:pic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016132" y="5865715"/>
          <a:ext cx="3663950" cy="24345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4985"/>
                <a:gridCol w="1788160"/>
              </a:tblGrid>
              <a:tr h="219710">
                <a:tc>
                  <a:txBody>
                    <a:bodyPr/>
                    <a:lstStyle/>
                    <a:p>
                      <a:pPr marL="441325">
                        <a:lnSpc>
                          <a:spcPts val="1405"/>
                        </a:lnSpc>
                        <a:spcBef>
                          <a:spcPts val="22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Competência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405"/>
                        </a:lnSpc>
                        <a:spcBef>
                          <a:spcPts val="22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Vencimento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10033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Janeiro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31/01/2025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10160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Fevereiro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28/02/2025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102870">
                        <a:lnSpc>
                          <a:spcPts val="1330"/>
                        </a:lnSpc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Mar</a:t>
                      </a:r>
                      <a:r>
                        <a:rPr dirty="0" sz="12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ts val="133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31/03/2025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104775">
                        <a:lnSpc>
                          <a:spcPts val="13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Abril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ts val="13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30/04/2025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102870">
                        <a:lnSpc>
                          <a:spcPts val="129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Maio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30/05/2025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103505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Junho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30/06/2025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103505">
                        <a:lnSpc>
                          <a:spcPts val="13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Julho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3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31/07/2025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104775">
                        <a:lnSpc>
                          <a:spcPts val="121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Agosto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21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29/08/2025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07314">
                        <a:lnSpc>
                          <a:spcPts val="11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Setembro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5620">
                        <a:lnSpc>
                          <a:spcPts val="12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30/09/2025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</a:tcPr>
                </a:tc>
              </a:tr>
              <a:tr h="12065">
                <a:tc rowSpan="2">
                  <a:txBody>
                    <a:bodyPr/>
                    <a:lstStyle/>
                    <a:p>
                      <a:pPr marL="106680">
                        <a:lnSpc>
                          <a:spcPts val="1305"/>
                        </a:lnSpc>
                        <a:spcBef>
                          <a:spcPts val="3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Outubro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19050">
                      <a:solidFill>
                        <a:srgbClr val="131318"/>
                      </a:solidFill>
                      <a:prstDash val="solid"/>
                    </a:lnT>
                  </a:tcPr>
                </a:tc>
              </a:tr>
              <a:tr h="1695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5620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31/10/2025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2065">
                <a:tc rowSpan="2">
                  <a:txBody>
                    <a:bodyPr/>
                    <a:lstStyle/>
                    <a:p>
                      <a:pPr marL="108585">
                        <a:lnSpc>
                          <a:spcPts val="1330"/>
                        </a:lnSpc>
                        <a:spcBef>
                          <a:spcPts val="3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Novembro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1727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752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28/11/2025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9525">
                <a:tc row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Dezembro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</a:tcPr>
                </a:tc>
              </a:tr>
              <a:tr h="2457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7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37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29/12/2025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131318"/>
                      </a:solidFill>
                      <a:prstDash val="solid"/>
                    </a:lnL>
                    <a:lnR w="19050">
                      <a:solidFill>
                        <a:srgbClr val="131318"/>
                      </a:solidFill>
                      <a:prstDash val="solid"/>
                    </a:lnR>
                    <a:lnB w="19050">
                      <a:solidFill>
                        <a:srgbClr val="1313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09943" y="3976497"/>
            <a:ext cx="1735945" cy="697791"/>
          </a:xfrm>
          <a:prstGeom prst="rect">
            <a:avLst/>
          </a:prstGeom>
        </p:spPr>
      </p:pic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2003950" y="2291437"/>
          <a:ext cx="3673475" cy="24320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91335"/>
                <a:gridCol w="1790700"/>
              </a:tblGrid>
              <a:tr h="213360">
                <a:tc>
                  <a:txBody>
                    <a:bodyPr/>
                    <a:lstStyle/>
                    <a:p>
                      <a:pPr marL="71120">
                        <a:lnSpc>
                          <a:spcPts val="1380"/>
                        </a:lnSpc>
                        <a:spcBef>
                          <a:spcPts val="200"/>
                        </a:spcBef>
                        <a:tabLst>
                          <a:tab pos="441325" algn="l"/>
                          <a:tab pos="1785620" algn="l"/>
                        </a:tabLst>
                      </a:pP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u="sng" sz="1200" spc="-1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Competência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499745">
                        <a:lnSpc>
                          <a:spcPts val="1380"/>
                        </a:lnSpc>
                        <a:spcBef>
                          <a:spcPts val="200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Vencimento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4295">
                        <a:lnSpc>
                          <a:spcPts val="1315"/>
                        </a:lnSpc>
                        <a:tabLst>
                          <a:tab pos="1785620" algn="l"/>
                        </a:tabLst>
                      </a:pPr>
                      <a:r>
                        <a:rPr dirty="0" u="sng" sz="1200" spc="-114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1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Janeiro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8480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31/01/2025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4295">
                        <a:lnSpc>
                          <a:spcPts val="1315"/>
                        </a:lnSpc>
                        <a:tabLst>
                          <a:tab pos="1785620" algn="l"/>
                        </a:tabLst>
                      </a:pPr>
                      <a:r>
                        <a:rPr dirty="0" u="sng" sz="1200" spc="-13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1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Fevereiro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6575">
                        <a:lnSpc>
                          <a:spcPts val="131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28/02/2025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74295">
                        <a:lnSpc>
                          <a:spcPts val="1305"/>
                        </a:lnSpc>
                        <a:tabLst>
                          <a:tab pos="1785620" algn="l"/>
                        </a:tabLst>
                      </a:pPr>
                      <a:r>
                        <a:rPr dirty="0" u="sng" sz="1200" spc="-125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1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Março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5305">
                        <a:lnSpc>
                          <a:spcPts val="13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31/03/2025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4295">
                        <a:lnSpc>
                          <a:spcPts val="1340"/>
                        </a:lnSpc>
                        <a:tabLst>
                          <a:tab pos="1785620" algn="l"/>
                        </a:tabLst>
                      </a:pPr>
                      <a:r>
                        <a:rPr dirty="0" u="sng" sz="1200" spc="-105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2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Abril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530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30/04/2025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74295">
                        <a:lnSpc>
                          <a:spcPts val="1350"/>
                        </a:lnSpc>
                        <a:tabLst>
                          <a:tab pos="1788795" algn="l"/>
                        </a:tabLst>
                      </a:pPr>
                      <a:r>
                        <a:rPr dirty="0" u="sng" sz="1200" spc="-1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2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Maio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5305">
                        <a:lnSpc>
                          <a:spcPts val="13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30/05/2025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74295">
                        <a:lnSpc>
                          <a:spcPts val="1340"/>
                        </a:lnSpc>
                        <a:tabLst>
                          <a:tab pos="1788795" algn="l"/>
                        </a:tabLst>
                      </a:pPr>
                      <a:r>
                        <a:rPr dirty="0" u="sng" sz="1200" spc="-114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u="sng" sz="1200" spc="-1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Junho</a:t>
                      </a:r>
                      <a:r>
                        <a:rPr dirty="0" u="sng" sz="1200">
                          <a:uFill>
                            <a:solidFill>
                              <a:srgbClr val="181818"/>
                            </a:solidFill>
                          </a:uFill>
                          <a:latin typeface="Arial MT"/>
                          <a:cs typeface="Arial MT"/>
                        </a:rPr>
                        <a:t>	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53530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30/06/2025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103505" marR="3175">
                        <a:lnSpc>
                          <a:spcPts val="137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Julho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2765">
                        <a:lnSpc>
                          <a:spcPts val="137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31/07/2025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pPr marL="104775" marR="3175">
                        <a:lnSpc>
                          <a:spcPts val="128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Agosto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3400">
                        <a:lnSpc>
                          <a:spcPts val="128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29/08/2025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</a:tr>
              <a:tr h="151765">
                <a:tc>
                  <a:txBody>
                    <a:bodyPr/>
                    <a:lstStyle/>
                    <a:p>
                      <a:pPr marL="107314" marR="3175">
                        <a:lnSpc>
                          <a:spcPts val="110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Setembro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8795">
                        <a:lnSpc>
                          <a:spcPts val="11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30/09/2025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</a:tcPr>
                </a:tc>
              </a:tr>
              <a:tr h="6350">
                <a:tc rowSpan="2">
                  <a:txBody>
                    <a:bodyPr/>
                    <a:lstStyle/>
                    <a:p>
                      <a:pPr marL="106680" marR="3175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Outubro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19050">
                      <a:solidFill>
                        <a:srgbClr val="0F0F13"/>
                      </a:solidFill>
                      <a:prstDash val="solid"/>
                    </a:lnT>
                  </a:tcPr>
                </a:tc>
              </a:tr>
              <a:tr h="1695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18795">
                        <a:lnSpc>
                          <a:spcPts val="13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31/10/2025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7620">
                <a:tc rowSpan="2">
                  <a:txBody>
                    <a:bodyPr/>
                    <a:lstStyle/>
                    <a:p>
                      <a:pPr marL="108585" marR="3175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Novembro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1682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520700">
                        <a:lnSpc>
                          <a:spcPts val="1305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28/11/2025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9525">
                <a:tc rowSpan="2"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Dezembro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27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</a:tcPr>
                </a:tc>
              </a:tr>
              <a:tr h="2432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7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T w="9525">
                      <a:solidFill>
                        <a:srgbClr val="18181C"/>
                      </a:solidFill>
                      <a:prstDash val="solid"/>
                    </a:lnT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5305">
                        <a:lnSpc>
                          <a:spcPts val="135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29/12/2025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19050">
                      <a:solidFill>
                        <a:srgbClr val="0F0F13"/>
                      </a:solidFill>
                      <a:prstDash val="solid"/>
                    </a:lnL>
                    <a:lnR w="19050">
                      <a:solidFill>
                        <a:srgbClr val="0F0F13"/>
                      </a:solidFill>
                      <a:prstDash val="solid"/>
                    </a:lnR>
                    <a:lnB w="19050">
                      <a:solidFill>
                        <a:srgbClr val="0F0F1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960890" y="809007"/>
            <a:ext cx="264033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86080">
              <a:lnSpc>
                <a:spcPct val="1143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Janeiro </a:t>
            </a:r>
            <a:r>
              <a:rPr dirty="0" sz="1400">
                <a:latin typeface="Times New Roman"/>
                <a:cs typeface="Times New Roman"/>
              </a:rPr>
              <a:t>Prefeitura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97389" y="1083249"/>
            <a:ext cx="4826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„,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„„,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60570" y="1916129"/>
            <a:ext cx="36677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3215" algn="l"/>
              </a:tabLst>
            </a:pPr>
            <a:r>
              <a:rPr dirty="0" sz="1200" spc="-25" b="1">
                <a:latin typeface="Arial"/>
                <a:cs typeface="Arial"/>
              </a:rPr>
              <a:t>TAXA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FISCALIZA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55" b="1">
                <a:latin typeface="Arial"/>
                <a:cs typeface="Arial"/>
              </a:rPr>
              <a:t>AO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30" b="1">
                <a:latin typeface="Arial"/>
                <a:cs typeface="Arial"/>
              </a:rPr>
              <a:t>TRANSPORTES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spc="-590">
                <a:latin typeface="Arial MT"/>
                <a:cs typeface="Arial MT"/>
              </a:rPr>
              <a:t>—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TFT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3018" y="5051621"/>
            <a:ext cx="6184265" cy="62293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12700" marR="5080" indent="-1270">
              <a:lnSpc>
                <a:spcPct val="109100"/>
              </a:lnSpc>
              <a:spcBef>
                <a:spcPts val="85"/>
              </a:spcBef>
            </a:pP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Taxa</a:t>
            </a:r>
            <a:r>
              <a:rPr dirty="0" u="heavy" sz="1200" spc="114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para</a:t>
            </a:r>
            <a:r>
              <a:rPr dirty="0" u="heavy" sz="1200" spc="6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Exercício</a:t>
            </a:r>
            <a:r>
              <a:rPr dirty="0" u="heavy" sz="1200" spc="16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heavy" sz="1200" spc="8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Comércio</a:t>
            </a:r>
            <a:r>
              <a:rPr dirty="0" u="heavy" sz="1200" spc="1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Eventual,</a:t>
            </a:r>
            <a:r>
              <a:rPr dirty="0" u="heavy" sz="1200" spc="16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Ambulante,</a:t>
            </a:r>
            <a:r>
              <a:rPr dirty="0" u="heavy" sz="1200" spc="1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Rudimentar</a:t>
            </a:r>
            <a:r>
              <a:rPr dirty="0" u="heavy" sz="1200" spc="204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ou</a:t>
            </a:r>
            <a:r>
              <a:rPr dirty="0" u="heavy" sz="1200" spc="4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Feirantes</a:t>
            </a:r>
            <a:r>
              <a:rPr dirty="0" u="heavy" sz="1200" spc="19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/</a:t>
            </a:r>
            <a:r>
              <a:rPr dirty="0" u="heavy" sz="1200" spc="9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2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Taxa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heavy" sz="1200" spc="-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Licença</a:t>
            </a:r>
            <a:r>
              <a:rPr dirty="0" u="heavy" sz="1200" spc="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para</a:t>
            </a:r>
            <a:r>
              <a:rPr dirty="0" u="heavy" sz="1200" spc="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6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Ocupaşão</a:t>
            </a:r>
            <a:r>
              <a:rPr dirty="0" u="heavy" sz="1200" spc="10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heavy" sz="1200" spc="1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Áreas</a:t>
            </a:r>
            <a:r>
              <a:rPr dirty="0" u="heavy" sz="1200" spc="5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em</a:t>
            </a:r>
            <a:r>
              <a:rPr dirty="0" u="heavy" sz="1200" spc="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Vias</a:t>
            </a:r>
            <a:r>
              <a:rPr dirty="0" u="heavy" sz="1200" spc="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1200" spc="-4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2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Losradouros</a:t>
            </a:r>
            <a:r>
              <a:rPr dirty="0" u="heavy" sz="1200" spc="9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spc="-25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Públicos</a:t>
            </a:r>
            <a:r>
              <a:rPr dirty="0" u="heavy" sz="1200" spc="5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/</a:t>
            </a:r>
            <a:r>
              <a:rPr dirty="0" u="heavy" sz="1200" spc="-10" b="1">
                <a:uFill>
                  <a:solidFill>
                    <a:srgbClr val="0F0F0F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Taxa</a:t>
            </a:r>
            <a:r>
              <a:rPr dirty="0" u="heavy" sz="1200" spc="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de</a:t>
            </a:r>
            <a:r>
              <a:rPr dirty="0" u="heavy" sz="1200" spc="-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Licenca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u="heavy" sz="12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para</a:t>
            </a:r>
            <a:r>
              <a:rPr dirty="0" u="heavy" sz="1200" spc="4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2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Publicidade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62794" y="9277984"/>
            <a:ext cx="984250" cy="353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LUCAS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TR</a:t>
            </a:r>
            <a:endParaRPr sz="1200">
              <a:latin typeface="Arial MT"/>
              <a:cs typeface="Arial MT"/>
            </a:endParaRPr>
          </a:p>
          <a:p>
            <a:pPr marL="421640">
              <a:lnSpc>
                <a:spcPts val="1170"/>
              </a:lnSpc>
            </a:pPr>
            <a:r>
              <a:rPr dirty="0" sz="1000">
                <a:latin typeface="Arial MT"/>
                <a:cs typeface="Arial MT"/>
              </a:rPr>
              <a:t>Pr</a:t>
            </a:r>
            <a:r>
              <a:rPr dirty="0" sz="1000" spc="170">
                <a:latin typeface="Arial MT"/>
                <a:cs typeface="Arial MT"/>
              </a:rPr>
              <a:t>  </a:t>
            </a:r>
            <a:r>
              <a:rPr dirty="0" sz="1000" spc="70">
                <a:latin typeface="Arial MT"/>
                <a:cs typeface="Arial MT"/>
              </a:rPr>
              <a:t>feit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1748" y="9277984"/>
            <a:ext cx="901700" cy="353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  <a:tabLst>
                <a:tab pos="673100" algn="l"/>
              </a:tabLst>
            </a:pP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50">
                <a:latin typeface="Arial MT"/>
                <a:cs typeface="Arial MT"/>
              </a:rPr>
              <a:t> 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OS</a:t>
            </a:r>
            <a:endParaRPr sz="1200">
              <a:latin typeface="Arial MT"/>
              <a:cs typeface="Arial MT"/>
            </a:endParaRPr>
          </a:p>
          <a:p>
            <a:pPr marL="262890">
              <a:lnSpc>
                <a:spcPts val="1170"/>
              </a:lnSpc>
            </a:pPr>
            <a:r>
              <a:rPr dirty="0" sz="1000" spc="35">
                <a:latin typeface="Arial MT"/>
                <a:cs typeface="Arial MT"/>
              </a:rPr>
              <a:t>ğal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2025-07-18T16:08:19Z</dcterms:created>
  <dcterms:modified xsi:type="dcterms:W3CDTF">2025-07-18T16:08:19Z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