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510" y="377843"/>
            <a:ext cx="563420" cy="64903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190797" y="9909250"/>
            <a:ext cx="5299710" cy="9525"/>
            <a:chOff x="1190797" y="9909250"/>
            <a:chExt cx="5299710" cy="9525"/>
          </a:xfrm>
        </p:grpSpPr>
        <p:sp>
          <p:nvSpPr>
            <p:cNvPr id="4" name="object 4" descr=""/>
            <p:cNvSpPr/>
            <p:nvPr/>
          </p:nvSpPr>
          <p:spPr>
            <a:xfrm>
              <a:off x="2037450" y="9913821"/>
              <a:ext cx="4452620" cy="0"/>
            </a:xfrm>
            <a:custGeom>
              <a:avLst/>
              <a:gdLst/>
              <a:ahLst/>
              <a:cxnLst/>
              <a:rect l="l" t="t" r="r" b="b"/>
              <a:pathLst>
                <a:path w="4452620" h="0">
                  <a:moveTo>
                    <a:pt x="0" y="0"/>
                  </a:moveTo>
                  <a:lnTo>
                    <a:pt x="4452548" y="0"/>
                  </a:lnTo>
                </a:path>
              </a:pathLst>
            </a:custGeom>
            <a:ln w="9141">
              <a:solidFill>
                <a:srgbClr val="34343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190797" y="9913821"/>
              <a:ext cx="816610" cy="0"/>
            </a:xfrm>
            <a:custGeom>
              <a:avLst/>
              <a:gdLst/>
              <a:ahLst/>
              <a:cxnLst/>
              <a:rect l="l" t="t" r="r" b="b"/>
              <a:pathLst>
                <a:path w="816610" h="0">
                  <a:moveTo>
                    <a:pt x="0" y="0"/>
                  </a:moveTo>
                  <a:lnTo>
                    <a:pt x="816199" y="0"/>
                  </a:lnTo>
                </a:path>
              </a:pathLst>
            </a:custGeom>
            <a:ln w="9141">
              <a:solidFill>
                <a:srgbClr val="34343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1184706" y="4532598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 h="0">
                <a:moveTo>
                  <a:pt x="0" y="0"/>
                </a:moveTo>
                <a:lnTo>
                  <a:pt x="350234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7738" y="4529551"/>
            <a:ext cx="134620" cy="0"/>
          </a:xfrm>
          <a:custGeom>
            <a:avLst/>
            <a:gdLst/>
            <a:ahLst/>
            <a:cxnLst/>
            <a:rect l="l" t="t" r="r" b="b"/>
            <a:pathLst>
              <a:path w="134620" h="0">
                <a:moveTo>
                  <a:pt x="0" y="0"/>
                </a:moveTo>
                <a:lnTo>
                  <a:pt x="134002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846654" y="4529551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1867" y="0"/>
                </a:lnTo>
              </a:path>
            </a:pathLst>
          </a:custGeom>
          <a:ln w="9141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846654" y="3304607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 h="0">
                <a:moveTo>
                  <a:pt x="0" y="0"/>
                </a:moveTo>
                <a:lnTo>
                  <a:pt x="344143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380689" y="1212755"/>
            <a:ext cx="6612255" cy="0"/>
          </a:xfrm>
          <a:custGeom>
            <a:avLst/>
            <a:gdLst/>
            <a:ahLst/>
            <a:cxnLst/>
            <a:rect l="l" t="t" r="r" b="b"/>
            <a:pathLst>
              <a:path w="6612255" h="0">
                <a:moveTo>
                  <a:pt x="0" y="0"/>
                </a:moveTo>
                <a:lnTo>
                  <a:pt x="6611821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82731" y="4570"/>
            <a:ext cx="1943100" cy="0"/>
          </a:xfrm>
          <a:custGeom>
            <a:avLst/>
            <a:gdLst/>
            <a:ahLst/>
            <a:cxnLst/>
            <a:rect l="l" t="t" r="r" b="b"/>
            <a:pathLst>
              <a:path w="1943100" h="0">
                <a:moveTo>
                  <a:pt x="0" y="0"/>
                </a:moveTo>
                <a:lnTo>
                  <a:pt x="1943041" y="0"/>
                </a:lnTo>
              </a:path>
            </a:pathLst>
          </a:custGeom>
          <a:ln w="9141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93744" y="9958004"/>
            <a:ext cx="274096" cy="5484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556" y="3211669"/>
            <a:ext cx="633467" cy="11274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7691" y="4436614"/>
            <a:ext cx="1233434" cy="118837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50908" y="9961051"/>
            <a:ext cx="453782" cy="70083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1336675" y="197805"/>
            <a:ext cx="316928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75">
                <a:latin typeface="Arial MT"/>
                <a:cs typeface="Arial MT"/>
              </a:rPr>
              <a:t>F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5" b="1">
                <a:latin typeface="Arial"/>
                <a:cs typeface="Arial"/>
              </a:rPr>
              <a:t>REFEI7'UIRA</a:t>
            </a:r>
            <a:r>
              <a:rPr dirty="0" sz="1150" spc="21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9C9C9C"/>
                </a:solidFill>
                <a:latin typeface="Arial"/>
                <a:cs typeface="Arial"/>
              </a:rPr>
              <a:t>MUNICIPAL</a:t>
            </a:r>
            <a:r>
              <a:rPr dirty="0" sz="1150" spc="155" b="1">
                <a:solidFill>
                  <a:srgbClr val="9C9C9C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979797"/>
                </a:solidFill>
                <a:latin typeface="Arial"/>
                <a:cs typeface="Arial"/>
              </a:rPr>
              <a:t>DE</a:t>
            </a:r>
            <a:r>
              <a:rPr dirty="0" sz="1150" spc="70" b="1">
                <a:solidFill>
                  <a:srgbClr val="979797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909090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2005330" indent="-3175">
              <a:lnSpc>
                <a:spcPct val="122300"/>
              </a:lnSpc>
              <a:spcBef>
                <a:spcPts val="42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LoiJrenço,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7C7C7C"/>
                </a:solidFill>
                <a:latin typeface="Arial MT"/>
                <a:cs typeface="Arial MT"/>
              </a:rPr>
              <a:t>16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65407" y="1430368"/>
            <a:ext cx="294830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237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Decreto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777777"/>
                </a:solidFill>
                <a:latin typeface="Arial MT"/>
                <a:cs typeface="Arial MT"/>
              </a:rPr>
              <a:t>N°</a:t>
            </a:r>
            <a:r>
              <a:rPr dirty="0" sz="850" spc="-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2595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11</a:t>
            </a:r>
            <a:r>
              <a:rPr dirty="0" sz="850" spc="484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te</a:t>
            </a:r>
            <a:r>
              <a:rPr dirty="0" sz="850" spc="2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96969"/>
                </a:solidFill>
                <a:latin typeface="Arial MT"/>
                <a:cs typeface="Arial MT"/>
              </a:rPr>
              <a:t>abril.</a:t>
            </a:r>
            <a:r>
              <a:rPr dirty="0" sz="850" spc="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50" spc="-195">
                <a:solidFill>
                  <a:srgbClr val="7B7B7B"/>
                </a:solidFill>
                <a:latin typeface="Arial MT"/>
                <a:cs typeface="Arial MT"/>
              </a:rPr>
              <a:t>:?C</a:t>
            </a:r>
            <a:r>
              <a:rPr dirty="0" sz="850" spc="-80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A5A5A5"/>
                </a:solidFill>
                <a:latin typeface="Arial MT"/>
                <a:cs typeface="Arial MT"/>
              </a:rPr>
              <a:t>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850">
              <a:latin typeface="Arial MT"/>
              <a:cs typeface="Arial MT"/>
            </a:endParaRPr>
          </a:p>
          <a:p>
            <a:pPr marL="13970" marR="177800" indent="-1905">
              <a:lnSpc>
                <a:spcPts val="910"/>
              </a:lnSpc>
              <a:spcBef>
                <a:spcPts val="5"/>
              </a:spcBef>
            </a:pPr>
            <a:r>
              <a:rPr dirty="0" sz="850" spc="-35">
                <a:solidFill>
                  <a:srgbClr val="808080"/>
                </a:solidFill>
                <a:latin typeface="Arial MT"/>
                <a:cs typeface="Arial MT"/>
              </a:rPr>
              <a:t>Abre</a:t>
            </a:r>
            <a:r>
              <a:rPr dirty="0" sz="850" spc="-2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909090"/>
                </a:solidFill>
                <a:latin typeface="Arial MT"/>
                <a:cs typeface="Arial MT"/>
              </a:rPr>
              <a:t>crédito</a:t>
            </a:r>
            <a:r>
              <a:rPr dirty="0" sz="850" spc="-2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no</a:t>
            </a:r>
            <a:r>
              <a:rPr dirty="0" sz="850" spc="-25">
                <a:latin typeface="Arial MT"/>
                <a:cs typeface="Arial MT"/>
              </a:rPr>
              <a:t> valor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40">
                <a:latin typeface="Arial MT"/>
                <a:cs typeface="Arial MT"/>
              </a:rPr>
              <a:t>R$12.600,00,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Arial MT"/>
                <a:cs typeface="Arial MT"/>
              </a:rPr>
              <a:t>para </a:t>
            </a:r>
            <a:r>
              <a:rPr dirty="0" sz="850" spc="-20">
                <a:solidFill>
                  <a:srgbClr val="878787"/>
                </a:solidFill>
                <a:latin typeface="Arial MT"/>
                <a:cs typeface="Arial MT"/>
              </a:rPr>
              <a:t>fins</a:t>
            </a:r>
            <a:r>
              <a:rPr dirty="0" sz="850" spc="-4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A1A1A1"/>
                </a:solidFill>
                <a:latin typeface="Arial MT"/>
                <a:cs typeface="Arial MT"/>
              </a:rPr>
              <a:t>que</a:t>
            </a:r>
            <a:r>
              <a:rPr dirty="0" sz="850" spc="-20">
                <a:solidFill>
                  <a:srgbClr val="A1A1A1"/>
                </a:solidFill>
                <a:latin typeface="Arial MT"/>
                <a:cs typeface="Arial MT"/>
              </a:rPr>
              <a:t> se</a:t>
            </a:r>
            <a:r>
              <a:rPr dirty="0" sz="850" spc="-15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7C7C7C"/>
                </a:solidFill>
                <a:latin typeface="Arial MT"/>
                <a:cs typeface="Arial MT"/>
              </a:rPr>
              <a:t>especifíca</a:t>
            </a:r>
            <a:r>
              <a:rPr dirty="0" sz="850" spc="3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A1A1A1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A1A1A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30">
                <a:latin typeface="Arial MT"/>
                <a:cs typeface="Arial MT"/>
              </a:rPr>
              <a:t> outras</a:t>
            </a:r>
            <a:r>
              <a:rPr dirty="0" sz="850" spc="-10">
                <a:latin typeface="Arial MT"/>
                <a:cs typeface="Arial MT"/>
              </a:rPr>
              <a:t> 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81909" y="2638551"/>
            <a:ext cx="64598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15975">
              <a:lnSpc>
                <a:spcPct val="141100"/>
              </a:lnSpc>
              <a:spcBef>
                <a:spcPts val="100"/>
              </a:spcBef>
            </a:pPr>
            <a:r>
              <a:rPr dirty="0" sz="850" spc="-95">
                <a:latin typeface="Arial MT"/>
                <a:cs typeface="Arial MT"/>
              </a:rPr>
              <a:t>‹3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PR!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</a:t>
            </a:r>
            <a:r>
              <a:rPr dirty="0" sz="850" spc="-7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IL/NICIPAL,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858585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757575"/>
                </a:solidFill>
                <a:latin typeface="Arial MT"/>
                <a:cs typeface="Arial MT"/>
              </a:rPr>
              <a:t>uso</a:t>
            </a:r>
            <a:r>
              <a:rPr dirty="0" sz="85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8E8E8E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9C9C9C"/>
                </a:solidFill>
                <a:latin typeface="Arial MT"/>
                <a:cs typeface="Arial MT"/>
              </a:rPr>
              <a:t>suas</a:t>
            </a:r>
            <a:r>
              <a:rPr dirty="0" sz="850" spc="-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838383"/>
                </a:solidFill>
                <a:latin typeface="Arial MT"/>
                <a:cs typeface="Arial MT"/>
              </a:rPr>
              <a:t>atribuições</a:t>
            </a:r>
            <a:r>
              <a:rPr dirty="0" sz="850" spc="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808080"/>
                </a:solidFill>
                <a:latin typeface="Arial MT"/>
                <a:cs typeface="Arial MT"/>
              </a:rPr>
              <a:t>legais,</a:t>
            </a:r>
            <a:r>
              <a:rPr dirty="0" sz="850" spc="-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858585"/>
                </a:solidFill>
                <a:latin typeface="Arial MT"/>
                <a:cs typeface="Arial MT"/>
              </a:rPr>
              <a:t>constitucionais</a:t>
            </a:r>
            <a:r>
              <a:rPr dirty="0" sz="850" spc="-2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A9A9A"/>
                </a:solidFill>
                <a:latin typeface="Arial MT"/>
                <a:cs typeface="Arial MT"/>
              </a:rPr>
              <a:t>e </a:t>
            </a:r>
            <a:r>
              <a:rPr dirty="0" sz="850" spc="-45">
                <a:solidFill>
                  <a:srgbClr val="9C9C9C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com</a:t>
            </a:r>
            <a:r>
              <a:rPr dirty="0" sz="8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85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Ihe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Arial MT"/>
                <a:cs typeface="Arial MT"/>
              </a:rPr>
              <a:t>confere</a:t>
            </a:r>
            <a:r>
              <a:rPr dirty="0" sz="8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art.</a:t>
            </a:r>
            <a:r>
              <a:rPr dirty="0" sz="850" spc="1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355">
                <a:solidFill>
                  <a:srgbClr val="6B6B6B"/>
                </a:solidFill>
                <a:latin typeface="Arial MT"/>
                <a:cs typeface="Arial MT"/>
              </a:rPr>
              <a:t>J™</a:t>
            </a:r>
            <a:r>
              <a:rPr dirty="0" sz="850" spc="17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A0A0A0"/>
                </a:solidFill>
                <a:latin typeface="Arial MT"/>
                <a:cs typeface="Arial MT"/>
              </a:rPr>
              <a:t>d</a:t>
            </a:r>
            <a:r>
              <a:rPr dirty="0" sz="850" spc="-130">
                <a:solidFill>
                  <a:srgbClr val="A0A0A0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B3B3B3"/>
                </a:solidFill>
                <a:latin typeface="Arial MT"/>
                <a:cs typeface="Arial MT"/>
              </a:rPr>
              <a:t>a</a:t>
            </a:r>
            <a:r>
              <a:rPr dirty="0" sz="850" spc="500">
                <a:solidFill>
                  <a:srgbClr val="B3B3B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LEI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55">
                <a:latin typeface="Arial MT"/>
                <a:cs typeface="Arial MT"/>
              </a:rPr>
              <a:t>FL°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323/:!0J/3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d.›t‹zda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35">
                <a:latin typeface="Arial MT"/>
                <a:cs typeface="Arial MT"/>
              </a:rPr>
              <a:t> 21/12</a:t>
            </a:r>
            <a:r>
              <a:rPr dirty="0" sz="850" spc="-25">
                <a:latin typeface="Arial MT"/>
                <a:cs typeface="Arial MT"/>
              </a:rPr>
              <a:t> 2023,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publicada</a:t>
            </a:r>
            <a:r>
              <a:rPr dirty="0" sz="8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C9C9C"/>
                </a:solidFill>
                <a:latin typeface="Arial MT"/>
                <a:cs typeface="Arial MT"/>
              </a:rPr>
              <a:t>em</a:t>
            </a:r>
            <a:r>
              <a:rPr dirty="0" sz="850" spc="16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828282"/>
                </a:solidFill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13870" y="3450610"/>
            <a:ext cx="29394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Lrtig‹</a:t>
            </a:r>
            <a:r>
              <a:rPr dirty="0" sz="850" spc="-45">
                <a:solidFill>
                  <a:srgbClr val="9E9E9E"/>
                </a:solidFill>
                <a:latin typeface="Arial MT"/>
                <a:cs typeface="Arial MT"/>
              </a:rPr>
              <a:t>›</a:t>
            </a:r>
            <a:r>
              <a:rPr dirty="0" sz="850" spc="-150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1º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alberto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crê‹Jito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919191"/>
                </a:solidFill>
                <a:latin typeface="Arial MT"/>
                <a:cs typeface="Arial MT"/>
              </a:rPr>
              <a:t>as</a:t>
            </a:r>
            <a:r>
              <a:rPr dirty="0" sz="850" spc="5">
                <a:solidFill>
                  <a:srgbClr val="91919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8C8C8C"/>
                </a:solidFill>
                <a:latin typeface="Arial MT"/>
                <a:cs typeface="Arial MT"/>
              </a:rPr>
              <a:t>seguintes</a:t>
            </a:r>
            <a:r>
              <a:rPr dirty="0" sz="850" spc="4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7E7E7E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83554" y="4571444"/>
            <a:ext cx="26352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0">
                <a:latin typeface="Arial MT"/>
                <a:cs typeface="Arial MT"/>
              </a:rPr>
              <a:t>PFI!IE.FLIT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95">
                <a:solidFill>
                  <a:srgbClr val="A3A3A3"/>
                </a:solidFill>
                <a:latin typeface="Arial MT"/>
                <a:cs typeface="Arial MT"/>
              </a:rPr>
              <a:t>J</a:t>
            </a:r>
            <a:r>
              <a:rPr dirty="0" sz="950" spc="-45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950" b="1">
                <a:solidFill>
                  <a:srgbClr val="131313"/>
                </a:solidFill>
                <a:latin typeface="Arial"/>
                <a:cs typeface="Arial"/>
              </a:rPr>
              <a:t>f*A</a:t>
            </a:r>
            <a:r>
              <a:rPr dirty="0" sz="950" spc="15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\/IUF/ICIPAI.. </a:t>
            </a:r>
            <a:r>
              <a:rPr dirty="0" sz="950" b="1">
                <a:latin typeface="Arial"/>
                <a:cs typeface="Arial"/>
              </a:rPr>
              <a:t>OE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 spc="-10">
                <a:solidFill>
                  <a:srgbClr val="525252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27194" y="4759421"/>
          <a:ext cx="6573520" cy="1002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440"/>
                <a:gridCol w="3223895"/>
                <a:gridCol w="1919605"/>
                <a:gridCol w="625475"/>
              </a:tblGrid>
              <a:tr h="32829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0‘I.15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2.II'-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2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3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50" spc="-20">
                          <a:solidFill>
                            <a:srgbClr val="7C7C7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04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IVlailiztencão,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5">
                          <a:latin typeface="Arial MT"/>
                          <a:cs typeface="Arial MT"/>
                        </a:rPr>
                        <a:t>.*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dMin:stracãG</a:t>
                      </a:r>
                      <a:r>
                        <a:rPr dirty="0" sz="8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19191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4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50" spc="3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1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3..I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J.94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75">
                          <a:latin typeface="Arial MT"/>
                          <a:cs typeface="Arial MT"/>
                        </a:rPr>
                        <a:t>II'JDE.NIZACÕ!ES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RESTITUICÕES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930"/>
                        </a:lnSpc>
                        <a:spcBef>
                          <a:spcPts val="210"/>
                        </a:spcBef>
                      </a:pPr>
                      <a:r>
                        <a:rPr dirty="0" sz="850" spc="-3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12.6(J0,!J0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200025">
                <a:tc gridSpan="3">
                  <a:txBody>
                    <a:bodyPr/>
                    <a:lstStyle/>
                    <a:p>
                      <a:pPr marL="355727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12.600,00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</a:tr>
              <a:tr h="173355">
                <a:tc gridSpan="3">
                  <a:txBody>
                    <a:bodyPr/>
                    <a:lstStyle/>
                    <a:p>
                      <a:pPr marL="3554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solidFill>
                            <a:srgbClr val="8E8E8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9A9A9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12.600,00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3510">
                <a:tc gridSpan="3">
                  <a:txBody>
                    <a:bodyPr/>
                    <a:lstStyle/>
                    <a:p>
                      <a:pPr algn="r" marR="50990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solidFill>
                            <a:srgbClr val="A0A0A0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A0A0A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79797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97979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R!í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12.609,00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879795" y="5812133"/>
            <a:ext cx="5981700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82600" marR="5080" indent="-470534">
              <a:lnSpc>
                <a:spcPts val="980"/>
              </a:lnSpc>
              <a:spcBef>
                <a:spcPts val="165"/>
              </a:spcBef>
            </a:pPr>
            <a:r>
              <a:rPr dirty="0" sz="850">
                <a:latin typeface="Arial MT"/>
                <a:cs typeface="Arial MT"/>
              </a:rPr>
              <a:t>Art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A5A5A5"/>
                </a:solidFill>
                <a:latin typeface="Arial MT"/>
                <a:cs typeface="Arial MT"/>
              </a:rPr>
              <a:t>« </a:t>
            </a:r>
            <a:r>
              <a:rPr dirty="0" sz="850" spc="-40">
                <a:latin typeface="Arial MT"/>
                <a:cs typeface="Arial MT"/>
              </a:rPr>
              <a:t>2º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‹J›*spesas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«ecorrentes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A5A5A5"/>
                </a:solidFill>
                <a:latin typeface="Arial MT"/>
                <a:cs typeface="Arial MT"/>
              </a:rPr>
              <a:t>da</a:t>
            </a:r>
            <a:r>
              <a:rPr dirty="0" sz="850" spc="2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808080"/>
                </a:solidFill>
                <a:latin typeface="Arial MT"/>
                <a:cs typeface="Arial MT"/>
              </a:rPr>
              <a:t>abertura</a:t>
            </a:r>
            <a:r>
              <a:rPr dirty="0" sz="850" spc="4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A5A5A5"/>
                </a:solidFill>
                <a:latin typeface="Arial MT"/>
                <a:cs typeface="Arial MT"/>
              </a:rPr>
              <a:t>do</a:t>
            </a:r>
            <a:r>
              <a:rPr dirty="0" sz="850" spc="5">
                <a:solidFill>
                  <a:srgbClr val="A5A5A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9C9C9C"/>
                </a:solidFill>
                <a:latin typeface="Arial MT"/>
                <a:cs typeface="Arial MT"/>
              </a:rPr>
              <a:t>presente</a:t>
            </a:r>
            <a:r>
              <a:rPr dirty="0" sz="850" spc="50">
                <a:solidFill>
                  <a:srgbClr val="9C9C9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808080"/>
                </a:solidFill>
                <a:latin typeface="Arial MT"/>
                <a:cs typeface="Arial MT"/>
              </a:rPr>
              <a:t>crédito</a:t>
            </a:r>
            <a:r>
              <a:rPr dirty="0" sz="850" spc="1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6B6B6B"/>
                </a:solidFill>
                <a:latin typeface="Arial MT"/>
                <a:cs typeface="Arial MT"/>
              </a:rPr>
              <a:t>suplementar.</a:t>
            </a:r>
            <a:r>
              <a:rPr dirty="0" sz="850" spc="10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D5D5D"/>
                </a:solidFill>
                <a:latin typeface="Arial MT"/>
                <a:cs typeface="Arial MT"/>
              </a:rPr>
              <a:t>seráo</a:t>
            </a:r>
            <a:r>
              <a:rPr dirty="0" sz="85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cont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recursos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Arial MT"/>
                <a:cs typeface="Arial MT"/>
              </a:rPr>
              <a:t>trata</a:t>
            </a:r>
            <a:r>
              <a:rPr dirty="0" sz="8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c</a:t>
            </a:r>
            <a:r>
              <a:rPr dirty="0" sz="850" spc="4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44444"/>
                </a:solidFill>
                <a:latin typeface="Arial MT"/>
                <a:cs typeface="Arial MT"/>
              </a:rPr>
              <a:t>Artic!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909090"/>
                </a:solidFill>
                <a:latin typeface="Arial MT"/>
                <a:cs typeface="Arial MT"/>
              </a:rPr>
              <a:t>›</a:t>
            </a:r>
            <a:r>
              <a:rPr dirty="0" sz="850" spc="50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I›:zrãgrafo</a:t>
            </a:r>
            <a:r>
              <a:rPr dirty="0" sz="850" spc="9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I°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606060"/>
                </a:solidFill>
                <a:latin typeface="Arial MT"/>
                <a:cs typeface="Arial MT"/>
              </a:rPr>
              <a:t>Lei</a:t>
            </a:r>
            <a:r>
              <a:rPr dirty="0" sz="850" spc="-3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45454"/>
                </a:solidFill>
                <a:latin typeface="Arial MT"/>
                <a:cs typeface="Arial MT"/>
              </a:rPr>
              <a:t>Federal</a:t>
            </a:r>
            <a:r>
              <a:rPr dirty="0" sz="85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939393"/>
                </a:solidFill>
                <a:latin typeface="Arial MT"/>
                <a:cs typeface="Arial MT"/>
              </a:rPr>
              <a:t>N° </a:t>
            </a:r>
            <a:r>
              <a:rPr dirty="0" sz="850" spc="-35">
                <a:solidFill>
                  <a:srgbClr val="7E7E7E"/>
                </a:solidFill>
                <a:latin typeface="Arial MT"/>
                <a:cs typeface="Arial MT"/>
              </a:rPr>
              <a:t>4.320/64.</a:t>
            </a:r>
            <a:r>
              <a:rPr dirty="0" sz="850" spc="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858585"/>
                </a:solidFill>
                <a:latin typeface="Arial MT"/>
                <a:cs typeface="Arial MT"/>
              </a:rPr>
              <a:t>Inciso</a:t>
            </a:r>
            <a:r>
              <a:rPr dirty="0" sz="850" spc="1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7E7E7E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758982" y="6164075"/>
            <a:ext cx="16484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11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lncis:›: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ll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Excesso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979797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858585"/>
                </a:solidFill>
                <a:latin typeface="Arial MT"/>
                <a:cs typeface="Arial MT"/>
              </a:rPr>
              <a:t>Arrecadação: </a:t>
            </a:r>
            <a:r>
              <a:rPr dirty="0" sz="850" spc="-20">
                <a:latin typeface="Arial MT"/>
                <a:cs typeface="Arial MT"/>
              </a:rPr>
              <a:t>III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99999"/>
                </a:solidFill>
                <a:latin typeface="Arial MT"/>
                <a:cs typeface="Arial MT"/>
              </a:rPr>
              <a:t>-</a:t>
            </a:r>
            <a:r>
              <a:rPr dirty="0" sz="850" spc="-10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676767"/>
                </a:solidFill>
                <a:latin typeface="Arial MT"/>
                <a:cs typeface="Arial MT"/>
              </a:rPr>
              <a:t>Anulação</a:t>
            </a:r>
            <a:r>
              <a:rPr dirty="0" sz="850" spc="5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909090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7E7E7E"/>
                </a:solidFill>
                <a:latin typeface="Arial MT"/>
                <a:cs typeface="Arial MT"/>
              </a:rPr>
              <a:t>Dotaçáo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6458" y="6511102"/>
            <a:ext cx="269240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850" spc="-160">
                <a:latin typeface="Arial MT"/>
                <a:cs typeface="Arial MT"/>
              </a:rPr>
              <a:t>E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ot‹</a:t>
            </a:r>
            <a:r>
              <a:rPr dirty="0" sz="850">
                <a:latin typeface="Arial MT"/>
                <a:cs typeface="Arial MT"/>
              </a:rPr>
              <a:t>ijÕ</a:t>
            </a:r>
            <a:r>
              <a:rPr dirty="0" sz="850" spc="254"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s</a:t>
            </a:r>
            <a:r>
              <a:rPr dirty="0" u="sng" sz="850" spc="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Anulada:</a:t>
            </a:r>
            <a:endParaRPr sz="850">
              <a:latin typeface="Arial MT"/>
              <a:cs typeface="Arial MT"/>
            </a:endParaRPr>
          </a:p>
          <a:p>
            <a:pPr marL="66675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PR:!f.FEITUftA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 spc="-30">
                <a:latin typeface="Arial MT"/>
                <a:cs typeface="Arial MT"/>
              </a:rPr>
              <a:t>MUfiJICIPAI..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F1F1F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25812" y="6170170"/>
            <a:ext cx="59372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solidFill>
                  <a:srgbClr val="6B6B6B"/>
                </a:solidFill>
                <a:latin typeface="Arial MT"/>
                <a:cs typeface="Arial MT"/>
              </a:rPr>
              <a:t>R$12.600,00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5E5E5E"/>
                </a:solidFill>
                <a:latin typeface="Arial MT"/>
                <a:cs typeface="Arial MT"/>
              </a:rPr>
              <a:t>$12.600,00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068810" y="8418948"/>
            <a:ext cx="1844039" cy="524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54330" indent="2540">
              <a:lnSpc>
                <a:spcPct val="134100"/>
              </a:lnSpc>
              <a:spcBef>
                <a:spcPts val="100"/>
              </a:spcBef>
            </a:pPr>
            <a:r>
              <a:rPr dirty="0" sz="850">
                <a:solidFill>
                  <a:srgbClr val="898989"/>
                </a:solidFill>
                <a:latin typeface="Arial MT"/>
                <a:cs typeface="Arial MT"/>
              </a:rPr>
              <a:t>Total</a:t>
            </a:r>
            <a:r>
              <a:rPr dirty="0" sz="850" spc="-3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59595"/>
                </a:solidFill>
                <a:latin typeface="Arial MT"/>
                <a:cs typeface="Arial MT"/>
              </a:rPr>
              <a:t>do</a:t>
            </a:r>
            <a:r>
              <a:rPr dirty="0" sz="850" spc="-4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838383"/>
                </a:solidFill>
                <a:latin typeface="Arial MT"/>
                <a:cs typeface="Arial MT"/>
              </a:rPr>
              <a:t>Projeto</a:t>
            </a:r>
            <a:r>
              <a:rPr dirty="0" sz="850" spc="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9E9E9E"/>
                </a:solidFill>
                <a:latin typeface="Arial MT"/>
                <a:cs typeface="Arial MT"/>
              </a:rPr>
              <a:t>/</a:t>
            </a:r>
            <a:r>
              <a:rPr dirty="0" sz="850" spc="5">
                <a:solidFill>
                  <a:srgbClr val="9E9E9E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R$ </a:t>
            </a:r>
            <a:r>
              <a:rPr dirty="0" sz="850">
                <a:solidFill>
                  <a:srgbClr val="7E7E7E"/>
                </a:solidFill>
                <a:latin typeface="Arial MT"/>
                <a:cs typeface="Arial MT"/>
              </a:rPr>
              <a:t>Total</a:t>
            </a:r>
            <a:r>
              <a:rPr dirty="0" sz="850" spc="-4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9E9E9E"/>
                </a:solidFill>
                <a:latin typeface="Arial MT"/>
                <a:cs typeface="Arial MT"/>
              </a:rPr>
              <a:t>da </a:t>
            </a:r>
            <a:r>
              <a:rPr dirty="0" sz="850">
                <a:solidFill>
                  <a:srgbClr val="666666"/>
                </a:solidFill>
                <a:latin typeface="Arial MT"/>
                <a:cs typeface="Arial MT"/>
              </a:rPr>
              <a:t>Unidade</a:t>
            </a:r>
            <a:r>
              <a:rPr dirty="0" sz="850" spc="18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979797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6120">
              <a:lnSpc>
                <a:spcPct val="100000"/>
              </a:lnSpc>
              <a:spcBef>
                <a:spcPts val="350"/>
              </a:spcBef>
            </a:pPr>
            <a:r>
              <a:rPr dirty="0" sz="700" spc="55">
                <a:solidFill>
                  <a:srgbClr val="878787"/>
                </a:solidFill>
                <a:latin typeface="Arial MT"/>
                <a:cs typeface="Arial MT"/>
              </a:rPr>
              <a:t>Valor</a:t>
            </a:r>
            <a:r>
              <a:rPr dirty="0" sz="700" spc="114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700" spc="60">
                <a:latin typeface="Arial MT"/>
                <a:cs typeface="Arial MT"/>
              </a:rPr>
              <a:t>Total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 spc="75">
                <a:latin typeface="Arial MT"/>
                <a:cs typeface="Arial MT"/>
              </a:rPr>
              <a:t>Anulado</a:t>
            </a:r>
            <a:r>
              <a:rPr dirty="0" sz="700" spc="70">
                <a:latin typeface="Arial MT"/>
                <a:cs typeface="Arial MT"/>
              </a:rPr>
              <a:t> </a:t>
            </a:r>
            <a:r>
              <a:rPr dirty="0" sz="700" spc="65">
                <a:solidFill>
                  <a:srgbClr val="646464"/>
                </a:solidFill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</p:txBody>
      </p: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527140" y="6919833"/>
          <a:ext cx="6576695" cy="1521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3222625"/>
                <a:gridCol w="1851660"/>
                <a:gridCol w="697864"/>
              </a:tblGrid>
              <a:tr h="32385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0'l.15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50" spc="-120">
                          <a:latin typeface="Arial MT"/>
                          <a:cs typeface="Arial MT"/>
                        </a:rPr>
                        <a:t>2.NF-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4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20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9C9C9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50" spc="-2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Humanos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k'lai1iztencão,</a:t>
                      </a:r>
                      <a:r>
                        <a:rPr dirty="0" sz="8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0">
                          <a:latin typeface="Arial MT"/>
                          <a:cs typeface="Arial MT"/>
                        </a:rPr>
                        <a:t>.*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dministrar.âo</a:t>
                      </a:r>
                      <a:r>
                        <a:rPr dirty="0" sz="8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50" spc="15" i="1">
                          <a:solidFill>
                            <a:srgbClr val="A8A8A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1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45">
                          <a:solidFill>
                            <a:srgbClr val="83838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3.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J.14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t!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[3l?</a:t>
                      </a:r>
                      <a:r>
                        <a:rPr dirty="0" sz="85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FtIAS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6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IVII.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*/inculE‹dos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8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5.000.00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3..I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3.32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50" spc="-25">
                          <a:solidFill>
                            <a:srgbClr val="B5B5B5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I4TEFTIAL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DI::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I3IST</a:t>
                      </a:r>
                      <a:r>
                        <a:rPr dirty="0" sz="8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tIBUiGAO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3..I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?.36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úJ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CUTROS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SEI*:¥'ICOS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-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7B7B7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3..I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3.92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EXERCICIOS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0">
                          <a:solidFill>
                            <a:srgbClr val="898989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2.600.00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4.‹\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J.51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CBRAS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INS›TALACÔES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1.000,0‹?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4.‹f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9.</a:t>
                      </a:r>
                      <a:r>
                        <a:rPr dirty="0" sz="8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J.51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OU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CBRAS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INS7ALACÕES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0">
                          <a:solidFill>
                            <a:srgbClr val="95959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1.0t*0,L›ü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562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4.•f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J.52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C0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EGUIPAMEN”f”CS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44"/>
                        </a:lnSpc>
                        <a:spcBef>
                          <a:spcPts val="185"/>
                        </a:spcBef>
                      </a:pPr>
                      <a:r>
                        <a:rPr dirty="0" sz="850" spc="-3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260"/>
                        </a:spcBef>
                      </a:pPr>
                      <a:r>
                        <a:rPr dirty="0" sz="800" spc="-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1.0t\0,0.i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</a:tr>
            </a:tbl>
          </a:graphicData>
        </a:graphic>
      </p:graphicFrame>
      <p:sp>
        <p:nvSpPr>
          <p:cNvPr id="28" name="object 28" descr=""/>
          <p:cNvSpPr txBox="1"/>
          <p:nvPr/>
        </p:nvSpPr>
        <p:spPr>
          <a:xfrm>
            <a:off x="6535600" y="8432974"/>
            <a:ext cx="474345" cy="51371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12.600,00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50" spc="-30">
                <a:latin typeface="Arial MT"/>
                <a:cs typeface="Arial MT"/>
              </a:rPr>
              <a:t>12.600,00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80"/>
              </a:spcBef>
            </a:pPr>
            <a:r>
              <a:rPr dirty="0" sz="700" spc="-10">
                <a:solidFill>
                  <a:srgbClr val="2A2A2A"/>
                </a:solidFill>
                <a:latin typeface="Arial MT"/>
                <a:cs typeface="Arial MT"/>
              </a:rPr>
              <a:t>12.</a:t>
            </a:r>
            <a:r>
              <a:rPr dirty="0" sz="700" spc="-10">
                <a:solidFill>
                  <a:srgbClr val="282828"/>
                </a:solidFill>
                <a:latin typeface="Arial MT"/>
                <a:cs typeface="Arial MT"/>
              </a:rPr>
              <a:t>6O0,00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7236" y="9903156"/>
            <a:ext cx="6538727" cy="944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9238" y="1998913"/>
            <a:ext cx="2646555" cy="124627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8193" y="368702"/>
            <a:ext cx="627376" cy="652084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307626" y="234371"/>
            <a:ext cx="3169920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40">
                <a:latin typeface="Arial MT"/>
                <a:cs typeface="Arial MT"/>
              </a:rPr>
              <a:t>I*R(EFEITI.)IRA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777777"/>
                </a:solidFill>
                <a:latin typeface="Arial MT"/>
                <a:cs typeface="Arial MT"/>
              </a:rPr>
              <a:t>MUNICIPAL</a:t>
            </a:r>
            <a:r>
              <a:rPr dirty="0" sz="1150" spc="22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A3A3A3"/>
                </a:solidFill>
                <a:latin typeface="Arial MT"/>
                <a:cs typeface="Arial MT"/>
              </a:rPr>
              <a:t>DE</a:t>
            </a:r>
            <a:r>
              <a:rPr dirty="0" sz="1150" spc="135">
                <a:solidFill>
                  <a:srgbClr val="A3A3A3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8E8E8E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9685" marR="2003425" indent="-6350">
              <a:lnSpc>
                <a:spcPct val="127499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Itua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I\fiaria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I.orirenço,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l'azerida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Caxi‹is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79134" y="1266076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rtigc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9A9A9A"/>
                </a:solidFill>
                <a:latin typeface="Arial MT"/>
                <a:cs typeface="Arial MT"/>
              </a:rPr>
              <a:t>?°</a:t>
            </a:r>
            <a:r>
              <a:rPr dirty="0" sz="800" spc="15">
                <a:solidFill>
                  <a:srgbClr val="9A9A9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82956" y="1266076"/>
            <a:ext cx="34328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F!ev‹›gadas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a:-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‹disposições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39393"/>
                </a:solidFill>
                <a:latin typeface="Arial MT"/>
                <a:cs typeface="Arial MT"/>
              </a:rPr>
              <a:t>em</a:t>
            </a:r>
            <a:r>
              <a:rPr dirty="0" sz="800" spc="5">
                <a:solidFill>
                  <a:srgbClr val="93939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7C7C7C"/>
                </a:solidFill>
                <a:latin typeface="Arial MT"/>
                <a:cs typeface="Arial MT"/>
              </a:rPr>
              <a:t>contrário.</a:t>
            </a:r>
            <a:r>
              <a:rPr dirty="0" sz="800" spc="6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98989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898989"/>
                </a:solidFill>
                <a:latin typeface="Arial MT"/>
                <a:cs typeface="Arial MT"/>
              </a:rPr>
              <a:t>se.</a:t>
            </a:r>
            <a:r>
              <a:rPr dirty="0" sz="800" spc="60">
                <a:solidFill>
                  <a:srgbClr val="89898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B6B6B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se</a:t>
            </a:r>
            <a:r>
              <a:rPr dirty="0" sz="800" spc="3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A8A8A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8A8A8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AAAAAA"/>
                </a:solidFill>
                <a:latin typeface="Arial MT"/>
                <a:cs typeface="Arial MT"/>
              </a:rPr>
              <a:t>cu</a:t>
            </a:r>
            <a:r>
              <a:rPr dirty="0" sz="800" spc="-20">
                <a:solidFill>
                  <a:srgbClr val="7C7C7C"/>
                </a:solidFill>
                <a:latin typeface="Arial MT"/>
                <a:cs typeface="Arial MT"/>
              </a:rPr>
              <a:t>'mora-</a:t>
            </a:r>
            <a:r>
              <a:rPr dirty="0" sz="800" spc="-25">
                <a:solidFill>
                  <a:srgbClr val="7C7C7C"/>
                </a:solidFill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05092" y="2033951"/>
            <a:ext cx="13144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7E7E7E"/>
                </a:solidFill>
                <a:latin typeface="Arial MT"/>
                <a:cs typeface="Arial MT"/>
              </a:rPr>
              <a:t>Gabinete</a:t>
            </a:r>
            <a:r>
              <a:rPr dirty="0" sz="800" spc="2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do </a:t>
            </a:r>
            <a:r>
              <a:rPr dirty="0" sz="800" spc="-10">
                <a:solidFill>
                  <a:srgbClr val="858585"/>
                </a:solidFill>
                <a:latin typeface="Arial MT"/>
                <a:cs typeface="Arial MT"/>
              </a:rPr>
              <a:t>Prefeito,</a:t>
            </a:r>
            <a:r>
              <a:rPr dirty="0" sz="800" spc="1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99999"/>
                </a:solidFill>
                <a:latin typeface="Arial MT"/>
                <a:cs typeface="Arial MT"/>
              </a:rPr>
              <a:t>11</a:t>
            </a:r>
            <a:r>
              <a:rPr dirty="0" sz="800" spc="355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C7C7C"/>
                </a:solidFill>
                <a:latin typeface="Arial MT"/>
                <a:cs typeface="Arial MT"/>
              </a:rPr>
              <a:t>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03338" y="2033951"/>
            <a:ext cx="244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909090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8259" y="9419675"/>
            <a:ext cx="3910329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Arial MT"/>
                <a:cs typeface="Arial MT"/>
              </a:rPr>
              <a:t>Omitido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Boletim Oficial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-5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Municipio</a:t>
            </a:r>
            <a:r>
              <a:rPr dirty="0" sz="900" spc="4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Seropédica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N°</a:t>
            </a:r>
            <a:r>
              <a:rPr dirty="0" sz="900" spc="-5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1677,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11/04/2024.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2025-09-03T17:11:51Z</dcterms:created>
  <dcterms:modified xsi:type="dcterms:W3CDTF">2025-09-03T17:11:51Z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