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84095" y="9757157"/>
            <a:ext cx="477520" cy="11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#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4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103" y="557623"/>
            <a:ext cx="691332" cy="661226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39056" y="4826110"/>
          <a:ext cx="6529705" cy="5046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1215"/>
                <a:gridCol w="4918710"/>
                <a:gridCol w="703579"/>
              </a:tblGrid>
              <a:tr h="143510">
                <a:tc>
                  <a:txBody>
                    <a:bodyPr/>
                    <a:lstStyle/>
                    <a:p>
                      <a:pPr marL="16891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16910" algn="l"/>
                        </a:tabLst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SENTEN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2.219.045,42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573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35.745,00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2.254.790,42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2.254.790,42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446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27.139,70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27.139,70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27.139,70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1691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811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1691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132.571,80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3,3.9.0.39.05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216910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Imposto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132.571,80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430.143,60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430.143,60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INSS,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3.2.9.0.21.00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JUROS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SOBRE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DIVIDA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CONTRATO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4.6.9.0.71.01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16910" algn="l"/>
                        </a:tabLst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Principal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Contratual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ArrecadaCão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3.3.9.0.39.05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214370" algn="l"/>
                        </a:tabLst>
                      </a:pPr>
                      <a:r>
                        <a:rPr dirty="0" baseline="3968" sz="1050">
                          <a:latin typeface="Arial MT"/>
                          <a:cs typeface="Arial MT"/>
                        </a:rPr>
                        <a:t>OEMAIS</a:t>
                      </a:r>
                      <a:r>
                        <a:rPr dirty="0" baseline="3968" sz="1050" spc="3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968" sz="1050" spc="44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968" sz="1050" spc="2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968" sz="1050" spc="3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968" sz="1050" spc="262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968" sz="1050" spc="3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JUR</a:t>
                      </a:r>
                      <a:r>
                        <a:rPr dirty="0" baseline="3968" sz="1050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ÍDICA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baseline="3968" sz="1050" spc="3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968" sz="1050" spc="41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baseline="3968" sz="1050" spc="3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Vinculados</a:t>
                      </a:r>
                      <a:endParaRPr baseline="3968" sz="10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70.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 14</a:t>
                      </a:r>
                      <a:r>
                        <a:rPr dirty="0" sz="650" spc="-10" i="1">
                          <a:latin typeface="Arial"/>
                          <a:cs typeface="Arial"/>
                        </a:rPr>
                        <a:t>8,45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34925"/>
                </a:tc>
              </a:tr>
              <a:tr h="16383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214370" algn="l"/>
                        </a:tabLst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JUR</a:t>
                      </a:r>
                      <a:r>
                        <a:rPr dirty="0" baseline="3703" sz="1125" spc="-18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ÍDICA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baseline="3703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União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493.000,00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1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i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750" spc="18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563.148,45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306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  <a:tc>
                  <a:txBody>
                    <a:bodyPr/>
                    <a:lstStyle/>
                    <a:p>
                      <a:pPr marL="27381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8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223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1.073.148,45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6065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13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565"/>
                        </a:lnSpc>
                        <a:spcBef>
                          <a:spcPts val="229"/>
                        </a:spcBef>
                      </a:pPr>
                      <a:r>
                        <a:rPr dirty="0" sz="550">
                          <a:latin typeface="Arial MT"/>
                          <a:cs typeface="Arial MT"/>
                        </a:rPr>
                        <a:t>Pág‹na</a:t>
                      </a:r>
                      <a:r>
                        <a:rPr dirty="0" sz="5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5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5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 spc="-50">
                          <a:latin typeface="Arial MT"/>
                          <a:cs typeface="Arial MT"/>
                        </a:rPr>
                        <a:t>4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9209">
                    <a:lnT w="9525">
                      <a:solidFill>
                        <a:srgbClr val="18181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532965" y="1394059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51609" y="9814790"/>
            <a:ext cx="261914" cy="5484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62487" y="426339"/>
            <a:ext cx="306006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9764" indent="-3175">
              <a:lnSpc>
                <a:spcPct val="12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83252" y="1616496"/>
            <a:ext cx="19786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10">
                <a:latin typeface="Arial MT"/>
                <a:cs typeface="Arial MT"/>
              </a:rPr>
              <a:t> 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2789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13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98889" y="2049440"/>
            <a:ext cx="282511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604" marR="5080" indent="-2540">
              <a:lnSpc>
                <a:spcPts val="860"/>
              </a:lnSpc>
              <a:spcBef>
                <a:spcPts val="16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R$5.362.920,37,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9026" y="2777452"/>
            <a:ext cx="6269990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>
                <a:latin typeface="Arial MT"/>
                <a:cs typeface="Arial MT"/>
              </a:rPr>
              <a:t> 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confere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21/12/2023,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5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1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3343" y="4433803"/>
            <a:ext cx="260223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0">
                <a:latin typeface="Arial MT"/>
                <a:cs typeface="Arial MT"/>
              </a:rPr>
              <a:t> SEROPEDICA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9967" y="505823"/>
            <a:ext cx="685241" cy="67036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45147" y="2495059"/>
          <a:ext cx="6529705" cy="7336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0419"/>
                <a:gridCol w="2461260"/>
                <a:gridCol w="2501900"/>
                <a:gridCol w="670560"/>
              </a:tblGrid>
              <a:tr h="143510">
                <a:tc>
                  <a:txBody>
                    <a:bodyPr/>
                    <a:lstStyle/>
                    <a:p>
                      <a:pPr marL="15049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Educacão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Bãsica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VANT.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FIXAS-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MAGISTÉRIO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512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Transferëncias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lmoostc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206375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6515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InstalaCões,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1310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74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12465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953.000,00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Trabalho,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Emprego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Renda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Operacionaliza0äo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1564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22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58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22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256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Meio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Ambiente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Manutencäo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Ooeracionalizacäo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1881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MATERIALS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näo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41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80.563,20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90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80.563,20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90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80.563,20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256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Controladoria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Município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Operacionalizacäo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1881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619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619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573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Secretźria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Humanos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2.849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OperacionalizaGäo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218815" algn="l"/>
                        </a:tabLst>
                      </a:pP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6944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6944" sz="1200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6944" sz="1200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944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6944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JURÌDICA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6944" sz="120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6944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6944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6944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944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Imposto</a:t>
                      </a:r>
                      <a:endParaRPr baseline="6944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58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232.135,00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58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232.135,00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232.135,00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Secretźria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Indústria,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Comźrcio,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Ciência,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Tecnologia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lnovação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Operacionalizacão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881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79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129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Assuntos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Estratégicos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Manutencäo</a:t>
                      </a:r>
                      <a:r>
                        <a:rPr dirty="0" baseline="3472" sz="1200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Secretária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322199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43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79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43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Agronegócios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2987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>
                    <a:lnB w="9525">
                      <a:solidFill>
                        <a:srgbClr val="13181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Secre</a:t>
                      </a:r>
                      <a:r>
                        <a:rPr dirty="0" baseline="3472" sz="1200" spc="-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tária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B w="9525">
                      <a:solidFill>
                        <a:srgbClr val="13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31818"/>
                      </a:solidFill>
                      <a:prstDash val="solid"/>
                    </a:lnB>
                  </a:tcPr>
                </a:tc>
              </a:tr>
              <a:tr h="1181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31818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marR="1315085">
                        <a:lnSpc>
                          <a:spcPts val="625"/>
                        </a:lnSpc>
                        <a:spcBef>
                          <a:spcPts val="200"/>
                        </a:spcBef>
                      </a:pPr>
                      <a:r>
                        <a:rPr dirty="0" sz="600" spc="-10">
                          <a:latin typeface="Arial MT"/>
                          <a:cs typeface="Arial MT"/>
                        </a:rPr>
                        <a:t>Servaux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25400">
                    <a:lnT w="9525">
                      <a:solidFill>
                        <a:srgbClr val="131818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6364">
                        <a:lnSpc>
                          <a:spcPts val="830"/>
                        </a:lnSpc>
                      </a:pPr>
                      <a:r>
                        <a:rPr dirty="0" sz="800" spc="-140">
                          <a:latin typeface="Arial MT"/>
                          <a:cs typeface="Arial MT"/>
                        </a:rPr>
                        <a:t>Päpina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30"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9525">
                      <a:solidFill>
                        <a:srgbClr val="13181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532965" y="1351400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63090" y="6560460"/>
            <a:ext cx="371553" cy="8836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10365" y="420244"/>
            <a:ext cx="306006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3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>
              <a:lnSpc>
                <a:spcPct val="12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4206" y="2097140"/>
            <a:ext cx="260223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 spc="-5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Dotațôes</a:t>
            </a:r>
            <a:r>
              <a:rPr dirty="0" u="heavy" sz="800" spc="3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0422" y="542387"/>
            <a:ext cx="676104" cy="6520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57329" y="9740134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42102" y="1380347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25940" y="447922"/>
            <a:ext cx="306514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5240" marR="1938020" indent="-3175">
              <a:lnSpc>
                <a:spcPct val="117500"/>
              </a:lnSpc>
              <a:spcBef>
                <a:spcPts val="51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035773" y="9772393"/>
            <a:ext cx="28956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4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4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85525" y="2132742"/>
            <a:ext cx="260223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2197" y="3352595"/>
            <a:ext cx="9906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50">
                <a:latin typeface="Arial MT"/>
                <a:cs typeface="Arial MT"/>
              </a:rPr>
              <a:t>F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85074" y="2522483"/>
          <a:ext cx="6370320" cy="1646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688590"/>
                <a:gridCol w="2304415"/>
                <a:gridCol w="603885"/>
              </a:tblGrid>
              <a:tr h="141605"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Agronegócias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5283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894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369570">
                <a:tc gridSpan="4"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950">
                          <a:latin typeface="Arial MT"/>
                          <a:cs typeface="Arial MT"/>
                        </a:rPr>
                        <a:t>UNDO</a:t>
                      </a:r>
                      <a:r>
                        <a:rPr dirty="0" sz="9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SAÚDE</a:t>
                      </a:r>
                      <a:endParaRPr sz="950">
                        <a:latin typeface="Arial MT"/>
                        <a:cs typeface="Arial MT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80454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Fundo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95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MANUTENÇÀO</a:t>
                      </a:r>
                      <a:r>
                        <a:rPr dirty="0" baseline="3472" sz="12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ACA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5314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Impostos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04823" y="4166941"/>
            <a:ext cx="625919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05"/>
              </a:spcBef>
              <a:tabLst>
                <a:tab pos="785495" algn="l"/>
              </a:tabLst>
            </a:pPr>
            <a:r>
              <a:rPr dirty="0" sz="800" spc="-10">
                <a:latin typeface="Arial MT"/>
                <a:cs typeface="Arial MT"/>
              </a:rPr>
              <a:t>2.133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35">
                <a:latin typeface="Arial MT"/>
                <a:cs typeface="Arial MT"/>
              </a:rPr>
              <a:t>MANUTENCÂO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/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OPERACIONALIZACÂO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SAÚDE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/</a:t>
            </a:r>
            <a:r>
              <a:rPr dirty="0" sz="80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/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SAMU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192/SAÚDE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MENTAL/UPA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785495" algn="l"/>
                <a:tab pos="3895090" algn="l"/>
                <a:tab pos="5763260" algn="l"/>
              </a:tabLst>
            </a:pPr>
            <a:r>
              <a:rPr dirty="0" baseline="3472" sz="1200" spc="-15">
                <a:latin typeface="Arial MT"/>
                <a:cs typeface="Arial MT"/>
              </a:rPr>
              <a:t>3.3.9.0.39.05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44">
                <a:latin typeface="Arial MT"/>
                <a:cs typeface="Arial MT"/>
              </a:rPr>
              <a:t>DEMAIS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SERVI</a:t>
            </a:r>
            <a:r>
              <a:rPr dirty="0" sz="800" spc="-25">
                <a:latin typeface="Arial MT"/>
                <a:cs typeface="Arial MT"/>
              </a:rPr>
              <a:t>C</a:t>
            </a:r>
            <a:r>
              <a:rPr dirty="0" baseline="3472" sz="1200" spc="-37">
                <a:latin typeface="Arial MT"/>
                <a:cs typeface="Arial MT"/>
              </a:rPr>
              <a:t>OS</a:t>
            </a:r>
            <a:r>
              <a:rPr dirty="0" baseline="3472" sz="1200" spc="-13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TERCEIROS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PESSOA</a:t>
            </a:r>
            <a:r>
              <a:rPr dirty="0" baseline="3472" sz="1200" spc="6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JURIDICA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30">
                <a:latin typeface="Arial MT"/>
                <a:cs typeface="Arial MT"/>
              </a:rPr>
              <a:t>SUS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 spc="-67">
                <a:latin typeface="Arial MT"/>
                <a:cs typeface="Arial MT"/>
              </a:rPr>
              <a:t>ManutenCão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ASPS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52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Governo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f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37">
                <a:latin typeface="Arial MT"/>
                <a:cs typeface="Arial MT"/>
              </a:rPr>
              <a:t>200.000,00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092547" y="4576246"/>
          <a:ext cx="2964180" cy="441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7080"/>
                <a:gridCol w="85026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3985">
                <a:tc>
                  <a:txBody>
                    <a:bodyPr/>
                    <a:lstStyle/>
                    <a:p>
                      <a:pPr marL="41719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5.362.920,37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25970" y="5068888"/>
            <a:ext cx="579310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7995" marR="5080" indent="-455930">
              <a:lnSpc>
                <a:spcPct val="102499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Inciso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81280" y="5404072"/>
            <a:ext cx="15919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88570" y="5750162"/>
            <a:ext cx="25990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0">
                <a:latin typeface="Arial MT"/>
                <a:cs typeface="Arial MT"/>
              </a:rPr>
              <a:t> 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75039" y="5401026"/>
            <a:ext cx="72644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0">
                <a:latin typeface="Arial MT"/>
                <a:cs typeface="Arial MT"/>
              </a:rPr>
              <a:t>R$5.362.920,37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$5.362.920,37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688819" y="6145515"/>
          <a:ext cx="6372225" cy="343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4925695"/>
                <a:gridCol w="673100"/>
              </a:tblGrid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16910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União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ACÕ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ES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Outras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VinculaCões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transferências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1754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3220720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800.596,64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81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1.300.596,64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16910" algn="l"/>
                        </a:tabLst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ImDostos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Ed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13735" algn="l"/>
                        </a:tabLst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Educação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500.248,57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9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1.100.248,57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2.400.845,21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1285" y="508869"/>
            <a:ext cx="685241" cy="69169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42102" y="9749277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35376" y="5861144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48193" y="1383394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28752" y="441574"/>
            <a:ext cx="305943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29130" indent="-3175">
              <a:lnSpc>
                <a:spcPct val="1175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035773" y="9772393"/>
            <a:ext cx="28956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85"/>
              <a:t> </a:t>
            </a:r>
            <a:fld id="{81D60167-4931-47E6-BA6A-407CBD079E47}" type="slidenum">
              <a:rPr dirty="0"/>
              <a:t>4</a:t>
            </a:fld>
            <a:r>
              <a:rPr dirty="0" spc="4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4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589060" y="2134841"/>
            <a:ext cx="2598420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7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04874" y="2445315"/>
            <a:ext cx="585470" cy="54991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01.13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2.825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77862" y="2445315"/>
            <a:ext cx="2662555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80390" indent="-63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Públicos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Secretária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25">
                <a:latin typeface="Arial MT"/>
                <a:cs typeface="Arial MT"/>
              </a:rPr>
              <a:t>DEMAIS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87215" y="2847534"/>
            <a:ext cx="1457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Outros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não</a:t>
            </a:r>
            <a:r>
              <a:rPr dirty="0" sz="800" spc="-20">
                <a:latin typeface="Arial MT"/>
                <a:cs typeface="Arial MT"/>
              </a:rPr>
              <a:t> Vinculados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65742" y="2801826"/>
            <a:ext cx="594360" cy="53149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59"/>
              </a:spcBef>
            </a:pPr>
            <a:r>
              <a:rPr dirty="0" sz="800" spc="-25">
                <a:latin typeface="Arial MT"/>
                <a:cs typeface="Arial MT"/>
              </a:rPr>
              <a:t>1.412.075,16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5">
                <a:latin typeface="Arial MT"/>
                <a:cs typeface="Arial MT"/>
              </a:rPr>
              <a:t>1.412.075,16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25">
                <a:latin typeface="Arial MT"/>
                <a:cs typeface="Arial MT"/>
              </a:rPr>
              <a:t>1.412.075,16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11597" y="2966373"/>
            <a:ext cx="144653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2197" y="3364783"/>
            <a:ext cx="183451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78408" y="3485942"/>
            <a:ext cx="5253990" cy="35814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00" spc="60">
                <a:latin typeface="Arial MT"/>
                <a:cs typeface="Arial MT"/>
              </a:rPr>
              <a:t>Fundo</a:t>
            </a:r>
            <a:r>
              <a:rPr dirty="0" sz="700" spc="75">
                <a:latin typeface="Arial MT"/>
                <a:cs typeface="Arial MT"/>
              </a:rPr>
              <a:t> </a:t>
            </a:r>
            <a:r>
              <a:rPr dirty="0" sz="700" spc="60">
                <a:latin typeface="Arial MT"/>
                <a:cs typeface="Arial MT"/>
              </a:rPr>
              <a:t>Municipal</a:t>
            </a:r>
            <a:r>
              <a:rPr dirty="0" sz="700" spc="10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de</a:t>
            </a:r>
            <a:r>
              <a:rPr dirty="0" sz="700" spc="6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Saúde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750">
                <a:latin typeface="Arial MT"/>
                <a:cs typeface="Arial MT"/>
              </a:rPr>
              <a:t>MANUTENÇÃO,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ADMINISTRAÇÃO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OPERAC</a:t>
            </a:r>
            <a:r>
              <a:rPr dirty="0" sz="750" spc="-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IONALIZAÇÃO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SAÚDE/CONST/REFORMA/AMPO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04752" y="3485942"/>
            <a:ext cx="588645" cy="52705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20"/>
              </a:spcBef>
            </a:pPr>
            <a:r>
              <a:rPr dirty="0" sz="700" spc="-10">
                <a:latin typeface="Arial MT"/>
                <a:cs typeface="Arial MT"/>
              </a:rPr>
              <a:t>05.22</a:t>
            </a:r>
            <a:endParaRPr sz="7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55"/>
              </a:spcBef>
            </a:pPr>
            <a:r>
              <a:rPr dirty="0" sz="750" spc="-10">
                <a:latin typeface="Arial MT"/>
                <a:cs typeface="Arial MT"/>
              </a:rPr>
              <a:t>2.837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spc="-25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77741" y="3865275"/>
            <a:ext cx="1162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OBRAS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lNSTALACÕES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111597" y="3806500"/>
            <a:ext cx="2133600" cy="71247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487680">
              <a:lnSpc>
                <a:spcPct val="100000"/>
              </a:lnSpc>
              <a:spcBef>
                <a:spcPts val="56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ImDOStos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2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1355">
              <a:lnSpc>
                <a:spcPct val="100000"/>
              </a:lnSpc>
              <a:spcBef>
                <a:spcPts val="31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72583" y="3806500"/>
            <a:ext cx="588645" cy="71247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560"/>
              </a:spcBef>
            </a:pPr>
            <a:r>
              <a:rPr dirty="0" sz="800" spc="-10">
                <a:latin typeface="Arial MT"/>
                <a:cs typeface="Arial MT"/>
              </a:rPr>
              <a:t>250.000,00</a:t>
            </a:r>
            <a:endParaRPr sz="800">
              <a:latin typeface="Arial MT"/>
              <a:cs typeface="Arial MT"/>
            </a:endParaRPr>
          </a:p>
          <a:p>
            <a:pPr algn="r" marR="6350">
              <a:lnSpc>
                <a:spcPct val="100000"/>
              </a:lnSpc>
              <a:spcBef>
                <a:spcPts val="434"/>
              </a:spcBef>
            </a:pPr>
            <a:r>
              <a:rPr dirty="0" sz="750" spc="-10">
                <a:latin typeface="Arial MT"/>
                <a:cs typeface="Arial MT"/>
              </a:rPr>
              <a:t>250.000,00</a:t>
            </a:r>
            <a:endParaRPr sz="750">
              <a:latin typeface="Arial MT"/>
              <a:cs typeface="Arial MT"/>
            </a:endParaRPr>
          </a:p>
          <a:p>
            <a:pPr algn="r" marR="10160">
              <a:lnSpc>
                <a:spcPct val="100000"/>
              </a:lnSpc>
              <a:spcBef>
                <a:spcPts val="415"/>
              </a:spcBef>
            </a:pPr>
            <a:r>
              <a:rPr dirty="0" sz="800" spc="-10">
                <a:latin typeface="Arial MT"/>
                <a:cs typeface="Arial MT"/>
              </a:rPr>
              <a:t>250.000,00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15"/>
              </a:spcBef>
            </a:pPr>
            <a:r>
              <a:rPr dirty="0" sz="800" spc="-25">
                <a:latin typeface="Arial MT"/>
                <a:cs typeface="Arial MT"/>
              </a:rPr>
              <a:t>5.362.920,37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10241" y="4563066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95987" y="4563066"/>
            <a:ext cx="3331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744181" y="5300470"/>
            <a:ext cx="20402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13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2025-07-18T16:20:51Z</dcterms:created>
  <dcterms:modified xsi:type="dcterms:W3CDTF">2025-07-18T16:20:51Z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