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6846" y="9704172"/>
            <a:ext cx="290829" cy="116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2790" y="9708750"/>
            <a:ext cx="478790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#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408314"/>
            <a:ext cx="724833" cy="72521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06058" y="9691381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30422" y="1296551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56550" y="325785"/>
            <a:ext cx="306006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>
              <a:lnSpc>
                <a:spcPct val="1225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33" name="object 3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1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186127" y="1537270"/>
            <a:ext cx="286385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978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2794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800">
              <a:latin typeface="Arial MT"/>
              <a:cs typeface="Arial MT"/>
            </a:endParaRPr>
          </a:p>
          <a:p>
            <a:pPr marL="12700" marR="123189" indent="635">
              <a:lnSpc>
                <a:spcPts val="89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R$801.817,60,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98209" y="2698225"/>
            <a:ext cx="627316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9481" y="4339343"/>
            <a:ext cx="26022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3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Dota§Ões</a:t>
            </a:r>
            <a:r>
              <a:rPr dirty="0" u="heavy" sz="800" spc="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46684" y="4731649"/>
          <a:ext cx="6376670" cy="779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743835"/>
                <a:gridCol w="2221230"/>
                <a:gridCol w="636270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243.000.00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4175552" y="5556428"/>
            <a:ext cx="989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19974" y="5556428"/>
            <a:ext cx="50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293.000,00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62688" y="5653937"/>
            <a:ext cx="588645" cy="54673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01.07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37022" y="5656982"/>
            <a:ext cx="2816860" cy="54356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endParaRPr sz="800">
              <a:latin typeface="Arial MT"/>
              <a:cs typeface="Arial MT"/>
            </a:endParaRPr>
          </a:p>
          <a:p>
            <a:pPr marL="12700" marR="5080" indent="1905">
              <a:lnSpc>
                <a:spcPct val="130000"/>
              </a:lnSpc>
              <a:spcBef>
                <a:spcPts val="165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Operacionalizacão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VENCIMENTOS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VANTAGENS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63945" y="6491895"/>
            <a:ext cx="58420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51144" y="6056157"/>
            <a:ext cx="16567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não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75851" y="6171948"/>
            <a:ext cx="144526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700" spc="10">
                <a:latin typeface="Arial MT"/>
                <a:cs typeface="Arial MT"/>
              </a:rPr>
              <a:t>TotaI</a:t>
            </a:r>
            <a:r>
              <a:rPr dirty="0" sz="700" spc="3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do</a:t>
            </a:r>
            <a:r>
              <a:rPr dirty="0" sz="700" spc="8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/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Atividade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55">
                <a:latin typeface="Arial MT"/>
                <a:cs typeface="Arial MT"/>
              </a:rPr>
              <a:t> </a:t>
            </a:r>
            <a:r>
              <a:rPr dirty="0" sz="700" spc="60">
                <a:latin typeface="Arial MT"/>
                <a:cs typeface="Arial MT"/>
              </a:rPr>
              <a:t>da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Unidade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35727" y="6500291"/>
            <a:ext cx="2818130" cy="52895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90"/>
              </a:spcBef>
            </a:pP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Educação</a:t>
            </a:r>
            <a:endParaRPr sz="750">
              <a:latin typeface="Arial MT"/>
              <a:cs typeface="Arial MT"/>
            </a:endParaRPr>
          </a:p>
          <a:p>
            <a:pPr marL="12700" marR="5080">
              <a:lnSpc>
                <a:spcPct val="135000"/>
              </a:lnSpc>
              <a:spcBef>
                <a:spcPts val="80"/>
              </a:spcBef>
            </a:pPr>
            <a:r>
              <a:rPr dirty="0" sz="800" spc="-45">
                <a:latin typeface="Arial MT"/>
                <a:cs typeface="Arial MT"/>
              </a:rPr>
              <a:t>ManutenCào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SERVICOS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14972" y="6013497"/>
            <a:ext cx="511175" cy="5251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166.400,00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166.400,00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00" spc="-25">
                <a:latin typeface="Arial MT"/>
                <a:cs typeface="Arial MT"/>
              </a:rPr>
              <a:t>166.400,00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651144" y="6881927"/>
            <a:ext cx="949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Royalties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72507" y="7000767"/>
            <a:ext cx="144843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60899" y="7332536"/>
            <a:ext cx="590550" cy="53784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35"/>
              </a:spcBef>
            </a:pPr>
            <a:r>
              <a:rPr dirty="0" sz="750" spc="-10">
                <a:latin typeface="Arial MT"/>
                <a:cs typeface="Arial MT"/>
              </a:rPr>
              <a:t>01.17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2.861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532186" y="7335394"/>
            <a:ext cx="2672080" cy="53213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15"/>
              </a:spcBef>
            </a:pP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Comunicação</a:t>
            </a:r>
            <a:r>
              <a:rPr dirty="0" sz="750" spc="2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e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Eventos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latin typeface="Arial MT"/>
                <a:cs typeface="Arial MT"/>
              </a:rPr>
              <a:t>Festas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Oficiais.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Promoção,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Realização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Evento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JUR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60899" y="8164401"/>
            <a:ext cx="584200" cy="54102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35"/>
              </a:spcBef>
            </a:pPr>
            <a:r>
              <a:rPr dirty="0" sz="750" spc="-10">
                <a:latin typeface="Arial MT"/>
                <a:cs typeface="Arial MT"/>
              </a:rPr>
              <a:t>01.18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3.3.9.0.36.01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32980" y="8161356"/>
            <a:ext cx="2817495" cy="54102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35"/>
              </a:spcBef>
            </a:pPr>
            <a:r>
              <a:rPr dirty="0" sz="750">
                <a:latin typeface="Arial MT"/>
                <a:cs typeface="Arial MT"/>
              </a:rPr>
              <a:t>Secretária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Segurança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Ordem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Pública</a:t>
            </a:r>
            <a:endParaRPr sz="750">
              <a:latin typeface="Arial MT"/>
              <a:cs typeface="Arial MT"/>
            </a:endParaRPr>
          </a:p>
          <a:p>
            <a:pPr marL="15240" marR="5080" indent="-3175">
              <a:lnSpc>
                <a:spcPct val="135000"/>
              </a:lnSpc>
              <a:spcBef>
                <a:spcPts val="130"/>
              </a:spcBef>
            </a:pPr>
            <a:r>
              <a:rPr dirty="0" sz="800" spc="-30">
                <a:latin typeface="Arial MT"/>
                <a:cs typeface="Arial MT"/>
              </a:rPr>
              <a:t>Manutencáo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ODeracionalizaoão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SERVIVOS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TERCEIROS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FISICA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4153606" y="8737924"/>
          <a:ext cx="2969260" cy="423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8989"/>
                <a:gridCol w="813435"/>
              </a:tblGrid>
              <a:tr h="130175">
                <a:tc>
                  <a:txBody>
                    <a:bodyPr/>
                    <a:lstStyle/>
                    <a:p>
                      <a:pPr marL="31750">
                        <a:lnSpc>
                          <a:spcPts val="800"/>
                        </a:lnSpc>
                      </a:pPr>
                      <a:r>
                        <a:rPr dirty="0" sz="650" spc="65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6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7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33.600,00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33350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94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801.817,60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4651170" y="7719887"/>
            <a:ext cx="1457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172656" y="7831363"/>
            <a:ext cx="144907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r>
              <a:rPr dirty="0" sz="750">
                <a:latin typeface="Arial MT"/>
                <a:cs typeface="Arial MT"/>
              </a:rPr>
              <a:t> Total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651170" y="8554799"/>
            <a:ext cx="1460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514972" y="6839267"/>
            <a:ext cx="514350" cy="5314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160.000,00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5">
                <a:latin typeface="Arial MT"/>
                <a:cs typeface="Arial MT"/>
              </a:rPr>
              <a:t>160.000,00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5">
                <a:latin typeface="Arial MT"/>
                <a:cs typeface="Arial MT"/>
              </a:rPr>
              <a:t>160.000,00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511927" y="7674182"/>
            <a:ext cx="514350" cy="5283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148.817,60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148.817,60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5">
                <a:latin typeface="Arial MT"/>
                <a:cs typeface="Arial MT"/>
              </a:rPr>
              <a:t>148.817,60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570757" y="8558101"/>
            <a:ext cx="4572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33.600,00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605" y="499728"/>
            <a:ext cx="685241" cy="6277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76104" y="9673098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54152" y="8435965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301122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16959" y="371491"/>
            <a:ext cx="306006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25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/>
              <a:t>1</a:t>
            </a:fld>
            <a:r>
              <a:rPr dirty="0" spc="-4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111245" y="1351398"/>
            <a:ext cx="579056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7995" marR="5080" indent="-455930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966555" y="1698769"/>
            <a:ext cx="158877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Dotação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73845" y="2060093"/>
            <a:ext cx="25990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71099" y="2455446"/>
          <a:ext cx="6379210" cy="943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583180"/>
                <a:gridCol w="2416810"/>
                <a:gridCol w="60071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Secretãria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Reqime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PrÓDrio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Previdéncia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356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13.752,90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PERMANE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356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Outras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VinculaCões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29.752,90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29.752,90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4060313" y="1710959"/>
            <a:ext cx="62928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RS801.817,60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$801.817,60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93194" y="3377732"/>
            <a:ext cx="585470" cy="53467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66409" y="3377732"/>
            <a:ext cx="2814955" cy="53467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Administraçào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37500"/>
              </a:lnSpc>
              <a:spcBef>
                <a:spcPts val="25"/>
              </a:spcBef>
            </a:pP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35">
                <a:latin typeface="Arial MT"/>
                <a:cs typeface="Arial MT"/>
              </a:rPr>
              <a:t>OperacionalizaCão</a:t>
            </a:r>
            <a:r>
              <a:rPr dirty="0" sz="800" spc="-20">
                <a:latin typeface="Arial MT"/>
                <a:cs typeface="Arial MT"/>
              </a:rPr>
              <a:t> das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80185" y="3939397"/>
          <a:ext cx="6386195" cy="196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459355"/>
                <a:gridCol w="2176145"/>
                <a:gridCol w="977264"/>
              </a:tblGrid>
              <a:tr h="149225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95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21.084,17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21.084,17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R="383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97.980,53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97.980,53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97.980,53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Manutencâoe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Operaconalizacâoda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OUTROSMATERASDECONSUMO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7689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243.Q00,00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4681599" y="3758625"/>
            <a:ext cx="767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Royalties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33219" y="5970330"/>
            <a:ext cx="391541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10">
                <a:latin typeface="Arial MT"/>
                <a:cs typeface="Arial MT"/>
              </a:rPr>
              <a:t>FUNDO</a:t>
            </a:r>
            <a:r>
              <a:rPr dirty="0" sz="900" spc="225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MUNICIPAL</a:t>
            </a:r>
            <a:r>
              <a:rPr dirty="0" sz="900" spc="229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DE</a:t>
            </a:r>
            <a:r>
              <a:rPr dirty="0" sz="900" spc="204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CONSERVAÇÃO</a:t>
            </a:r>
            <a:r>
              <a:rPr dirty="0" sz="900" spc="395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AMBIENTAL</a:t>
            </a:r>
            <a:r>
              <a:rPr dirty="0" sz="900" spc="395">
                <a:latin typeface="Arial MT"/>
                <a:cs typeface="Arial MT"/>
              </a:rPr>
              <a:t> </a:t>
            </a:r>
            <a:r>
              <a:rPr dirty="0" sz="900" spc="10">
                <a:latin typeface="Arial MT"/>
                <a:cs typeface="Arial MT"/>
              </a:rPr>
              <a:t>-</a:t>
            </a:r>
            <a:r>
              <a:rPr dirty="0" sz="900" spc="-10">
                <a:latin typeface="Arial MT"/>
                <a:cs typeface="Arial MT"/>
              </a:rPr>
              <a:t>FUNCOMAS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04626" y="6071392"/>
            <a:ext cx="592455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12.01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2.856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80915" y="6071392"/>
            <a:ext cx="2818130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Conservação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Ambiental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70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02203" y="3749483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21.084,17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696826" y="6452284"/>
            <a:ext cx="16522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564328" y="6452284"/>
            <a:ext cx="50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410.000,00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4202186" y="6642197"/>
          <a:ext cx="2968625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3435"/>
                <a:gridCol w="808989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801.817,60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1016834" y="7162263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0">
                <a:latin typeface="Arial MT"/>
                <a:cs typeface="Arial MT"/>
              </a:rPr>
              <a:t> 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605626" y="7162263"/>
            <a:ext cx="3334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</a:t>
            </a:r>
            <a:r>
              <a:rPr dirty="0" sz="800" spc="-20">
                <a:latin typeface="Arial MT"/>
                <a:cs typeface="Arial MT"/>
              </a:rPr>
              <a:t> 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856866" y="7884432"/>
            <a:ext cx="2043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2025-07-18T16:06:06Z</dcterms:created>
  <dcterms:modified xsi:type="dcterms:W3CDTF">2025-07-18T16:06:06Z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