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9605" y="780064"/>
            <a:ext cx="593876" cy="60028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36513" y="9609108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6467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20149" y="9042344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15194" y="1515944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87722" y="585043"/>
            <a:ext cx="293941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solidFill>
                  <a:srgbClr val="0C0C0C"/>
                </a:solidFill>
                <a:latin typeface="Arial"/>
                <a:cs typeface="Arial"/>
              </a:rPr>
              <a:t>PREFEITURA</a:t>
            </a:r>
            <a:r>
              <a:rPr dirty="0" sz="1100" spc="6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100" spc="-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3970" marR="1855470">
              <a:lnSpc>
                <a:spcPct val="122500"/>
              </a:lnSpc>
              <a:spcBef>
                <a:spcPts val="440"/>
              </a:spcBef>
            </a:pP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Lourenço,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Fazenda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25806" y="1723145"/>
            <a:ext cx="272923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6144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4B4B4B"/>
                </a:solidFill>
                <a:latin typeface="Arial MT"/>
                <a:cs typeface="Arial MT"/>
              </a:rPr>
              <a:t>Decreto</a:t>
            </a:r>
            <a:r>
              <a:rPr dirty="0" sz="8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06060"/>
                </a:solidFill>
                <a:latin typeface="Arial MT"/>
                <a:cs typeface="Arial MT"/>
              </a:rPr>
              <a:t>N°</a:t>
            </a:r>
            <a:r>
              <a:rPr dirty="0" sz="800" spc="-1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646464"/>
                </a:solidFill>
                <a:latin typeface="Arial MT"/>
                <a:cs typeface="Arial MT"/>
              </a:rPr>
              <a:t>2798</a:t>
            </a:r>
            <a:r>
              <a:rPr dirty="0" sz="800" spc="-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797979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3</a:t>
            </a:r>
            <a:r>
              <a:rPr dirty="0" sz="800" spc="3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dezembro,</a:t>
            </a:r>
            <a:r>
              <a:rPr dirty="0" sz="80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800">
              <a:latin typeface="Arial MT"/>
              <a:cs typeface="Arial MT"/>
            </a:endParaRPr>
          </a:p>
          <a:p>
            <a:pPr marL="14604" marR="165735" indent="-2540">
              <a:lnSpc>
                <a:spcPts val="890"/>
              </a:lnSpc>
              <a:spcBef>
                <a:spcPts val="5"/>
              </a:spcBef>
            </a:pPr>
            <a:r>
              <a:rPr dirty="0" sz="800" spc="-55">
                <a:solidFill>
                  <a:srgbClr val="3A3A3A"/>
                </a:solidFill>
                <a:latin typeface="Arial MT"/>
                <a:cs typeface="Arial MT"/>
              </a:rPr>
              <a:t>Abre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97979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06060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total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626262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65656"/>
                </a:solidFill>
                <a:latin typeface="Arial MT"/>
                <a:cs typeface="Arial MT"/>
              </a:rPr>
              <a:t>R$10.000.00,</a:t>
            </a:r>
            <a:r>
              <a:rPr dirty="0" sz="800" spc="6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D5D5D"/>
                </a:solidFill>
                <a:latin typeface="Arial MT"/>
                <a:cs typeface="Arial MT"/>
              </a:rPr>
              <a:t>para </a:t>
            </a:r>
            <a:r>
              <a:rPr dirty="0" sz="800" spc="-30">
                <a:solidFill>
                  <a:srgbClr val="5B5B5B"/>
                </a:solidFill>
                <a:latin typeface="Arial MT"/>
                <a:cs typeface="Arial MT"/>
              </a:rPr>
              <a:t>fins 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666666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727272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D6D6D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outras</a:t>
            </a:r>
            <a:r>
              <a:rPr dirty="0" sz="80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5163" y="2841441"/>
            <a:ext cx="600202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7555">
              <a:lnSpc>
                <a:spcPct val="147500"/>
              </a:lnSpc>
              <a:spcBef>
                <a:spcPts val="100"/>
              </a:spcBef>
            </a:pPr>
            <a:r>
              <a:rPr dirty="0" sz="800" spc="-50">
                <a:solidFill>
                  <a:srgbClr val="5D5D5D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D5D5D"/>
                </a:solidFill>
                <a:latin typeface="Arial MT"/>
                <a:cs typeface="Arial MT"/>
              </a:rPr>
              <a:t>PREFEITO</a:t>
            </a:r>
            <a:r>
              <a:rPr dirty="0" sz="800" spc="1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MUNICIPAL,</a:t>
            </a:r>
            <a:r>
              <a:rPr dirty="0" sz="8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B7B7B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Arial MT"/>
                <a:cs typeface="Arial MT"/>
              </a:rPr>
              <a:t>uso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E6E6E"/>
                </a:solidFill>
                <a:latin typeface="Arial MT"/>
                <a:cs typeface="Arial MT"/>
              </a:rPr>
              <a:t>suas</a:t>
            </a:r>
            <a:r>
              <a:rPr dirty="0" sz="800" spc="-1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atribuições</a:t>
            </a:r>
            <a:r>
              <a:rPr dirty="0" sz="8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legais,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constitucionais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828282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808080"/>
                </a:solidFill>
                <a:latin typeface="Arial MT"/>
                <a:cs typeface="Arial MT"/>
              </a:rPr>
              <a:t>acordo</a:t>
            </a:r>
            <a:r>
              <a:rPr dirty="0" sz="800" spc="-1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828282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57575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727272"/>
                </a:solidFill>
                <a:latin typeface="Arial MT"/>
                <a:cs typeface="Arial MT"/>
              </a:rPr>
              <a:t>que</a:t>
            </a:r>
            <a:r>
              <a:rPr dirty="0" sz="800" spc="-3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97979"/>
                </a:solidFill>
                <a:latin typeface="Arial MT"/>
                <a:cs typeface="Arial MT"/>
              </a:rPr>
              <a:t>lhe</a:t>
            </a:r>
            <a:r>
              <a:rPr dirty="0" sz="800" spc="-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confeie</a:t>
            </a:r>
            <a:r>
              <a:rPr dirty="0" sz="800" spc="4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A9A9A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art.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8º</a:t>
            </a:r>
            <a:r>
              <a:rPr dirty="0" sz="800" spc="19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78787"/>
                </a:solidFill>
                <a:latin typeface="Arial MT"/>
                <a:cs typeface="Arial MT"/>
              </a:rPr>
              <a:t>da</a:t>
            </a:r>
            <a:r>
              <a:rPr dirty="0" sz="800" spc="50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823/2023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42424"/>
                </a:solidFill>
                <a:latin typeface="Arial MT"/>
                <a:cs typeface="Arial MT"/>
              </a:rPr>
              <a:t>datada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21/12/2023,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publicada</a:t>
            </a:r>
            <a:r>
              <a:rPr dirty="0" sz="8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em</a:t>
            </a:r>
            <a:r>
              <a:rPr dirty="0" sz="800" spc="17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10">
                <a:solidFill>
                  <a:srgbClr val="4B4B4B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5">
                <a:solidFill>
                  <a:srgbClr val="4B4B4B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0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6B6B6B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solidFill>
                  <a:srgbClr val="6B6B6B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676767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676767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626262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solidFill>
                  <a:srgbClr val="626262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757575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5">
                <a:solidFill>
                  <a:srgbClr val="757575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606060"/>
                </a:solidFill>
                <a:uFill>
                  <a:solidFill>
                    <a:srgbClr val="54575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40">
                <a:solidFill>
                  <a:srgbClr val="696969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27272"/>
                </a:solidFill>
                <a:latin typeface="Arial MT"/>
                <a:cs typeface="Arial MT"/>
              </a:rPr>
              <a:t>1º</a:t>
            </a:r>
            <a:r>
              <a:rPr dirty="0" sz="800" spc="-5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77777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57575"/>
                </a:solidFill>
                <a:latin typeface="Arial MT"/>
                <a:cs typeface="Arial MT"/>
              </a:rPr>
              <a:t>Fica</a:t>
            </a:r>
            <a:r>
              <a:rPr dirty="0" sz="800" spc="-2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aberto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646464"/>
                </a:solidFill>
                <a:latin typeface="Arial MT"/>
                <a:cs typeface="Arial MT"/>
              </a:rPr>
              <a:t>suplementar</a:t>
            </a:r>
            <a:r>
              <a:rPr dirty="0" sz="800" spc="8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D6D6D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94949"/>
                </a:solidFill>
                <a:latin typeface="Arial MT"/>
                <a:cs typeface="Arial MT"/>
              </a:rPr>
              <a:t>Seguintes</a:t>
            </a:r>
            <a:r>
              <a:rPr dirty="0" sz="800" spc="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8617" y="4489159"/>
            <a:ext cx="2268220" cy="33782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u="sng" sz="800" spc="-10">
                <a:solidFill>
                  <a:srgbClr val="0F0F0F"/>
                </a:solidFill>
                <a:uFill>
                  <a:solidFill>
                    <a:srgbClr val="4848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35">
                <a:solidFill>
                  <a:srgbClr val="0F0F0F"/>
                </a:solidFill>
                <a:uFill>
                  <a:solidFill>
                    <a:srgbClr val="4848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4848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4848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135"/>
              </a:spcBef>
            </a:pPr>
            <a:r>
              <a:rPr dirty="0" sz="1050" spc="-40">
                <a:latin typeface="Arial MT"/>
                <a:cs typeface="Arial MT"/>
              </a:rPr>
              <a:t>CAMARANUNIC|PALDE</a:t>
            </a:r>
            <a:r>
              <a:rPr dirty="0" sz="1050" spc="25">
                <a:latin typeface="Arial MT"/>
                <a:cs typeface="Arial MT"/>
              </a:rPr>
              <a:t> </a:t>
            </a:r>
            <a:r>
              <a:rPr dirty="0" sz="1050" spc="-25">
                <a:latin typeface="Arial MT"/>
                <a:cs typeface="Arial MT"/>
              </a:rPr>
              <a:t>SEROPÉDltA</a:t>
            </a:r>
            <a:endParaRPr sz="10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756713" y="4835251"/>
          <a:ext cx="6104255" cy="9156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/>
                <a:gridCol w="2432050"/>
                <a:gridCol w="2339974"/>
                <a:gridCol w="584835"/>
              </a:tblGrid>
              <a:tr h="13716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ó2.01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85"/>
                        </a:lnSpc>
                      </a:pP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451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0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134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6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89926" y="5800197"/>
            <a:ext cx="553593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5000"/>
              </a:lnSpc>
              <a:spcBef>
                <a:spcPts val="100"/>
              </a:spcBef>
            </a:pP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747474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As</a:t>
            </a:r>
            <a:r>
              <a:rPr dirty="0" sz="800" spc="-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despesas</a:t>
            </a:r>
            <a:r>
              <a:rPr dirty="0" sz="800" spc="2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84848"/>
                </a:solidFill>
                <a:latin typeface="Arial MT"/>
                <a:cs typeface="Arial MT"/>
              </a:rPr>
              <a:t>decorrentes</a:t>
            </a:r>
            <a:r>
              <a:rPr dirty="0" sz="800" spc="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26262"/>
                </a:solidFill>
                <a:latin typeface="Arial MT"/>
                <a:cs typeface="Arial MT"/>
              </a:rPr>
              <a:t>da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94949"/>
                </a:solidFill>
                <a:latin typeface="Arial MT"/>
                <a:cs typeface="Arial MT"/>
              </a:rPr>
              <a:t>abertura</a:t>
            </a:r>
            <a:r>
              <a:rPr dirty="0" sz="80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26262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presente</a:t>
            </a:r>
            <a:r>
              <a:rPr dirty="0" sz="80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suplementar,</a:t>
            </a:r>
            <a:r>
              <a:rPr dirty="0" sz="80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serão</a:t>
            </a:r>
            <a:r>
              <a:rPr dirty="0" sz="80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cobertas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B5B5B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606060"/>
                </a:solidFill>
                <a:latin typeface="Arial MT"/>
                <a:cs typeface="Arial MT"/>
              </a:rPr>
              <a:t>recursos</a:t>
            </a:r>
            <a:r>
              <a:rPr dirty="0" sz="800" spc="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45454"/>
                </a:solidFill>
                <a:latin typeface="Arial MT"/>
                <a:cs typeface="Arial MT"/>
              </a:rPr>
              <a:t>trata</a:t>
            </a:r>
            <a:r>
              <a:rPr dirty="0" sz="800" spc="1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Artigo </a:t>
            </a:r>
            <a:r>
              <a:rPr dirty="0" sz="800" spc="-55">
                <a:solidFill>
                  <a:srgbClr val="5E5E5E"/>
                </a:solidFill>
                <a:latin typeface="Arial MT"/>
                <a:cs typeface="Arial MT"/>
              </a:rPr>
              <a:t>43 </a:t>
            </a:r>
            <a:r>
              <a:rPr dirty="0" sz="800" spc="-35">
                <a:solidFill>
                  <a:srgbClr val="646464"/>
                </a:solidFill>
                <a:latin typeface="Arial MT"/>
                <a:cs typeface="Arial MT"/>
              </a:rPr>
              <a:t>parãgrafo</a:t>
            </a:r>
            <a:r>
              <a:rPr dirty="0" sz="800" spc="2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98989"/>
                </a:solidFill>
                <a:latin typeface="Arial MT"/>
                <a:cs typeface="Arial MT"/>
              </a:rPr>
              <a:t>1º</a:t>
            </a:r>
            <a:r>
              <a:rPr dirty="0" sz="800" spc="2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565656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606060"/>
                </a:solidFill>
                <a:latin typeface="Arial MT"/>
                <a:cs typeface="Arial MT"/>
              </a:rPr>
              <a:t>Lei</a:t>
            </a:r>
            <a:r>
              <a:rPr dirty="0" sz="800" spc="-6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95959"/>
                </a:solidFill>
                <a:latin typeface="Arial MT"/>
                <a:cs typeface="Arial MT"/>
              </a:rPr>
              <a:t>Federal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4.320/64,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96508" y="6144524"/>
            <a:ext cx="153416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Inciso'</a:t>
            </a:r>
            <a:r>
              <a:rPr dirty="0" sz="800" spc="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07070"/>
                </a:solidFill>
                <a:latin typeface="Arial MT"/>
                <a:cs typeface="Arial MT"/>
              </a:rPr>
              <a:t>ll</a:t>
            </a:r>
            <a:r>
              <a:rPr dirty="0" sz="800" spc="4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8E8E8E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Excesso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57575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Anulação</a:t>
            </a:r>
            <a:r>
              <a:rPr dirty="0" sz="80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777777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Ootação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62159" y="6466616"/>
            <a:ext cx="2270760" cy="36449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45" b="1">
                <a:uFill>
                  <a:solidFill>
                    <a:srgbClr val="545457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40" b="1">
                <a:uFill>
                  <a:solidFill>
                    <a:srgbClr val="545457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1D1D1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00">
                <a:latin typeface="Arial MT"/>
                <a:cs typeface="Arial MT"/>
              </a:rPr>
              <a:t>CAMARA</a:t>
            </a:r>
            <a:r>
              <a:rPr dirty="0" sz="900" spc="19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5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70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Arial MT"/>
                <a:cs typeface="Arial MT"/>
              </a:rPr>
              <a:t>SEROPÉDICA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58866" y="6843307"/>
          <a:ext cx="6103620" cy="932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195"/>
                <a:gridCol w="2433320"/>
                <a:gridCol w="2336165"/>
                <a:gridCol w="586104"/>
              </a:tblGrid>
              <a:tr h="14033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Cãmara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Munic1pal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Seropédica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4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4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2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00" spc="-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GRATUITA’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6451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3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931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904992" y="6150616"/>
            <a:ext cx="56070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R$10.000,00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$10.000,00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77242" y="7817395"/>
            <a:ext cx="37477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80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3º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65656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	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Revogadas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disposições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em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contrário.</a:t>
            </a:r>
            <a:r>
              <a:rPr dirty="0" sz="800" spc="5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Publique-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se,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se</a:t>
            </a:r>
            <a:r>
              <a:rPr dirty="0" sz="80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56363" y="8524328"/>
            <a:ext cx="1900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505050"/>
                </a:solidFill>
                <a:latin typeface="Arial MT"/>
                <a:cs typeface="Arial MT"/>
              </a:rPr>
              <a:t>Gabinete</a:t>
            </a:r>
            <a:r>
              <a:rPr dirty="0" sz="800" spc="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76767"/>
                </a:solidFill>
                <a:latin typeface="Arial MT"/>
                <a:cs typeface="Arial MT"/>
              </a:rPr>
              <a:t>do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Prefeito,</a:t>
            </a:r>
            <a:r>
              <a:rPr dirty="0" sz="80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3</a:t>
            </a:r>
            <a:r>
              <a:rPr dirty="0" sz="800" spc="34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1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Arial MT"/>
                <a:cs typeface="Arial MT"/>
              </a:rPr>
              <a:t>dezembro,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2025-07-18T16:01:28Z</dcterms:created>
  <dcterms:modified xsi:type="dcterms:W3CDTF">2025-07-18T16:01:28Z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