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99299" y="9059102"/>
            <a:ext cx="1483166" cy="131026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83702" y="341277"/>
            <a:ext cx="934973" cy="770922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213926" y="457067"/>
            <a:ext cx="706560" cy="347372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51477" y="514964"/>
            <a:ext cx="469009" cy="46011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996625" y="536294"/>
            <a:ext cx="1032430" cy="27119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88369" y="407548"/>
            <a:ext cx="2560955" cy="56959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12700" marR="5080" indent="3175">
              <a:lnSpc>
                <a:spcPts val="1390"/>
              </a:lnSpc>
              <a:spcBef>
                <a:spcPts val="235"/>
              </a:spcBef>
            </a:pPr>
            <a:r>
              <a:rPr dirty="0" sz="1250" b="1">
                <a:solidFill>
                  <a:srgbClr val="2A2A2A"/>
                </a:solidFill>
                <a:latin typeface="Times New Roman"/>
                <a:cs typeface="Times New Roman"/>
              </a:rPr>
              <a:t>Estado</a:t>
            </a:r>
            <a:r>
              <a:rPr dirty="0" sz="1250" spc="100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250" spc="21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Rio</a:t>
            </a:r>
            <a:r>
              <a:rPr dirty="0" sz="1250" spc="60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50" spc="229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Janeiro</a:t>
            </a:r>
            <a:r>
              <a:rPr dirty="0" sz="1250" spc="500" b="1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Prefeitura</a:t>
            </a:r>
            <a:r>
              <a:rPr dirty="0" sz="1250" spc="135" b="1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B2B2B"/>
                </a:solidFill>
                <a:latin typeface="Times New Roman"/>
                <a:cs typeface="Times New Roman"/>
              </a:rPr>
              <a:t>Municipal</a:t>
            </a:r>
            <a:r>
              <a:rPr dirty="0" sz="1250" spc="110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160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0F0F0F"/>
                </a:solidFill>
                <a:latin typeface="Times New Roman"/>
                <a:cs typeface="Times New Roman"/>
              </a:rPr>
              <a:t>Seropédica </a:t>
            </a:r>
            <a:r>
              <a:rPr dirty="0" sz="1250" b="1">
                <a:solidFill>
                  <a:srgbClr val="1F1F1F"/>
                </a:solidFill>
                <a:latin typeface="Times New Roman"/>
                <a:cs typeface="Times New Roman"/>
              </a:rPr>
              <a:t>Gabinete</a:t>
            </a:r>
            <a:r>
              <a:rPr dirty="0" sz="1250" spc="21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250" spc="25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1C1C1C"/>
                </a:solidFill>
                <a:latin typeface="Times New Roman"/>
                <a:cs typeface="Times New Roman"/>
              </a:rPr>
              <a:t>Prefeito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50637" y="1769613"/>
            <a:ext cx="5970905" cy="910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5" b="1">
                <a:solidFill>
                  <a:srgbClr val="1D1D1D"/>
                </a:solidFill>
                <a:latin typeface="Times New Roman"/>
                <a:cs typeface="Times New Roman"/>
              </a:rPr>
              <a:t>DECRETO</a:t>
            </a:r>
            <a:r>
              <a:rPr dirty="0" sz="1250" spc="-20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95">
                <a:solidFill>
                  <a:srgbClr val="1F1F1F"/>
                </a:solidFill>
                <a:latin typeface="Times New Roman"/>
                <a:cs typeface="Times New Roman"/>
              </a:rPr>
              <a:t>N°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242424"/>
                </a:solidFill>
                <a:latin typeface="Times New Roman"/>
                <a:cs typeface="Times New Roman"/>
              </a:rPr>
              <a:t>2797</a:t>
            </a:r>
            <a:r>
              <a:rPr dirty="0" sz="1250" b="1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 spc="-60" b="1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25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03</a:t>
            </a:r>
            <a:r>
              <a:rPr dirty="0" sz="1250" spc="-5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D1D1D"/>
                </a:solidFill>
                <a:latin typeface="Times New Roman"/>
                <a:cs typeface="Times New Roman"/>
              </a:rPr>
              <a:t>DE</a:t>
            </a:r>
            <a:r>
              <a:rPr dirty="0" sz="1250" spc="-45" b="1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1A1A1A"/>
                </a:solidFill>
                <a:latin typeface="Times New Roman"/>
                <a:cs typeface="Times New Roman"/>
              </a:rPr>
              <a:t>DEZEMBRO</a:t>
            </a:r>
            <a:r>
              <a:rPr dirty="0" sz="1250" spc="4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250" spc="-60" b="1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61616"/>
                </a:solidFill>
                <a:latin typeface="Times New Roman"/>
                <a:cs typeface="Times New Roman"/>
              </a:rPr>
              <a:t>2024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250">
              <a:latin typeface="Times New Roman"/>
              <a:cs typeface="Times New Roman"/>
            </a:endParaRPr>
          </a:p>
          <a:p>
            <a:pPr marL="2630805" marR="5080">
              <a:lnSpc>
                <a:spcPts val="1420"/>
              </a:lnSpc>
              <a:tabLst>
                <a:tab pos="3041650" algn="l"/>
                <a:tab pos="4467225" algn="l"/>
                <a:tab pos="4968875" algn="l"/>
              </a:tabLst>
            </a:pP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FIXA</a:t>
            </a:r>
            <a:r>
              <a:rPr dirty="0" sz="1250" spc="8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O</a:t>
            </a:r>
            <a:r>
              <a:rPr dirty="0" sz="1250" spc="4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VALOR</a:t>
            </a:r>
            <a:r>
              <a:rPr dirty="0" sz="1250" spc="114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6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REVISÃO</a:t>
            </a:r>
            <a:r>
              <a:rPr dirty="0" sz="1250" spc="1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GERAL</a:t>
            </a:r>
            <a:r>
              <a:rPr dirty="0" sz="1250" spc="10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313131"/>
                </a:solidFill>
                <a:latin typeface="Times New Roman"/>
                <a:cs typeface="Times New Roman"/>
              </a:rPr>
              <a:t>ANUAL 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DA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	</a:t>
            </a:r>
            <a:r>
              <a:rPr dirty="0" sz="1250" spc="-10" b="1">
                <a:solidFill>
                  <a:srgbClr val="131313"/>
                </a:solidFill>
                <a:latin typeface="Times New Roman"/>
                <a:cs typeface="Times New Roman"/>
              </a:rPr>
              <a:t>REMUNERAÇÃO</a:t>
            </a:r>
            <a:r>
              <a:rPr dirty="0" sz="1250" b="1">
                <a:solidFill>
                  <a:srgbClr val="131313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DOS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SERVIDORES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138450" y="760762"/>
            <a:ext cx="895985" cy="236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74625">
              <a:lnSpc>
                <a:spcPts val="830"/>
              </a:lnSpc>
              <a:spcBef>
                <a:spcPts val="100"/>
              </a:spcBef>
            </a:pPr>
            <a:r>
              <a:rPr dirty="0" sz="700" spc="-50">
                <a:solidFill>
                  <a:srgbClr val="82C4B3"/>
                </a:solidFill>
                <a:latin typeface="Courier New"/>
                <a:cs typeface="Courier New"/>
              </a:rPr>
              <a:t>¥</a:t>
            </a:r>
            <a:endParaRPr sz="700">
              <a:latin typeface="Courier New"/>
              <a:cs typeface="Courier New"/>
            </a:endParaRPr>
          </a:p>
          <a:p>
            <a:pPr algn="ctr">
              <a:lnSpc>
                <a:spcPts val="830"/>
              </a:lnSpc>
            </a:pPr>
            <a:r>
              <a:rPr dirty="0" sz="700">
                <a:solidFill>
                  <a:srgbClr val="282828"/>
                </a:solidFill>
                <a:latin typeface="Courier New"/>
                <a:cs typeface="Courier New"/>
              </a:rPr>
              <a:t>0</a:t>
            </a:r>
            <a:r>
              <a:rPr dirty="0" sz="700" spc="-180">
                <a:solidFill>
                  <a:srgbClr val="282828"/>
                </a:solidFill>
                <a:latin typeface="Courier New"/>
                <a:cs typeface="Courier New"/>
              </a:rPr>
              <a:t> </a:t>
            </a:r>
            <a:r>
              <a:rPr dirty="0" sz="700" spc="-75">
                <a:solidFill>
                  <a:srgbClr val="464646"/>
                </a:solidFill>
                <a:latin typeface="Courier New"/>
                <a:cs typeface="Courier New"/>
              </a:rPr>
              <a:t>A0¥0</a:t>
            </a:r>
            <a:r>
              <a:rPr dirty="0" sz="700" spc="-150">
                <a:solidFill>
                  <a:srgbClr val="464646"/>
                </a:solidFill>
                <a:latin typeface="Courier New"/>
                <a:cs typeface="Courier New"/>
              </a:rPr>
              <a:t> </a:t>
            </a:r>
            <a:r>
              <a:rPr dirty="0" sz="700" spc="-70">
                <a:solidFill>
                  <a:srgbClr val="2A2A2A"/>
                </a:solidFill>
                <a:latin typeface="Courier New"/>
                <a:cs typeface="Courier New"/>
              </a:rPr>
              <a:t>TEH)0</a:t>
            </a:r>
            <a:r>
              <a:rPr dirty="0" sz="700" spc="-114">
                <a:solidFill>
                  <a:srgbClr val="2A2A2A"/>
                </a:solidFill>
                <a:latin typeface="Courier New"/>
                <a:cs typeface="Courier New"/>
              </a:rPr>
              <a:t> </a:t>
            </a:r>
            <a:r>
              <a:rPr dirty="0" sz="700" spc="-145">
                <a:solidFill>
                  <a:srgbClr val="444444"/>
                </a:solidFill>
                <a:latin typeface="Courier New"/>
                <a:cs typeface="Courier New"/>
              </a:rPr>
              <a:t>Ê</a:t>
            </a:r>
            <a:r>
              <a:rPr dirty="0" sz="700" spc="-190">
                <a:solidFill>
                  <a:srgbClr val="444444"/>
                </a:solidFill>
                <a:latin typeface="Courier New"/>
                <a:cs typeface="Courier New"/>
              </a:rPr>
              <a:t> </a:t>
            </a:r>
            <a:r>
              <a:rPr dirty="0" sz="700" spc="-90">
                <a:solidFill>
                  <a:srgbClr val="313131"/>
                </a:solidFill>
                <a:latin typeface="Courier New"/>
                <a:cs typeface="Courier New"/>
              </a:rPr>
              <a:t>*fi0#*</a:t>
            </a:r>
            <a:endParaRPr sz="700">
              <a:latin typeface="Courier New"/>
              <a:cs typeface="Courier New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567846" y="2644139"/>
            <a:ext cx="79565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5" b="1">
                <a:solidFill>
                  <a:srgbClr val="151515"/>
                </a:solidFill>
                <a:latin typeface="Times New Roman"/>
                <a:cs typeface="Times New Roman"/>
              </a:rPr>
              <a:t>PÚBLICOS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568700" y="2820872"/>
            <a:ext cx="93726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45" b="1">
                <a:solidFill>
                  <a:srgbClr val="1A1A1A"/>
                </a:solidFill>
                <a:latin typeface="Times New Roman"/>
                <a:cs typeface="Times New Roman"/>
              </a:rPr>
              <a:t>EXECUTIYO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692496" y="2644139"/>
            <a:ext cx="1645920" cy="393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45"/>
              </a:lnSpc>
              <a:spcBef>
                <a:spcPts val="100"/>
              </a:spcBef>
              <a:tabLst>
                <a:tab pos="1125220" algn="l"/>
              </a:tabLst>
            </a:pPr>
            <a:r>
              <a:rPr dirty="0" sz="1250" spc="-10" b="1">
                <a:solidFill>
                  <a:srgbClr val="262626"/>
                </a:solidFill>
                <a:latin typeface="Times New Roman"/>
                <a:cs typeface="Times New Roman"/>
              </a:rPr>
              <a:t>EFETIYOS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	</a:t>
            </a:r>
            <a:r>
              <a:rPr dirty="0" sz="1250" spc="-25" b="1">
                <a:solidFill>
                  <a:srgbClr val="2A2A2A"/>
                </a:solidFill>
                <a:latin typeface="Times New Roman"/>
                <a:cs typeface="Times New Roman"/>
              </a:rPr>
              <a:t>DO</a:t>
            </a:r>
            <a:endParaRPr sz="1250">
              <a:latin typeface="Times New Roman"/>
              <a:cs typeface="Times New Roman"/>
            </a:endParaRPr>
          </a:p>
          <a:p>
            <a:pPr marL="187325">
              <a:lnSpc>
                <a:spcPts val="1445"/>
              </a:lnSpc>
              <a:tabLst>
                <a:tab pos="779780" algn="l"/>
              </a:tabLst>
            </a:pPr>
            <a:r>
              <a:rPr dirty="0" sz="1250" spc="-25" b="1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250" b="1">
                <a:solidFill>
                  <a:srgbClr val="232323"/>
                </a:solidFill>
                <a:latin typeface="Times New Roman"/>
                <a:cs typeface="Times New Roman"/>
              </a:rPr>
              <a:t>	</a:t>
            </a:r>
            <a:r>
              <a:rPr dirty="0" sz="1250" spc="-40" b="1">
                <a:solidFill>
                  <a:srgbClr val="232323"/>
                </a:solidFill>
                <a:latin typeface="Times New Roman"/>
                <a:cs typeface="Times New Roman"/>
              </a:rPr>
              <a:t>MUNICÍPIO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372768" y="2644139"/>
            <a:ext cx="561975" cy="393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7620">
              <a:lnSpc>
                <a:spcPts val="1445"/>
              </a:lnSpc>
              <a:spcBef>
                <a:spcPts val="100"/>
              </a:spcBef>
            </a:pPr>
            <a:r>
              <a:rPr dirty="0" sz="1250" spc="-30" b="1">
                <a:solidFill>
                  <a:srgbClr val="262626"/>
                </a:solidFill>
                <a:latin typeface="Times New Roman"/>
                <a:cs typeface="Times New Roman"/>
              </a:rPr>
              <a:t>PODER</a:t>
            </a:r>
            <a:endParaRPr sz="1250">
              <a:latin typeface="Times New Roman"/>
              <a:cs typeface="Times New Roman"/>
            </a:endParaRPr>
          </a:p>
          <a:p>
            <a:pPr algn="r" marR="5080">
              <a:lnSpc>
                <a:spcPts val="1445"/>
              </a:lnSpc>
            </a:pPr>
            <a:r>
              <a:rPr dirty="0" sz="1250" spc="-25" b="1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9257" y="2997604"/>
            <a:ext cx="5989320" cy="3720465"/>
          </a:xfrm>
          <a:prstGeom prst="rect">
            <a:avLst/>
          </a:prstGeom>
        </p:spPr>
        <p:txBody>
          <a:bodyPr wrap="square" lIns="0" tIns="28575" rIns="0" bIns="0" rtlCol="0" vert="horz">
            <a:spAutoFit/>
          </a:bodyPr>
          <a:lstStyle/>
          <a:p>
            <a:pPr algn="just" marL="2621280" marR="22225" indent="-3810">
              <a:lnSpc>
                <a:spcPct val="91600"/>
              </a:lnSpc>
              <a:spcBef>
                <a:spcPts val="225"/>
              </a:spcBef>
              <a:tabLst>
                <a:tab pos="4330065" algn="l"/>
                <a:tab pos="5060950" algn="l"/>
              </a:tabLst>
            </a:pPr>
            <a:r>
              <a:rPr dirty="0" sz="1250">
                <a:latin typeface="Times New Roman"/>
                <a:cs typeface="Times New Roman"/>
              </a:rPr>
              <a:t>SEROPÉDICA,</a:t>
            </a:r>
            <a:r>
              <a:rPr dirty="0" sz="1250" spc="480"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313131"/>
                </a:solidFill>
                <a:latin typeface="Times New Roman"/>
                <a:cs typeface="Times New Roman"/>
              </a:rPr>
              <a:t>PARA</a:t>
            </a:r>
            <a:r>
              <a:rPr dirty="0" sz="1250" spc="465">
                <a:solidFill>
                  <a:srgbClr val="313131"/>
                </a:solidFill>
                <a:latin typeface="Times New Roman"/>
                <a:cs typeface="Times New Roman"/>
              </a:rPr>
              <a:t>   </a:t>
            </a:r>
            <a:r>
              <a:rPr dirty="0" sz="1250">
                <a:solidFill>
                  <a:srgbClr val="363636"/>
                </a:solidFill>
                <a:latin typeface="Times New Roman"/>
                <a:cs typeface="Times New Roman"/>
              </a:rPr>
              <a:t>O</a:t>
            </a:r>
            <a:r>
              <a:rPr dirty="0" sz="1250" spc="440">
                <a:solidFill>
                  <a:srgbClr val="363636"/>
                </a:solidFill>
                <a:latin typeface="Times New Roman"/>
                <a:cs typeface="Times New Roman"/>
              </a:rPr>
              <a:t>   </a:t>
            </a:r>
            <a:r>
              <a:rPr dirty="0" sz="1250" spc="-30" b="1">
                <a:solidFill>
                  <a:srgbClr val="1A1A1A"/>
                </a:solidFill>
                <a:latin typeface="Times New Roman"/>
                <a:cs typeface="Times New Roman"/>
              </a:rPr>
              <a:t>EXERCICIO </a:t>
            </a:r>
            <a:r>
              <a:rPr dirty="0" sz="1250" b="1">
                <a:solidFill>
                  <a:srgbClr val="161616"/>
                </a:solidFill>
                <a:latin typeface="Times New Roman"/>
                <a:cs typeface="Times New Roman"/>
              </a:rPr>
              <a:t>FINANCEIRO</a:t>
            </a:r>
            <a:r>
              <a:rPr dirty="0" sz="1250" spc="160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F1F1F"/>
                </a:solidFill>
                <a:latin typeface="Times New Roman"/>
                <a:cs typeface="Times New Roman"/>
              </a:rPr>
              <a:t>CORRESPONDENTE</a:t>
            </a:r>
            <a:r>
              <a:rPr dirty="0" sz="1250" spc="11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333333"/>
                </a:solidFill>
                <a:latin typeface="Times New Roman"/>
                <a:cs typeface="Times New Roman"/>
              </a:rPr>
              <a:t>AO</a:t>
            </a:r>
            <a:r>
              <a:rPr dirty="0" sz="1250" spc="95" b="1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 b="1">
                <a:solidFill>
                  <a:srgbClr val="212121"/>
                </a:solidFill>
                <a:latin typeface="Times New Roman"/>
                <a:cs typeface="Times New Roman"/>
              </a:rPr>
              <a:t>ANO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35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2024,</a:t>
            </a:r>
            <a:r>
              <a:rPr dirty="0" sz="1250" spc="35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20" b="1">
                <a:solidFill>
                  <a:srgbClr val="1F1F1F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95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62626"/>
                </a:solidFill>
                <a:latin typeface="Times New Roman"/>
                <a:cs typeface="Times New Roman"/>
              </a:rPr>
              <a:t>ART.</a:t>
            </a:r>
            <a:r>
              <a:rPr dirty="0" sz="1250" spc="35" b="1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83838"/>
                </a:solidFill>
                <a:latin typeface="Times New Roman"/>
                <a:cs typeface="Times New Roman"/>
              </a:rPr>
              <a:t>37,</a:t>
            </a:r>
            <a:r>
              <a:rPr dirty="0" sz="1250" spc="5">
                <a:solidFill>
                  <a:srgbClr val="383838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282828"/>
                </a:solidFill>
                <a:latin typeface="Times New Roman"/>
                <a:cs typeface="Times New Roman"/>
              </a:rPr>
              <a:t>INCISO</a:t>
            </a:r>
            <a:r>
              <a:rPr dirty="0" sz="1250" spc="6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X,</a:t>
            </a:r>
            <a:r>
              <a:rPr dirty="0" sz="1250" spc="-5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62626"/>
                </a:solidFill>
                <a:latin typeface="Times New Roman"/>
                <a:cs typeface="Times New Roman"/>
              </a:rPr>
              <a:t>DA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CONSTITUIÇÃO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2D2D2D"/>
                </a:solidFill>
                <a:latin typeface="Times New Roman"/>
                <a:cs typeface="Times New Roman"/>
              </a:rPr>
              <a:t>DA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	</a:t>
            </a:r>
            <a:r>
              <a:rPr dirty="0" sz="1250" spc="-10">
                <a:solidFill>
                  <a:srgbClr val="2B2B2B"/>
                </a:solidFill>
                <a:latin typeface="Times New Roman"/>
                <a:cs typeface="Times New Roman"/>
              </a:rPr>
              <a:t>REPÚBLICA </a:t>
            </a:r>
            <a:r>
              <a:rPr dirty="0" sz="1250" spc="-50" b="1">
                <a:solidFill>
                  <a:srgbClr val="0F0F0F"/>
                </a:solidFill>
                <a:latin typeface="Times New Roman"/>
                <a:cs typeface="Times New Roman"/>
              </a:rPr>
              <a:t>FEDERATIVA</a:t>
            </a:r>
            <a:r>
              <a:rPr dirty="0" sz="1250" spc="40" b="1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dirty="0" sz="1250" spc="-45" b="1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 b="1">
                <a:solidFill>
                  <a:srgbClr val="1F1F1F"/>
                </a:solidFill>
                <a:latin typeface="Times New Roman"/>
                <a:cs typeface="Times New Roman"/>
              </a:rPr>
              <a:t>BRASIL</a:t>
            </a:r>
            <a:r>
              <a:rPr dirty="0" sz="1250" spc="20" b="1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0" b="1">
                <a:solidFill>
                  <a:srgbClr val="2A2A2A"/>
                </a:solidFill>
                <a:latin typeface="Times New Roman"/>
                <a:cs typeface="Times New Roman"/>
              </a:rPr>
              <a:t>DE</a:t>
            </a:r>
            <a:r>
              <a:rPr dirty="0" sz="1250" spc="-30" b="1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10" b="1">
                <a:solidFill>
                  <a:srgbClr val="313131"/>
                </a:solidFill>
                <a:latin typeface="Times New Roman"/>
                <a:cs typeface="Times New Roman"/>
              </a:rPr>
              <a:t>1988.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5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 marR="10795" indent="572135">
              <a:lnSpc>
                <a:spcPts val="1390"/>
              </a:lnSpc>
            </a:pPr>
            <a:r>
              <a:rPr dirty="0" sz="1250" spc="70">
                <a:solidFill>
                  <a:srgbClr val="313131"/>
                </a:solidFill>
                <a:latin typeface="Times New Roman"/>
                <a:cs typeface="Times New Roman"/>
              </a:rPr>
              <a:t>O</a:t>
            </a:r>
            <a:r>
              <a:rPr dirty="0" sz="1250" spc="-55">
                <a:solidFill>
                  <a:srgbClr val="313131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282828"/>
                </a:solidFill>
                <a:latin typeface="Times New Roman"/>
                <a:cs typeface="Times New Roman"/>
              </a:rPr>
              <a:t>PREFEITO</a:t>
            </a:r>
            <a:r>
              <a:rPr dirty="0" sz="1250" spc="50" b="1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DO </a:t>
            </a:r>
            <a:r>
              <a:rPr dirty="0" sz="1250" spc="-25" b="1">
                <a:solidFill>
                  <a:srgbClr val="2B2B2B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45" b="1">
                <a:solidFill>
                  <a:srgbClr val="2B2B2B"/>
                </a:solidFill>
                <a:latin typeface="Times New Roman"/>
                <a:cs typeface="Times New Roman"/>
              </a:rPr>
              <a:t> </a:t>
            </a:r>
            <a:r>
              <a:rPr dirty="0" sz="1250" b="1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5" b="1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30" b="1">
                <a:solidFill>
                  <a:srgbClr val="161616"/>
                </a:solidFill>
                <a:latin typeface="Times New Roman"/>
                <a:cs typeface="Times New Roman"/>
              </a:rPr>
              <a:t>SEROPÉDICA,</a:t>
            </a:r>
            <a:r>
              <a:rPr dirty="0" sz="1250" spc="114" b="1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Estado</a:t>
            </a:r>
            <a:r>
              <a:rPr dirty="0" sz="1250" spc="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do</a:t>
            </a:r>
            <a:r>
              <a:rPr dirty="0" sz="1250" spc="-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Rio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2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Janeiro,</a:t>
            </a:r>
            <a:r>
              <a:rPr dirty="0" sz="1250" spc="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313131"/>
                </a:solidFill>
                <a:latin typeface="Times New Roman"/>
                <a:cs typeface="Times New Roman"/>
              </a:rPr>
              <a:t>no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uso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de</a:t>
            </a:r>
            <a:r>
              <a:rPr dirty="0" sz="1250" spc="-4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suas</a:t>
            </a:r>
            <a:r>
              <a:rPr dirty="0" sz="1250" spc="-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0E0E0E"/>
                </a:solidFill>
                <a:latin typeface="Times New Roman"/>
                <a:cs typeface="Times New Roman"/>
              </a:rPr>
              <a:t>atribuições</a:t>
            </a:r>
            <a:r>
              <a:rPr dirty="0" sz="1250" spc="-5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legais</a:t>
            </a:r>
            <a:r>
              <a:rPr dirty="0" sz="1250" spc="-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e</a:t>
            </a:r>
            <a:r>
              <a:rPr dirty="0" sz="1250" spc="-6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D2D2D"/>
                </a:solidFill>
                <a:latin typeface="Times New Roman"/>
                <a:cs typeface="Times New Roman"/>
              </a:rPr>
              <a:t>de</a:t>
            </a:r>
            <a:r>
              <a:rPr dirty="0" sz="1250" spc="-30">
                <a:solidFill>
                  <a:srgbClr val="2D2D2D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31313"/>
                </a:solidFill>
                <a:latin typeface="Times New Roman"/>
                <a:cs typeface="Times New Roman"/>
              </a:rPr>
              <a:t>conformidade</a:t>
            </a:r>
            <a:r>
              <a:rPr dirty="0" sz="1250" spc="5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A0A0A"/>
                </a:solidFill>
                <a:latin typeface="Times New Roman"/>
                <a:cs typeface="Times New Roman"/>
              </a:rPr>
              <a:t>com</a:t>
            </a:r>
            <a:r>
              <a:rPr dirty="0" sz="1250" spc="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o</a:t>
            </a:r>
            <a:r>
              <a:rPr dirty="0" sz="1250" spc="-6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inciso</a:t>
            </a:r>
            <a:r>
              <a:rPr dirty="0" sz="1250" spc="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VII</a:t>
            </a:r>
            <a:r>
              <a:rPr dirty="0" sz="1250" spc="-1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250" spc="-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D1D1D"/>
                </a:solidFill>
                <a:latin typeface="Times New Roman"/>
                <a:cs typeface="Times New Roman"/>
              </a:rPr>
              <a:t>art.74,</a:t>
            </a:r>
            <a:r>
              <a:rPr dirty="0" sz="1250" spc="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C0C0C"/>
                </a:solidFill>
                <a:latin typeface="Times New Roman"/>
                <a:cs typeface="Times New Roman"/>
              </a:rPr>
              <a:t>combinado</a:t>
            </a:r>
            <a:r>
              <a:rPr dirty="0" sz="1250" spc="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com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363636"/>
                </a:solidFill>
                <a:latin typeface="Times New Roman"/>
                <a:cs typeface="Times New Roman"/>
              </a:rPr>
              <a:t>o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art.</a:t>
            </a:r>
            <a:r>
              <a:rPr dirty="0" sz="1250" spc="-7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91,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inciso</a:t>
            </a:r>
            <a:r>
              <a:rPr dirty="0" sz="1250" spc="-4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I,</a:t>
            </a:r>
            <a:r>
              <a:rPr dirty="0" sz="1250" spc="-7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A0A0A"/>
                </a:solidFill>
                <a:latin typeface="Times New Roman"/>
                <a:cs typeface="Times New Roman"/>
              </a:rPr>
              <a:t>alínea</a:t>
            </a:r>
            <a:r>
              <a:rPr dirty="0" sz="1250" spc="-3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080808"/>
                </a:solidFill>
                <a:latin typeface="Times New Roman"/>
                <a:cs typeface="Times New Roman"/>
              </a:rPr>
              <a:t>“J”,</a:t>
            </a:r>
            <a:r>
              <a:rPr dirty="0" sz="1250" spc="-65">
                <a:solidFill>
                  <a:srgbClr val="080808"/>
                </a:solidFill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242424"/>
                </a:solidFill>
                <a:latin typeface="Times New Roman"/>
                <a:cs typeface="Times New Roman"/>
              </a:rPr>
              <a:t>ambos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-45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Lei</a:t>
            </a:r>
            <a:r>
              <a:rPr dirty="0" sz="1250" spc="-4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Orgânica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-60">
                <a:latin typeface="Times New Roman"/>
                <a:cs typeface="Times New Roman"/>
              </a:rPr>
              <a:t> </a:t>
            </a:r>
            <a:r>
              <a:rPr dirty="0" sz="1250" spc="-30">
                <a:solidFill>
                  <a:srgbClr val="181818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-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Seropédica,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35"/>
              </a:spcBef>
            </a:pPr>
            <a:endParaRPr sz="1250">
              <a:latin typeface="Times New Roman"/>
              <a:cs typeface="Times New Roman"/>
            </a:endParaRPr>
          </a:p>
          <a:p>
            <a:pPr marL="15240">
              <a:lnSpc>
                <a:spcPct val="100000"/>
              </a:lnSpc>
              <a:spcBef>
                <a:spcPts val="5"/>
              </a:spcBef>
            </a:pPr>
            <a:r>
              <a:rPr dirty="0" sz="1250" spc="-10">
                <a:solidFill>
                  <a:srgbClr val="2F2F2F"/>
                </a:solidFill>
                <a:latin typeface="Times New Roman"/>
                <a:cs typeface="Times New Roman"/>
              </a:rPr>
              <a:t>DECRETA: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5240" marR="5080" indent="455295">
              <a:lnSpc>
                <a:spcPct val="92200"/>
              </a:lnSpc>
            </a:pP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Art.</a:t>
            </a:r>
            <a:r>
              <a:rPr dirty="0" sz="1250" spc="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lº</a:t>
            </a:r>
            <a:r>
              <a:rPr dirty="0" sz="1250" spc="229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-</a:t>
            </a:r>
            <a:r>
              <a:rPr dirty="0" sz="1250" spc="75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70707"/>
                </a:solidFill>
                <a:latin typeface="Times New Roman"/>
                <a:cs typeface="Times New Roman"/>
              </a:rPr>
              <a:t>Fixa</a:t>
            </a:r>
            <a:r>
              <a:rPr dirty="0" sz="1250" spc="105">
                <a:solidFill>
                  <a:srgbClr val="070707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A3A3A"/>
                </a:solidFill>
                <a:latin typeface="Times New Roman"/>
                <a:cs typeface="Times New Roman"/>
              </a:rPr>
              <a:t>o</a:t>
            </a:r>
            <a:r>
              <a:rPr dirty="0" sz="1250" spc="110">
                <a:solidFill>
                  <a:srgbClr val="3A3A3A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E0E0E"/>
                </a:solidFill>
                <a:latin typeface="Times New Roman"/>
                <a:cs typeface="Times New Roman"/>
              </a:rPr>
              <a:t>valor</a:t>
            </a:r>
            <a:r>
              <a:rPr dirty="0" sz="1250" spc="12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da</a:t>
            </a:r>
            <a:r>
              <a:rPr dirty="0" sz="1250" spc="7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revisão</a:t>
            </a:r>
            <a:r>
              <a:rPr dirty="0" sz="1250" spc="13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geral</a:t>
            </a:r>
            <a:r>
              <a:rPr dirty="0" sz="1250" spc="14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50505"/>
                </a:solidFill>
                <a:latin typeface="Times New Roman"/>
                <a:cs typeface="Times New Roman"/>
              </a:rPr>
              <a:t>anual</a:t>
            </a:r>
            <a:r>
              <a:rPr dirty="0" sz="1250" spc="125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da</a:t>
            </a:r>
            <a:r>
              <a:rPr dirty="0" sz="1250" spc="9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F1F1F"/>
                </a:solidFill>
                <a:latin typeface="Times New Roman"/>
                <a:cs typeface="Times New Roman"/>
              </a:rPr>
              <a:t>remuneração</a:t>
            </a:r>
            <a:r>
              <a:rPr dirty="0" sz="1250" spc="17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dos</a:t>
            </a:r>
            <a:r>
              <a:rPr dirty="0" sz="125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servidores</a:t>
            </a:r>
            <a:r>
              <a:rPr dirty="0" sz="1250" spc="17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públicos </a:t>
            </a:r>
            <a:r>
              <a:rPr dirty="0" sz="1250" spc="-20">
                <a:solidFill>
                  <a:srgbClr val="0F0F0F"/>
                </a:solidFill>
                <a:latin typeface="Times New Roman"/>
                <a:cs typeface="Times New Roman"/>
              </a:rPr>
              <a:t>efetivos</a:t>
            </a:r>
            <a:r>
              <a:rPr dirty="0" sz="1250" spc="-10">
                <a:solidFill>
                  <a:srgbClr val="0F0F0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do</a:t>
            </a:r>
            <a:r>
              <a:rPr dirty="0" sz="1250" spc="-5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Poder </a:t>
            </a:r>
            <a:r>
              <a:rPr dirty="0" sz="1250" spc="-10">
                <a:solidFill>
                  <a:srgbClr val="1C1C1C"/>
                </a:solidFill>
                <a:latin typeface="Times New Roman"/>
                <a:cs typeface="Times New Roman"/>
              </a:rPr>
              <a:t>Executivo </a:t>
            </a:r>
            <a:r>
              <a:rPr dirty="0" sz="1250">
                <a:solidFill>
                  <a:srgbClr val="131313"/>
                </a:solidFill>
                <a:latin typeface="Times New Roman"/>
                <a:cs typeface="Times New Roman"/>
              </a:rPr>
              <a:t>do</a:t>
            </a:r>
            <a:r>
              <a:rPr dirty="0" sz="1250" spc="-30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81818"/>
                </a:solidFill>
                <a:latin typeface="Times New Roman"/>
                <a:cs typeface="Times New Roman"/>
              </a:rPr>
              <a:t>Município</a:t>
            </a:r>
            <a:r>
              <a:rPr dirty="0" sz="1250" spc="1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0C0C0C"/>
                </a:solidFill>
                <a:latin typeface="Times New Roman"/>
                <a:cs typeface="Times New Roman"/>
              </a:rPr>
              <a:t>de</a:t>
            </a:r>
            <a:r>
              <a:rPr dirty="0" sz="1250" spc="-3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Seropédica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em</a:t>
            </a:r>
            <a:r>
              <a:rPr dirty="0" sz="1250" spc="-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81818"/>
                </a:solidFill>
                <a:latin typeface="Times New Roman"/>
                <a:cs typeface="Times New Roman"/>
              </a:rPr>
              <a:t>4,62%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(quatro</a:t>
            </a:r>
            <a:r>
              <a:rPr dirty="0" sz="1250" spc="-20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62626"/>
                </a:solidFill>
                <a:latin typeface="Times New Roman"/>
                <a:cs typeface="Times New Roman"/>
              </a:rPr>
              <a:t>inteiros</a:t>
            </a:r>
            <a:r>
              <a:rPr dirty="0" sz="1250" spc="-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A2A2A"/>
                </a:solidFill>
                <a:latin typeface="Times New Roman"/>
                <a:cs typeface="Times New Roman"/>
              </a:rPr>
              <a:t>e</a:t>
            </a:r>
            <a:r>
              <a:rPr dirty="0" sz="1250" spc="-5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A1A1A"/>
                </a:solidFill>
                <a:latin typeface="Times New Roman"/>
                <a:cs typeface="Times New Roman"/>
              </a:rPr>
              <a:t>sessenta</a:t>
            </a:r>
            <a:r>
              <a:rPr dirty="0" sz="1250" spc="10">
                <a:solidFill>
                  <a:srgbClr val="1A1A1A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242424"/>
                </a:solidFill>
                <a:latin typeface="Times New Roman"/>
                <a:cs typeface="Times New Roman"/>
              </a:rPr>
              <a:t>e </a:t>
            </a:r>
            <a:r>
              <a:rPr dirty="0" sz="1250" spc="-10">
                <a:solidFill>
                  <a:srgbClr val="212121"/>
                </a:solidFill>
                <a:latin typeface="Times New Roman"/>
                <a:cs typeface="Times New Roman"/>
              </a:rPr>
              <a:t>dois</a:t>
            </a:r>
            <a:r>
              <a:rPr dirty="0" sz="1250" spc="-6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161616"/>
                </a:solidFill>
                <a:latin typeface="Times New Roman"/>
                <a:cs typeface="Times New Roman"/>
              </a:rPr>
              <a:t>centésimos</a:t>
            </a:r>
            <a:r>
              <a:rPr dirty="0" sz="1250" spc="4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por</a:t>
            </a:r>
            <a:r>
              <a:rPr dirty="0" sz="1250" spc="-4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cento), </a:t>
            </a:r>
            <a:r>
              <a:rPr dirty="0" sz="1250" spc="-20">
                <a:solidFill>
                  <a:srgbClr val="1D1D1D"/>
                </a:solidFill>
                <a:latin typeface="Times New Roman"/>
                <a:cs typeface="Times New Roman"/>
              </a:rPr>
              <a:t>conforme</a:t>
            </a:r>
            <a:r>
              <a:rPr dirty="0" sz="1250" spc="15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82828"/>
                </a:solidFill>
                <a:latin typeface="Times New Roman"/>
                <a:cs typeface="Times New Roman"/>
              </a:rPr>
              <a:t>art.</a:t>
            </a:r>
            <a:r>
              <a:rPr dirty="0" sz="1250" spc="-25">
                <a:solidFill>
                  <a:srgbClr val="282828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C1C1C"/>
                </a:solidFill>
                <a:latin typeface="Times New Roman"/>
                <a:cs typeface="Times New Roman"/>
              </a:rPr>
              <a:t>37,</a:t>
            </a:r>
            <a:r>
              <a:rPr dirty="0" sz="1250" spc="-50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inciso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X,</a:t>
            </a:r>
            <a:r>
              <a:rPr dirty="0" sz="1250" spc="-60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da</a:t>
            </a:r>
            <a:r>
              <a:rPr dirty="0" sz="1250" spc="-5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Constituição</a:t>
            </a:r>
            <a:r>
              <a:rPr dirty="0" sz="1250" spc="5">
                <a:solidFill>
                  <a:srgbClr val="1C1C1C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33333"/>
                </a:solidFill>
                <a:latin typeface="Times New Roman"/>
                <a:cs typeface="Times New Roman"/>
              </a:rPr>
              <a:t>da</a:t>
            </a:r>
            <a:r>
              <a:rPr dirty="0" sz="1250" spc="-3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República</a:t>
            </a:r>
            <a:r>
              <a:rPr dirty="0" sz="1250" spc="2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A1A1A"/>
                </a:solidFill>
                <a:latin typeface="Times New Roman"/>
                <a:cs typeface="Times New Roman"/>
              </a:rPr>
              <a:t>Federativa </a:t>
            </a:r>
            <a:r>
              <a:rPr dirty="0" sz="1250">
                <a:latin typeface="Times New Roman"/>
                <a:cs typeface="Times New Roman"/>
              </a:rPr>
              <a:t>do</a:t>
            </a:r>
            <a:r>
              <a:rPr dirty="0" sz="1250" spc="-80"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111111"/>
                </a:solidFill>
                <a:latin typeface="Times New Roman"/>
                <a:cs typeface="Times New Roman"/>
              </a:rPr>
              <a:t>Brasil</a:t>
            </a:r>
            <a:r>
              <a:rPr dirty="0" sz="1250" spc="-15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75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61616"/>
                </a:solidFill>
                <a:latin typeface="Times New Roman"/>
                <a:cs typeface="Times New Roman"/>
              </a:rPr>
              <a:t>1988.</a:t>
            </a:r>
            <a:endParaRPr sz="1250">
              <a:latin typeface="Times New Roman"/>
              <a:cs typeface="Times New Roman"/>
            </a:endParaRPr>
          </a:p>
          <a:p>
            <a:pPr marL="470534">
              <a:lnSpc>
                <a:spcPct val="100000"/>
              </a:lnSpc>
              <a:spcBef>
                <a:spcPts val="1235"/>
              </a:spcBef>
            </a:pPr>
            <a:r>
              <a:rPr dirty="0" sz="1250">
                <a:solidFill>
                  <a:srgbClr val="2F2F2F"/>
                </a:solidFill>
                <a:latin typeface="Times New Roman"/>
                <a:cs typeface="Times New Roman"/>
              </a:rPr>
              <a:t>Art.</a:t>
            </a:r>
            <a:r>
              <a:rPr dirty="0" sz="1250" spc="-7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2º</a:t>
            </a:r>
            <a:r>
              <a:rPr dirty="0" sz="1250" spc="-5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343434"/>
                </a:solidFill>
                <a:latin typeface="Times New Roman"/>
                <a:cs typeface="Times New Roman"/>
              </a:rPr>
              <a:t>-</a:t>
            </a:r>
            <a:r>
              <a:rPr dirty="0" sz="1250" spc="-65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F1F1F"/>
                </a:solidFill>
                <a:latin typeface="Times New Roman"/>
                <a:cs typeface="Times New Roman"/>
              </a:rPr>
              <a:t>Este</a:t>
            </a:r>
            <a:r>
              <a:rPr dirty="0" sz="1250" spc="-30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solidFill>
                  <a:srgbClr val="212121"/>
                </a:solidFill>
                <a:latin typeface="Times New Roman"/>
                <a:cs typeface="Times New Roman"/>
              </a:rPr>
              <a:t>Decreto </a:t>
            </a:r>
            <a:r>
              <a:rPr dirty="0" sz="1250" spc="-20">
                <a:solidFill>
                  <a:srgbClr val="1F1F1F"/>
                </a:solidFill>
                <a:latin typeface="Times New Roman"/>
                <a:cs typeface="Times New Roman"/>
              </a:rPr>
              <a:t>tem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31313"/>
                </a:solidFill>
                <a:latin typeface="Times New Roman"/>
                <a:cs typeface="Times New Roman"/>
              </a:rPr>
              <a:t>seus</a:t>
            </a:r>
            <a:r>
              <a:rPr dirty="0" sz="1250" spc="-4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efeitos</a:t>
            </a:r>
            <a:r>
              <a:rPr dirty="0" sz="1250" spc="-25">
                <a:latin typeface="Times New Roman"/>
                <a:cs typeface="Times New Roman"/>
              </a:rPr>
              <a:t> retroativos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42424"/>
                </a:solidFill>
                <a:latin typeface="Times New Roman"/>
                <a:cs typeface="Times New Roman"/>
              </a:rPr>
              <a:t>ao</a:t>
            </a:r>
            <a:r>
              <a:rPr dirty="0" sz="1250" spc="-45">
                <a:solidFill>
                  <a:srgbClr val="242424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12121"/>
                </a:solidFill>
                <a:latin typeface="Times New Roman"/>
                <a:cs typeface="Times New Roman"/>
              </a:rPr>
              <a:t>dia</a:t>
            </a:r>
            <a:r>
              <a:rPr dirty="0" sz="1250" spc="-3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250" spc="-35">
                <a:solidFill>
                  <a:srgbClr val="1F1F1F"/>
                </a:solidFill>
                <a:latin typeface="Times New Roman"/>
                <a:cs typeface="Times New Roman"/>
              </a:rPr>
              <a:t>01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6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25">
                <a:solidFill>
                  <a:srgbClr val="232323"/>
                </a:solidFill>
                <a:latin typeface="Times New Roman"/>
                <a:cs typeface="Times New Roman"/>
              </a:rPr>
              <a:t>outubro</a:t>
            </a:r>
            <a:r>
              <a:rPr dirty="0" sz="1250" spc="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262626"/>
                </a:solidFill>
                <a:latin typeface="Times New Roman"/>
                <a:cs typeface="Times New Roman"/>
              </a:rPr>
              <a:t>de</a:t>
            </a:r>
            <a:r>
              <a:rPr dirty="0" sz="1250" spc="-5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2024.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01190" y="7924806"/>
            <a:ext cx="248602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solidFill>
                  <a:srgbClr val="232323"/>
                </a:solidFill>
                <a:latin typeface="Times New Roman"/>
                <a:cs typeface="Times New Roman"/>
              </a:rPr>
              <a:t>Registre-</a:t>
            </a:r>
            <a:r>
              <a:rPr dirty="0" sz="1250">
                <a:solidFill>
                  <a:srgbClr val="232323"/>
                </a:solidFill>
                <a:latin typeface="Times New Roman"/>
                <a:cs typeface="Times New Roman"/>
              </a:rPr>
              <a:t>se,</a:t>
            </a:r>
            <a:r>
              <a:rPr dirty="0" sz="1250" spc="17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Times New Roman"/>
                <a:cs typeface="Times New Roman"/>
              </a:rPr>
              <a:t>Publique-</a:t>
            </a:r>
            <a:r>
              <a:rPr dirty="0" sz="1250">
                <a:solidFill>
                  <a:srgbClr val="111111"/>
                </a:solidFill>
                <a:latin typeface="Times New Roman"/>
                <a:cs typeface="Times New Roman"/>
              </a:rPr>
              <a:t>se</a:t>
            </a:r>
            <a:r>
              <a:rPr dirty="0" sz="1250" spc="114">
                <a:solidFill>
                  <a:srgbClr val="111111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61616"/>
                </a:solidFill>
                <a:latin typeface="Times New Roman"/>
                <a:cs typeface="Times New Roman"/>
              </a:rPr>
              <a:t>e</a:t>
            </a:r>
            <a:r>
              <a:rPr dirty="0" sz="1250" spc="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250">
                <a:solidFill>
                  <a:srgbClr val="1A1A1A"/>
                </a:solidFill>
                <a:latin typeface="Times New Roman"/>
                <a:cs typeface="Times New Roman"/>
              </a:rPr>
              <a:t>Cumpra-</a:t>
            </a:r>
            <a:r>
              <a:rPr dirty="0" sz="1250" spc="-25">
                <a:solidFill>
                  <a:srgbClr val="1A1A1A"/>
                </a:solidFill>
                <a:latin typeface="Times New Roman"/>
                <a:cs typeface="Times New Roman"/>
              </a:rPr>
              <a:t>se.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20389" y="9487982"/>
            <a:ext cx="721995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1334" algn="l"/>
              </a:tabLst>
            </a:pPr>
            <a:r>
              <a:rPr dirty="0" sz="1250">
                <a:solidFill>
                  <a:srgbClr val="181818"/>
                </a:solidFill>
                <a:latin typeface="Times New Roman"/>
                <a:cs typeface="Times New Roman"/>
              </a:rPr>
              <a:t>dos</a:t>
            </a:r>
            <a:r>
              <a:rPr dirty="0" sz="1250" spc="-5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250" spc="-50">
                <a:solidFill>
                  <a:srgbClr val="0F0F0F"/>
                </a:solidFill>
                <a:latin typeface="Times New Roman"/>
                <a:cs typeface="Times New Roman"/>
              </a:rPr>
              <a:t>S</a:t>
            </a:r>
            <a:r>
              <a:rPr dirty="0" sz="1250">
                <a:solidFill>
                  <a:srgbClr val="0F0F0F"/>
                </a:solidFill>
                <a:latin typeface="Times New Roman"/>
                <a:cs typeface="Times New Roman"/>
              </a:rPr>
              <a:t>	</a:t>
            </a:r>
            <a:r>
              <a:rPr dirty="0" sz="1250" spc="-25">
                <a:solidFill>
                  <a:srgbClr val="242424"/>
                </a:solidFill>
                <a:latin typeface="Times New Roman"/>
                <a:cs typeface="Times New Roman"/>
              </a:rPr>
              <a:t>tos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163646" y="9487982"/>
            <a:ext cx="418465" cy="411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solidFill>
                  <a:srgbClr val="2A2A2A"/>
                </a:solidFill>
                <a:latin typeface="Times New Roman"/>
                <a:cs typeface="Times New Roman"/>
              </a:rPr>
              <a:t>Lucas</a:t>
            </a:r>
            <a:endParaRPr sz="1250">
              <a:latin typeface="Times New Roman"/>
              <a:cs typeface="Times New Roman"/>
            </a:endParaRPr>
          </a:p>
          <a:p>
            <a:pPr marL="177165">
              <a:lnSpc>
                <a:spcPct val="100000"/>
              </a:lnSpc>
              <a:spcBef>
                <a:spcPts val="35"/>
              </a:spcBef>
            </a:pPr>
            <a:r>
              <a:rPr dirty="0" sz="1250" spc="-25">
                <a:solidFill>
                  <a:srgbClr val="1C1C1C"/>
                </a:solidFill>
                <a:latin typeface="Times New Roman"/>
                <a:cs typeface="Times New Roman"/>
              </a:rPr>
              <a:t>Pre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42556" y="9682998"/>
            <a:ext cx="33655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-10">
                <a:latin typeface="Times New Roman"/>
                <a:cs typeface="Times New Roman"/>
              </a:rPr>
              <a:t>cipal</a:t>
            </a:r>
            <a:endParaRPr sz="1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2025-07-18T16:03:01Z</dcterms:created>
  <dcterms:modified xsi:type="dcterms:W3CDTF">2025-07-18T16:03:01Z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2024-12-05T00:00:00Z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2025-07-18T00:00:00Z</vt:filetime>
  </property>
  <property fmtid="{D5CDD505-2E9C-101B-9397-08002B2CF9AE}" pid="5" name="Producer">
    <vt:lpwstr>Scanner System Image Conversion</vt:lpwstr>
  </property>
</Properties>
</file>