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92838" y="6386773"/>
          <a:ext cx="5601335" cy="2364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36015"/>
                <a:gridCol w="1142365"/>
                <a:gridCol w="1854835"/>
                <a:gridCol w="450850"/>
                <a:gridCol w="932179"/>
              </a:tblGrid>
              <a:tr h="200660">
                <a:tc gridSpan="2">
                  <a:txBody>
                    <a:bodyPr/>
                    <a:lstStyle/>
                    <a:p>
                      <a:pPr marL="80010">
                        <a:lnSpc>
                          <a:spcPts val="1310"/>
                        </a:lnSpc>
                      </a:pPr>
                      <a:r>
                        <a:rPr dirty="0" sz="1100" spc="-30">
                          <a:latin typeface="Consolas"/>
                          <a:cs typeface="Consolas"/>
                        </a:rPr>
                        <a:t>Ativo</a:t>
                      </a:r>
                      <a:r>
                        <a:rPr dirty="0" sz="1100" spc="-110">
                          <a:latin typeface="Consolas"/>
                          <a:cs typeface="Consolas"/>
                        </a:rPr>
                        <a:t> </a:t>
                      </a:r>
                      <a:r>
                        <a:rPr dirty="0" sz="1100" spc="-10">
                          <a:latin typeface="Consolas"/>
                          <a:cs typeface="Consolas"/>
                        </a:rPr>
                        <a:t>Financeiro</a:t>
                      </a:r>
                      <a:endParaRPr sz="1100">
                        <a:latin typeface="Consolas"/>
                        <a:cs typeface="Consolas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66040">
                        <a:lnSpc>
                          <a:spcPts val="1310"/>
                        </a:lnSpc>
                      </a:pPr>
                      <a:r>
                        <a:rPr dirty="0" sz="1100" spc="55">
                          <a:latin typeface="Cambria"/>
                          <a:cs typeface="Cambria"/>
                        </a:rPr>
                        <a:t>Pass</a:t>
                      </a:r>
                      <a:r>
                        <a:rPr dirty="0" sz="1100" spc="-1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00" spc="55">
                          <a:latin typeface="Cambria"/>
                          <a:cs typeface="Cambria"/>
                        </a:rPr>
                        <a:t>ivo</a:t>
                      </a:r>
                      <a:r>
                        <a:rPr dirty="0" sz="1100" spc="38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00" spc="50">
                          <a:latin typeface="Cambria"/>
                          <a:cs typeface="Cambria"/>
                        </a:rPr>
                        <a:t>Finance</a:t>
                      </a:r>
                      <a:r>
                        <a:rPr dirty="0" sz="1100" spc="-1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00">
                          <a:latin typeface="Cambria"/>
                          <a:cs typeface="Cambria"/>
                        </a:rPr>
                        <a:t>i</a:t>
                      </a:r>
                      <a:r>
                        <a:rPr dirty="0" sz="1100" spc="-6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00" spc="25">
                          <a:latin typeface="Cambria"/>
                          <a:cs typeface="Cambria"/>
                        </a:rPr>
                        <a:t>ro</a:t>
                      </a:r>
                      <a:endParaRPr sz="11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4945">
                <a:tc>
                  <a:txBody>
                    <a:bodyPr/>
                    <a:lstStyle/>
                    <a:p>
                      <a:pPr marL="78105">
                        <a:lnSpc>
                          <a:spcPts val="1275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Bancos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95"/>
                        </a:lnSpc>
                      </a:pPr>
                      <a:r>
                        <a:rPr dirty="0" sz="1250" spc="-114">
                          <a:latin typeface="Cambria"/>
                          <a:cs typeface="Cambria"/>
                        </a:rPr>
                        <a:t>D.</a:t>
                      </a:r>
                      <a:r>
                        <a:rPr dirty="0" sz="1250" spc="2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250" spc="-114">
                          <a:latin typeface="Cambria"/>
                          <a:cs typeface="Cambria"/>
                        </a:rPr>
                        <a:t>D.</a:t>
                      </a:r>
                      <a:r>
                        <a:rPr dirty="0" sz="1250" spc="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250" spc="-50">
                          <a:latin typeface="Cambria"/>
                          <a:cs typeface="Cambria"/>
                        </a:rPr>
                        <a:t>0</a:t>
                      </a:r>
                      <a:endParaRPr sz="12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55244">
                        <a:lnSpc>
                          <a:spcPts val="1290"/>
                        </a:lnSpc>
                      </a:pPr>
                      <a:r>
                        <a:rPr dirty="0" sz="1100">
                          <a:latin typeface="Cambria"/>
                          <a:cs typeface="Cambria"/>
                        </a:rPr>
                        <a:t>0,</a:t>
                      </a:r>
                      <a:r>
                        <a:rPr dirty="0" sz="1100" spc="8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100" spc="-25">
                          <a:latin typeface="Cambria"/>
                          <a:cs typeface="Cambria"/>
                        </a:rPr>
                        <a:t>00</a:t>
                      </a:r>
                      <a:endParaRPr sz="11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78460">
                <a:tc>
                  <a:txBody>
                    <a:bodyPr/>
                    <a:lstStyle/>
                    <a:p>
                      <a:pPr marL="73025">
                        <a:lnSpc>
                          <a:spcPts val="1270"/>
                        </a:lnSpc>
                        <a:tabLst>
                          <a:tab pos="890269" algn="l"/>
                        </a:tabLst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Saldo</a:t>
                      </a:r>
                      <a:r>
                        <a:rPr dirty="0" sz="130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1300" spc="-25">
                          <a:latin typeface="Times New Roman"/>
                          <a:cs typeface="Times New Roman"/>
                        </a:rPr>
                        <a:t>em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74295">
                        <a:lnSpc>
                          <a:spcPts val="1325"/>
                        </a:lnSpc>
                      </a:pPr>
                      <a:r>
                        <a:rPr dirty="0" sz="1150" spc="-10">
                          <a:latin typeface="Times New Roman"/>
                          <a:cs typeface="Times New Roman"/>
                        </a:rPr>
                        <a:t>31/12/2022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1330"/>
                        </a:lnSpc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8.459.694,31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010"/>
                        </a:lnSpc>
                      </a:pPr>
                      <a:r>
                        <a:rPr dirty="0" sz="900">
                          <a:latin typeface="Cambria"/>
                          <a:cs typeface="Cambria"/>
                        </a:rPr>
                        <a:t>Restos</a:t>
                      </a:r>
                      <a:r>
                        <a:rPr dirty="0" sz="900" spc="25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00" spc="28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00" spc="3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não</a:t>
                      </a:r>
                      <a:r>
                        <a:rPr dirty="0" sz="900" spc="30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latin typeface="Cambria"/>
                          <a:cs typeface="Cambria"/>
                        </a:rPr>
                        <a:t>processados</a:t>
                      </a:r>
                      <a:endParaRPr sz="900">
                        <a:latin typeface="Cambria"/>
                        <a:cs typeface="Cambria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900">
                          <a:latin typeface="Cambria"/>
                          <a:cs typeface="Cambria"/>
                        </a:rPr>
                        <a:t>dos</a:t>
                      </a:r>
                      <a:r>
                        <a:rPr dirty="0" sz="900" spc="10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exercícios</a:t>
                      </a:r>
                      <a:r>
                        <a:rPr dirty="0" sz="900" spc="13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latin typeface="Cambria"/>
                          <a:cs typeface="Cambria"/>
                        </a:rPr>
                        <a:t>anteriores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746760">
                        <a:lnSpc>
                          <a:spcPts val="1040"/>
                        </a:lnSpc>
                      </a:pPr>
                      <a:r>
                        <a:rPr dirty="0" sz="950" spc="-10">
                          <a:latin typeface="Cambria"/>
                          <a:cs typeface="Cambria"/>
                        </a:rPr>
                        <a:t>839.623,02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38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4295" marR="53340" indent="1905">
                        <a:lnSpc>
                          <a:spcPts val="1130"/>
                        </a:lnSpc>
                        <a:spcBef>
                          <a:spcPts val="370"/>
                        </a:spcBef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Restos</a:t>
                      </a:r>
                      <a:r>
                        <a:rPr dirty="0" sz="950" spc="18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50" spc="19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50" spc="2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0">
                          <a:latin typeface="Cambria"/>
                          <a:cs typeface="Cambria"/>
                        </a:rPr>
                        <a:t>processados</a:t>
                      </a:r>
                      <a:r>
                        <a:rPr dirty="0" sz="950" spc="25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25">
                          <a:latin typeface="Cambria"/>
                          <a:cs typeface="Cambria"/>
                        </a:rPr>
                        <a:t>dos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 exercícios</a:t>
                      </a:r>
                      <a:r>
                        <a:rPr dirty="0" sz="950" spc="5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anteriores.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469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811530"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r>
                        <a:rPr dirty="0" sz="1000" spc="-10">
                          <a:latin typeface="Cambria"/>
                          <a:cs typeface="Cambria"/>
                        </a:rPr>
                        <a:t>30.279,43</a:t>
                      </a:r>
                      <a:endParaRPr sz="1000">
                        <a:latin typeface="Cambria"/>
                        <a:cs typeface="Cambria"/>
                      </a:endParaRPr>
                    </a:p>
                  </a:txBody>
                  <a:tcPr marL="0" marR="0" marB="0" marT="65404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30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4295" marR="57785" indent="-1270">
                        <a:lnSpc>
                          <a:spcPts val="1130"/>
                        </a:lnSpc>
                        <a:spcBef>
                          <a:spcPts val="570"/>
                        </a:spcBef>
                      </a:pPr>
                      <a:r>
                        <a:rPr dirty="0" sz="950">
                          <a:latin typeface="Cambria"/>
                          <a:cs typeface="Cambria"/>
                        </a:rPr>
                        <a:t>Restos</a:t>
                      </a:r>
                      <a:r>
                        <a:rPr dirty="0" sz="950" spc="2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50" spc="254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50" spc="28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nño</a:t>
                      </a:r>
                      <a:r>
                        <a:rPr dirty="0" sz="950" spc="229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processado </a:t>
                      </a:r>
                      <a:r>
                        <a:rPr dirty="0" sz="950"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950" spc="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50" spc="-10">
                          <a:latin typeface="Cambria"/>
                          <a:cs typeface="Cambria"/>
                        </a:rPr>
                        <a:t>exercício.</a:t>
                      </a:r>
                      <a:endParaRPr sz="950">
                        <a:latin typeface="Cambria"/>
                        <a:cs typeface="Cambria"/>
                      </a:endParaRPr>
                    </a:p>
                  </a:txBody>
                  <a:tcPr marL="0" marR="0" marB="0" marT="7239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659765">
                        <a:lnSpc>
                          <a:spcPct val="100000"/>
                        </a:lnSpc>
                        <a:spcBef>
                          <a:spcPts val="955"/>
                        </a:spcBef>
                      </a:pPr>
                      <a:r>
                        <a:rPr dirty="0" sz="950" spc="-10">
                          <a:latin typeface="Calibri"/>
                          <a:cs typeface="Calibri"/>
                        </a:rPr>
                        <a:t>A.013.545,53</a:t>
                      </a:r>
                      <a:endParaRPr sz="950">
                        <a:latin typeface="Calibri"/>
                        <a:cs typeface="Calibri"/>
                      </a:endParaRPr>
                    </a:p>
                  </a:txBody>
                  <a:tcPr marL="0" marR="0" marB="0" marT="121285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0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 marR="49530" indent="-1270">
                        <a:lnSpc>
                          <a:spcPts val="1060"/>
                        </a:lnSpc>
                        <a:spcBef>
                          <a:spcPts val="590"/>
                        </a:spcBef>
                      </a:pPr>
                      <a:r>
                        <a:rPr dirty="0" sz="900">
                          <a:latin typeface="Cambria"/>
                          <a:cs typeface="Cambria"/>
                        </a:rPr>
                        <a:t>Restos</a:t>
                      </a:r>
                      <a:r>
                        <a:rPr dirty="0" sz="900" spc="48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a</a:t>
                      </a:r>
                      <a:r>
                        <a:rPr dirty="0" sz="900" spc="165">
                          <a:latin typeface="Cambria"/>
                          <a:cs typeface="Cambria"/>
                        </a:rPr>
                        <a:t> 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Pagar</a:t>
                      </a:r>
                      <a:r>
                        <a:rPr dirty="0" sz="900" spc="155">
                          <a:latin typeface="Cambria"/>
                          <a:cs typeface="Cambria"/>
                        </a:rPr>
                        <a:t>  </a:t>
                      </a:r>
                      <a:r>
                        <a:rPr dirty="0" sz="900">
                          <a:latin typeface="Cambria"/>
                          <a:cs typeface="Cambria"/>
                        </a:rPr>
                        <a:t>processado</a:t>
                      </a:r>
                      <a:r>
                        <a:rPr dirty="0" sz="900" spc="150">
                          <a:latin typeface="Cambria"/>
                          <a:cs typeface="Cambria"/>
                        </a:rPr>
                        <a:t>  </a:t>
                      </a:r>
                      <a:r>
                        <a:rPr dirty="0" sz="900" spc="-35">
                          <a:latin typeface="Cambria"/>
                          <a:cs typeface="Cambria"/>
                        </a:rPr>
                        <a:t>do</a:t>
                      </a:r>
                      <a:r>
                        <a:rPr dirty="0" sz="900" spc="50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900" spc="-10">
                          <a:latin typeface="Cambria"/>
                          <a:cs typeface="Cambria"/>
                        </a:rPr>
                        <a:t>exercício.</a:t>
                      </a:r>
                      <a:endParaRPr sz="900">
                        <a:latin typeface="Cambria"/>
                        <a:cs typeface="Cambria"/>
                      </a:endParaRPr>
                    </a:p>
                  </a:txBody>
                  <a:tcPr marL="0" marR="0" marB="0" marT="7493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1060"/>
                        </a:spcBef>
                      </a:pPr>
                      <a:r>
                        <a:rPr dirty="0" sz="1000" spc="-10">
                          <a:latin typeface="Courier New"/>
                          <a:cs typeface="Courier New"/>
                        </a:rPr>
                        <a:t>Z0,00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13462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  <a:tr h="207010">
                <a:tc>
                  <a:txBody>
                    <a:bodyPr/>
                    <a:lstStyle/>
                    <a:p>
                      <a:pPr marL="75565">
                        <a:lnSpc>
                          <a:spcPts val="1425"/>
                        </a:lnSpc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Total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ts val="1425"/>
                        </a:lnSpc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8.459.694,31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ts val="1425"/>
                        </a:lnSpc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Total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810">
                        <a:lnSpc>
                          <a:spcPts val="1425"/>
                        </a:lnSpc>
                      </a:pPr>
                      <a:r>
                        <a:rPr dirty="0" sz="1300" spc="-50">
                          <a:solidFill>
                            <a:srgbClr val="0C0C0C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</a:pPr>
                      <a:r>
                        <a:rPr dirty="0" sz="1300" spc="-10">
                          <a:latin typeface="Times New Roman"/>
                          <a:cs typeface="Times New Roman"/>
                        </a:rPr>
                        <a:t>1.459.694,31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3F3F44"/>
                      </a:solidFill>
                      <a:prstDash val="solid"/>
                    </a:lnL>
                    <a:lnR w="9525">
                      <a:solidFill>
                        <a:srgbClr val="3F3F44"/>
                      </a:solidFill>
                      <a:prstDash val="solid"/>
                    </a:lnR>
                    <a:lnT w="9525">
                      <a:solidFill>
                        <a:srgbClr val="3F3F44"/>
                      </a:solidFill>
                      <a:prstDash val="solid"/>
                    </a:lnT>
                    <a:lnB w="9525">
                      <a:solidFill>
                        <a:srgbClr val="3F3F4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1013691" y="1279535"/>
            <a:ext cx="253492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35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Estado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Rio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Janeiro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85"/>
              </a:lnSpc>
            </a:pPr>
            <a:r>
              <a:rPr dirty="0" sz="1200" spc="-30">
                <a:latin typeface="Times New Roman"/>
                <a:cs typeface="Times New Roman"/>
              </a:rPr>
              <a:t>Prefeitura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Municipal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55"/>
              </a:lnSpc>
              <a:tabLst>
                <a:tab pos="599440" algn="l"/>
                <a:tab pos="1519555" algn="l"/>
              </a:tabLst>
            </a:pPr>
            <a:r>
              <a:rPr dirty="0" sz="1150" spc="-10">
                <a:latin typeface="Times New Roman"/>
                <a:cs typeface="Times New Roman"/>
              </a:rPr>
              <a:t>Decreto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40">
                <a:latin typeface="Times New Roman"/>
                <a:cs typeface="Times New Roman"/>
              </a:rPr>
              <a:t>n°.</a:t>
            </a:r>
            <a:r>
              <a:rPr dirty="0" sz="1150">
                <a:latin typeface="Times New Roman"/>
                <a:cs typeface="Times New Roman"/>
              </a:rPr>
              <a:t> 2639</a:t>
            </a:r>
            <a:r>
              <a:rPr dirty="0" sz="1150" spc="165">
                <a:latin typeface="Times New Roman"/>
                <a:cs typeface="Times New Roman"/>
              </a:rPr>
              <a:t>  </a:t>
            </a:r>
            <a:r>
              <a:rPr dirty="0" sz="1150" spc="-25">
                <a:latin typeface="Times New Roman"/>
                <a:cs typeface="Times New Roman"/>
              </a:rPr>
              <a:t>de</a:t>
            </a:r>
            <a:r>
              <a:rPr dirty="0" sz="1150">
                <a:latin typeface="Times New Roman"/>
                <a:cs typeface="Times New Roman"/>
              </a:rPr>
              <a:t>	20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Maio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2024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85769" y="1971232"/>
            <a:ext cx="978535" cy="54546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14604" marR="5080" indent="217804">
              <a:lnSpc>
                <a:spcPts val="1370"/>
              </a:lnSpc>
              <a:spcBef>
                <a:spcPts val="150"/>
              </a:spcBef>
            </a:pPr>
            <a:r>
              <a:rPr dirty="0" sz="1150">
                <a:latin typeface="Times New Roman"/>
                <a:cs typeface="Times New Roman"/>
              </a:rPr>
              <a:t>Abre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crćdito 2.000.000,00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  <a:tabLst>
                <a:tab pos="901700" algn="l"/>
              </a:tabLst>
            </a:pPr>
            <a:r>
              <a:rPr dirty="0" sz="1150" spc="-10">
                <a:latin typeface="Times New Roman"/>
                <a:cs typeface="Times New Roman"/>
              </a:rPr>
              <a:t>especifica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265218" y="1971232"/>
            <a:ext cx="245872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76475" algn="l"/>
              </a:tabLst>
            </a:pPr>
            <a:r>
              <a:rPr dirty="0" sz="1150">
                <a:latin typeface="Times New Roman"/>
                <a:cs typeface="Times New Roman"/>
              </a:rPr>
              <a:t>suplementar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valor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total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25">
                <a:latin typeface="Times New Roman"/>
                <a:cs typeface="Times New Roman"/>
              </a:rPr>
              <a:t>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61407" y="2144917"/>
            <a:ext cx="2459355" cy="37147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236220">
              <a:lnSpc>
                <a:spcPts val="1340"/>
              </a:lnSpc>
              <a:spcBef>
                <a:spcPts val="175"/>
              </a:spcBef>
              <a:tabLst>
                <a:tab pos="328930" algn="l"/>
              </a:tabLst>
            </a:pPr>
            <a:r>
              <a:rPr dirty="0" sz="1150">
                <a:latin typeface="Times New Roman"/>
                <a:cs typeface="Times New Roman"/>
              </a:rPr>
              <a:t>(Dois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milhões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rears),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fins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se da</a:t>
            </a:r>
            <a:r>
              <a:rPr dirty="0" sz="1150">
                <a:latin typeface="Times New Roman"/>
                <a:cs typeface="Times New Roman"/>
              </a:rPr>
              <a:t>	outras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providências.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04413" y="2659882"/>
            <a:ext cx="5795645" cy="139255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 indent="445134">
              <a:lnSpc>
                <a:spcPct val="96500"/>
              </a:lnSpc>
              <a:spcBef>
                <a:spcPts val="145"/>
              </a:spcBef>
            </a:pPr>
            <a:r>
              <a:rPr dirty="0" sz="1150">
                <a:latin typeface="Times New Roman"/>
                <a:cs typeface="Times New Roman"/>
              </a:rPr>
              <a:t>O</a:t>
            </a:r>
            <a:r>
              <a:rPr dirty="0" sz="1150" spc="4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Prefeito</a:t>
            </a:r>
            <a:r>
              <a:rPr dirty="0" sz="1150" spc="4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Municipal,</a:t>
            </a:r>
            <a:r>
              <a:rPr dirty="0" sz="1150" spc="2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2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uso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8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suas</a:t>
            </a:r>
            <a:r>
              <a:rPr dirty="0" sz="1150" spc="4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atribuições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legais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colistitucionals.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em </a:t>
            </a:r>
            <a:r>
              <a:rPr dirty="0" sz="1150">
                <a:latin typeface="Times New Roman"/>
                <a:cs typeface="Times New Roman"/>
              </a:rPr>
              <a:t>conformidade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com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lei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n°: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823/23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03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Janeiro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2024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(Lei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que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instituiu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orçamento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 </a:t>
            </a:r>
            <a:r>
              <a:rPr dirty="0" sz="1150">
                <a:latin typeface="Times New Roman"/>
                <a:cs typeface="Times New Roman"/>
              </a:rPr>
              <a:t>2024):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Decreta: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5"/>
              </a:spcBef>
            </a:pPr>
            <a:endParaRPr sz="1150">
              <a:latin typeface="Times New Roman"/>
              <a:cs typeface="Times New Roman"/>
            </a:endParaRPr>
          </a:p>
          <a:p>
            <a:pPr marL="15875" marR="589915" indent="436245">
              <a:lnSpc>
                <a:spcPts val="1320"/>
              </a:lnSpc>
            </a:pPr>
            <a:r>
              <a:rPr dirty="0" sz="1150">
                <a:latin typeface="Times New Roman"/>
                <a:cs typeface="Times New Roman"/>
              </a:rPr>
              <a:t>Artigo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1º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Fica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aberto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crédito suplementar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as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seguintes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dotações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orçairentárias: Dotações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suplementadas:</a:t>
            </a:r>
            <a:endParaRPr sz="1150">
              <a:latin typeface="Times New Roman"/>
              <a:cs typeface="Times New Roman"/>
            </a:endParaRPr>
          </a:p>
          <a:p>
            <a:pPr marL="12700" marR="3575685" indent="635">
              <a:lnSpc>
                <a:spcPts val="1320"/>
              </a:lnSpc>
              <a:spcBef>
                <a:spcPts val="45"/>
              </a:spcBef>
            </a:pPr>
            <a:r>
              <a:rPr dirty="0" sz="1150">
                <a:latin typeface="Times New Roman"/>
                <a:cs typeface="Times New Roman"/>
              </a:rPr>
              <a:t>FUNDO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MUNICIPAL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SAÚDE </a:t>
            </a:r>
            <a:r>
              <a:rPr dirty="0" sz="1150" spc="-20">
                <a:latin typeface="Times New Roman"/>
                <a:cs typeface="Times New Roman"/>
              </a:rPr>
              <a:t>2305.10.30</a:t>
            </a:r>
            <a:r>
              <a:rPr dirty="0" sz="1150" spc="-85">
                <a:latin typeface="Times New Roman"/>
                <a:cs typeface="Times New Roman"/>
              </a:rPr>
              <a:t> </a:t>
            </a:r>
            <a:r>
              <a:rPr dirty="0" sz="1150" spc="-275">
                <a:latin typeface="Times New Roman"/>
                <a:cs typeface="Times New Roman"/>
              </a:rPr>
              <a:t>1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.005.2015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01633" y="4024994"/>
            <a:ext cx="233870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98525" algn="l"/>
              </a:tabLst>
            </a:pPr>
            <a:r>
              <a:rPr dirty="0" sz="1150" spc="-10">
                <a:latin typeface="Times New Roman"/>
                <a:cs typeface="Times New Roman"/>
              </a:rPr>
              <a:t>3390.30.00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50">
                <a:solidFill>
                  <a:srgbClr val="080808"/>
                </a:solidFill>
                <a:latin typeface="Times New Roman"/>
                <a:cs typeface="Times New Roman"/>
              </a:rPr>
              <a:t>(</a:t>
            </a:r>
            <a:r>
              <a:rPr dirty="0" sz="1150" spc="-6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150" spc="-210">
                <a:latin typeface="Times New Roman"/>
                <a:cs typeface="Times New Roman"/>
              </a:rPr>
              <a:t>I</a:t>
            </a:r>
            <a:r>
              <a:rPr dirty="0" sz="1150" spc="-5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621).......................R$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03129" y="4192585"/>
            <a:ext cx="231457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10">
                <a:latin typeface="Times New Roman"/>
                <a:cs typeface="Times New Roman"/>
              </a:rPr>
              <a:t>Total.................................................R$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00084" y="4363225"/>
            <a:ext cx="233108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Total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Geral.......................................R$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593103" y="4024994"/>
            <a:ext cx="796290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ts val="1350"/>
              </a:lnSpc>
              <a:spcBef>
                <a:spcPts val="100"/>
              </a:spcBef>
            </a:pPr>
            <a:r>
              <a:rPr dirty="0" sz="1150" spc="-10"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  <a:p>
            <a:pPr marL="18415">
              <a:lnSpc>
                <a:spcPts val="1330"/>
              </a:lnSpc>
            </a:pPr>
            <a:r>
              <a:rPr dirty="0" sz="1150" spc="-10"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360"/>
              </a:lnSpc>
            </a:pPr>
            <a:r>
              <a:rPr dirty="0" sz="1150" spc="-10">
                <a:latin typeface="Times New Roman"/>
                <a:cs typeface="Times New Roman"/>
              </a:rPr>
              <a:t>2.000.000,00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99586" y="4710597"/>
            <a:ext cx="5786755" cy="148082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 indent="438784">
              <a:lnSpc>
                <a:spcPct val="96500"/>
              </a:lnSpc>
              <a:spcBef>
                <a:spcPts val="145"/>
              </a:spcBef>
            </a:pPr>
            <a:r>
              <a:rPr dirty="0" sz="1150">
                <a:latin typeface="Times New Roman"/>
                <a:cs typeface="Times New Roman"/>
              </a:rPr>
              <a:t>Artigo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2º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-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0s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recursos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para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atender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Crédito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Suplementar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advirão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Superávit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Financeiro </a:t>
            </a:r>
            <a:r>
              <a:rPr dirty="0" sz="1150">
                <a:latin typeface="Times New Roman"/>
                <a:cs typeface="Times New Roman"/>
              </a:rPr>
              <a:t>ocorrido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exercício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anterior,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fundamentado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parágrafo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1°,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inc.I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do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artigo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43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da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Lei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Federal </a:t>
            </a:r>
            <a:r>
              <a:rPr dirty="0" sz="1200" spc="-25">
                <a:latin typeface="Times New Roman"/>
                <a:cs typeface="Times New Roman"/>
              </a:rPr>
              <a:t>4320/64.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conforme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40">
                <a:latin typeface="Times New Roman"/>
                <a:cs typeface="Times New Roman"/>
              </a:rPr>
              <a:t>memória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calculo </a:t>
            </a:r>
            <a:r>
              <a:rPr dirty="0" sz="1200" spc="-25">
                <a:latin typeface="Times New Roman"/>
                <a:cs typeface="Times New Roman"/>
              </a:rPr>
              <a:t>demonstrado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abaixo: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0"/>
              </a:spcBef>
            </a:pPr>
            <a:endParaRPr sz="1150">
              <a:latin typeface="Times New Roman"/>
              <a:cs typeface="Times New Roman"/>
            </a:endParaRPr>
          </a:p>
          <a:p>
            <a:pPr marL="445134">
              <a:lnSpc>
                <a:spcPct val="100000"/>
              </a:lnSpc>
            </a:pPr>
            <a:r>
              <a:rPr dirty="0" sz="1100" spc="10">
                <a:latin typeface="Cambria"/>
                <a:cs typeface="Cambria"/>
              </a:rPr>
              <a:t>Memória</a:t>
            </a:r>
            <a:r>
              <a:rPr dirty="0" sz="1100" spc="114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de</a:t>
            </a:r>
            <a:r>
              <a:rPr dirty="0" sz="1100" spc="65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cálculo</a:t>
            </a:r>
            <a:r>
              <a:rPr dirty="0" sz="1100" spc="110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do</a:t>
            </a:r>
            <a:r>
              <a:rPr dirty="0" sz="1100" spc="95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superávit</a:t>
            </a:r>
            <a:r>
              <a:rPr dirty="0" sz="1100" spc="254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financeiro</a:t>
            </a:r>
            <a:r>
              <a:rPr dirty="0" sz="1100" spc="185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apurado</a:t>
            </a:r>
            <a:r>
              <a:rPr dirty="0" sz="1100" spc="145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no</a:t>
            </a:r>
            <a:r>
              <a:rPr dirty="0" sz="1100" spc="130">
                <a:latin typeface="Cambria"/>
                <a:cs typeface="Cambria"/>
              </a:rPr>
              <a:t> </a:t>
            </a:r>
            <a:r>
              <a:rPr dirty="0" sz="1100" spc="10">
                <a:latin typeface="Cambria"/>
                <a:cs typeface="Cambria"/>
              </a:rPr>
              <a:t>balanço</a:t>
            </a:r>
            <a:r>
              <a:rPr dirty="0" sz="1100" spc="13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patrimonial.</a:t>
            </a:r>
            <a:endParaRPr sz="11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60"/>
              </a:spcBef>
            </a:pPr>
            <a:endParaRPr sz="1100">
              <a:latin typeface="Cambria"/>
              <a:cs typeface="Cambria"/>
            </a:endParaRPr>
          </a:p>
          <a:p>
            <a:pPr marL="1802130" marR="1823720" indent="374650">
              <a:lnSpc>
                <a:spcPct val="109500"/>
              </a:lnSpc>
              <a:spcBef>
                <a:spcPts val="5"/>
              </a:spcBef>
            </a:pPr>
            <a:r>
              <a:rPr dirty="0" sz="1150" spc="-160">
                <a:latin typeface="Times New Roman"/>
                <a:cs typeface="Times New Roman"/>
              </a:rPr>
              <a:t>BALANÇO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PáTRIlí0NIAL </a:t>
            </a:r>
            <a:r>
              <a:rPr dirty="0" sz="1150" spc="-100">
                <a:latin typeface="Times New Roman"/>
                <a:cs typeface="Times New Roman"/>
              </a:rPr>
              <a:t>SIJPERÁVI</a:t>
            </a:r>
            <a:r>
              <a:rPr dirty="0" sz="1150" spc="-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T</a:t>
            </a:r>
            <a:r>
              <a:rPr dirty="0" sz="1150" spc="265">
                <a:latin typeface="Times New Roman"/>
                <a:cs typeface="Times New Roman"/>
              </a:rPr>
              <a:t> </a:t>
            </a:r>
            <a:r>
              <a:rPr dirty="0" sz="1150" spc="-275">
                <a:latin typeface="Times New Roman"/>
                <a:cs typeface="Times New Roman"/>
              </a:rPr>
              <a:t>NA</a:t>
            </a:r>
            <a:r>
              <a:rPr dirty="0" sz="1150" spc="254">
                <a:latin typeface="Times New Roman"/>
                <a:cs typeface="Times New Roman"/>
              </a:rPr>
              <a:t> </a:t>
            </a:r>
            <a:r>
              <a:rPr dirty="0" sz="1150" spc="-135">
                <a:latin typeface="Times New Roman"/>
                <a:cs typeface="Times New Roman"/>
              </a:rPr>
              <a:t>FONTE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1621</a:t>
            </a:r>
            <a:r>
              <a:rPr dirty="0" sz="1150" spc="445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(SIJS)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95206" y="8723914"/>
            <a:ext cx="5798820" cy="53276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12700" marR="5080" indent="3810">
              <a:lnSpc>
                <a:spcPct val="96800"/>
              </a:lnSpc>
              <a:spcBef>
                <a:spcPts val="140"/>
              </a:spcBef>
            </a:pPr>
            <a:r>
              <a:rPr dirty="0" sz="1100">
                <a:latin typeface="Times New Roman"/>
                <a:cs typeface="Times New Roman"/>
              </a:rPr>
              <a:t>Obs.</a:t>
            </a:r>
            <a:r>
              <a:rPr dirty="0" sz="1100" spc="2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Mediante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resumo</a:t>
            </a:r>
            <a:r>
              <a:rPr dirty="0" sz="1100" spc="1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acima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extraído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sistema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contabil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idade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anexo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4320/64, </a:t>
            </a:r>
            <a:r>
              <a:rPr dirty="0" sz="1150">
                <a:latin typeface="Times New Roman"/>
                <a:cs typeface="Times New Roman"/>
              </a:rPr>
              <a:t>verificamos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a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existência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superávit</a:t>
            </a:r>
            <a:r>
              <a:rPr dirty="0" sz="1150" spc="2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financeiro</a:t>
            </a:r>
            <a:r>
              <a:rPr dirty="0" sz="1150" spc="2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na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ordem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R$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3.576.226,33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(Trés</a:t>
            </a:r>
            <a:r>
              <a:rPr dirty="0" sz="1150" spc="145" i="1">
                <a:latin typeface="Times New Roman"/>
                <a:cs typeface="Times New Roman"/>
              </a:rPr>
              <a:t> </a:t>
            </a:r>
            <a:r>
              <a:rPr dirty="0" sz="1150" spc="-10" i="1">
                <a:latin typeface="Times New Roman"/>
                <a:cs typeface="Times New Roman"/>
              </a:rPr>
              <a:t>niilhões, </a:t>
            </a:r>
            <a:r>
              <a:rPr dirty="0" sz="1150" i="1">
                <a:latin typeface="Times New Roman"/>
                <a:cs typeface="Times New Roman"/>
              </a:rPr>
              <a:t>quinhentos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4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setenta</a:t>
            </a:r>
            <a:r>
              <a:rPr dirty="0" sz="1150" spc="3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4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seis</a:t>
            </a:r>
            <a:r>
              <a:rPr dirty="0" sz="1150" spc="3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mil,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spc="-45" i="1">
                <a:latin typeface="Times New Roman"/>
                <a:cs typeface="Times New Roman"/>
              </a:rPr>
              <a:t>du•c•ntos</a:t>
            </a:r>
            <a:r>
              <a:rPr dirty="0" sz="1150" spc="4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5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vinte</a:t>
            </a:r>
            <a:r>
              <a:rPr dirty="0" sz="1150" spc="4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6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sets</a:t>
            </a:r>
            <a:r>
              <a:rPr dirty="0" sz="1150" spc="2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reafs</a:t>
            </a:r>
            <a:r>
              <a:rPr dirty="0" sz="1150" spc="1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4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trinta</a:t>
            </a:r>
            <a:r>
              <a:rPr dirty="0" sz="1150" spc="-5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e</a:t>
            </a:r>
            <a:r>
              <a:rPr dirty="0" sz="1150" spc="5" i="1">
                <a:latin typeface="Times New Roman"/>
                <a:cs typeface="Times New Roman"/>
              </a:rPr>
              <a:t> </a:t>
            </a:r>
            <a:r>
              <a:rPr dirty="0" sz="1150" spc="-50" i="1">
                <a:latin typeface="Times New Roman"/>
                <a:cs typeface="Times New Roman"/>
              </a:rPr>
              <a:t>.veis</a:t>
            </a:r>
            <a:r>
              <a:rPr dirty="0" sz="1150" spc="20" i="1">
                <a:latin typeface="Times New Roman"/>
                <a:cs typeface="Times New Roman"/>
              </a:rPr>
              <a:t> </a:t>
            </a:r>
            <a:r>
              <a:rPr dirty="0" sz="1150" i="1">
                <a:latin typeface="Times New Roman"/>
                <a:cs typeface="Times New Roman"/>
              </a:rPr>
              <a:t>centavos),</a:t>
            </a:r>
            <a:r>
              <a:rPr dirty="0" sz="1150" spc="50" i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na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fonte</a:t>
            </a:r>
            <a:r>
              <a:rPr dirty="0" sz="1150" spc="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de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362251" y="6196328"/>
            <a:ext cx="1632585" cy="0"/>
          </a:xfrm>
          <a:custGeom>
            <a:avLst/>
            <a:gdLst/>
            <a:ahLst/>
            <a:cxnLst/>
            <a:rect l="l" t="t" r="r" b="b"/>
            <a:pathLst>
              <a:path w="1632585" h="0">
                <a:moveTo>
                  <a:pt x="0" y="0"/>
                </a:moveTo>
                <a:lnTo>
                  <a:pt x="1632398" y="0"/>
                </a:lnTo>
              </a:path>
            </a:pathLst>
          </a:custGeom>
          <a:ln w="9141">
            <a:solidFill>
              <a:srgbClr val="5B6467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1196888" y="4134948"/>
          <a:ext cx="5945505" cy="541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2360"/>
                <a:gridCol w="2216785"/>
              </a:tblGrid>
              <a:tr h="188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576060"/>
                      </a:solidFill>
                      <a:prstDash val="solid"/>
                    </a:lnL>
                    <a:lnR w="9525">
                      <a:solidFill>
                        <a:srgbClr val="576060"/>
                      </a:solidFill>
                      <a:prstDash val="solid"/>
                    </a:lnR>
                    <a:lnT w="9525">
                      <a:solidFill>
                        <a:srgbClr val="576060"/>
                      </a:solidFill>
                      <a:prstDash val="solid"/>
                    </a:lnT>
                    <a:lnB w="9525">
                      <a:solidFill>
                        <a:srgbClr val="57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576060"/>
                      </a:solidFill>
                      <a:prstDash val="solid"/>
                    </a:lnL>
                    <a:lnR w="9525">
                      <a:solidFill>
                        <a:srgbClr val="576060"/>
                      </a:solidFill>
                      <a:prstDash val="solid"/>
                    </a:lnR>
                    <a:lnT w="9525">
                      <a:solidFill>
                        <a:srgbClr val="576060"/>
                      </a:solidFill>
                      <a:prstDash val="solid"/>
                    </a:lnT>
                    <a:lnB w="9525">
                      <a:solidFill>
                        <a:srgbClr val="576060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78105">
                        <a:lnSpc>
                          <a:spcPts val="1255"/>
                        </a:lnSpc>
                      </a:pPr>
                      <a:r>
                        <a:rPr dirty="0" sz="1050">
                          <a:latin typeface="Cambria"/>
                          <a:cs typeface="Cambria"/>
                        </a:rPr>
                        <a:t>fiuperá›'it</a:t>
                      </a:r>
                      <a:r>
                        <a:rPr dirty="0" sz="1050" spc="47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no</a:t>
                      </a:r>
                      <a:r>
                        <a:rPr dirty="0" sz="1050" spc="190">
                          <a:solidFill>
                            <a:srgbClr val="111111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exercício</a:t>
                      </a:r>
                      <a:r>
                        <a:rPr dirty="0" sz="1050" spc="31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anterior</a:t>
                      </a:r>
                      <a:r>
                        <a:rPr dirty="0" sz="1050" spc="29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apuraclo</a:t>
                      </a:r>
                      <a:r>
                        <a:rPr dirty="0" sz="1050" spc="24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(Fonte</a:t>
                      </a:r>
                      <a:r>
                        <a:rPr dirty="0" sz="1050" spc="28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>
                          <a:latin typeface="Cambria"/>
                          <a:cs typeface="Cambria"/>
                        </a:rPr>
                        <a:t>1621)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0">
                    <a:lnL w="9525">
                      <a:solidFill>
                        <a:srgbClr val="576060"/>
                      </a:solidFill>
                      <a:prstDash val="solid"/>
                    </a:lnL>
                    <a:lnR w="9525">
                      <a:solidFill>
                        <a:srgbClr val="576060"/>
                      </a:solidFill>
                      <a:prstDash val="solid"/>
                    </a:lnR>
                    <a:lnT w="9525">
                      <a:solidFill>
                        <a:srgbClr val="576060"/>
                      </a:solidFill>
                      <a:prstDash val="solid"/>
                    </a:lnT>
                    <a:lnB w="9525">
                      <a:solidFill>
                        <a:srgbClr val="57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ts val="121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3.576.226,33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576060"/>
                      </a:solidFill>
                      <a:prstDash val="solid"/>
                    </a:lnL>
                    <a:lnR w="9525">
                      <a:solidFill>
                        <a:srgbClr val="576060"/>
                      </a:solidFill>
                      <a:prstDash val="solid"/>
                    </a:lnR>
                    <a:lnT w="9525">
                      <a:solidFill>
                        <a:srgbClr val="576060"/>
                      </a:solidFill>
                      <a:prstDash val="solid"/>
                    </a:lnT>
                    <a:lnB w="9525">
                      <a:solidFill>
                        <a:srgbClr val="576060"/>
                      </a:solidFill>
                      <a:prstDash val="solid"/>
                    </a:lnB>
                  </a:tcPr>
                </a:tc>
              </a:tr>
              <a:tr h="179705"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050" spc="50">
                          <a:latin typeface="Cambria"/>
                          <a:cs typeface="Cambria"/>
                        </a:rPr>
                        <a:t>Saldo</a:t>
                      </a:r>
                      <a:r>
                        <a:rPr dirty="0" sz="1050" spc="17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Pnra</a:t>
                      </a:r>
                      <a:r>
                        <a:rPr dirty="0" sz="1050" spc="31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abertura</a:t>
                      </a:r>
                      <a:r>
                        <a:rPr dirty="0" sz="1050" spc="3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35">
                          <a:solidFill>
                            <a:srgbClr val="151515"/>
                          </a:solidFill>
                          <a:latin typeface="Cambria"/>
                          <a:cs typeface="Cambria"/>
                        </a:rPr>
                        <a:t>ele</a:t>
                      </a:r>
                      <a:r>
                        <a:rPr dirty="0" sz="1050" spc="250">
                          <a:solidFill>
                            <a:srgbClr val="151515"/>
                          </a:solidFill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üuycrá›’it</a:t>
                      </a:r>
                      <a:r>
                        <a:rPr dirty="0" sz="1050" spc="305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>
                          <a:latin typeface="Cambria"/>
                          <a:cs typeface="Cambria"/>
                        </a:rPr>
                        <a:t>(Fonte</a:t>
                      </a:r>
                      <a:r>
                        <a:rPr dirty="0" sz="1050" spc="420">
                          <a:latin typeface="Cambria"/>
                          <a:cs typeface="Cambria"/>
                        </a:rPr>
                        <a:t> </a:t>
                      </a:r>
                      <a:r>
                        <a:rPr dirty="0" sz="1050" spc="-10">
                          <a:latin typeface="Cambria"/>
                          <a:cs typeface="Cambria"/>
                        </a:rPr>
                        <a:t>t621)</a:t>
                      </a:r>
                      <a:endParaRPr sz="1050">
                        <a:latin typeface="Cambria"/>
                        <a:cs typeface="Cambria"/>
                      </a:endParaRPr>
                    </a:p>
                  </a:txBody>
                  <a:tcPr marL="0" marR="0" marB="0" marT="1905">
                    <a:lnL w="9525">
                      <a:solidFill>
                        <a:srgbClr val="576060"/>
                      </a:solidFill>
                      <a:prstDash val="solid"/>
                    </a:lnL>
                    <a:lnR w="9525">
                      <a:solidFill>
                        <a:srgbClr val="576060"/>
                      </a:solidFill>
                      <a:prstDash val="solid"/>
                    </a:lnR>
                    <a:lnT w="9525">
                      <a:solidFill>
                        <a:srgbClr val="576060"/>
                      </a:solidFill>
                      <a:prstDash val="solid"/>
                    </a:lnT>
                    <a:lnB w="9525">
                      <a:solidFill>
                        <a:srgbClr val="57606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ts val="124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3.576.226,33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576060"/>
                      </a:solidFill>
                      <a:prstDash val="solid"/>
                    </a:lnL>
                    <a:lnR w="9525">
                      <a:solidFill>
                        <a:srgbClr val="576060"/>
                      </a:solidFill>
                      <a:prstDash val="solid"/>
                    </a:lnR>
                    <a:lnT w="9525">
                      <a:solidFill>
                        <a:srgbClr val="576060"/>
                      </a:solidFill>
                      <a:prstDash val="solid"/>
                    </a:lnT>
                    <a:lnB w="9525">
                      <a:solidFill>
                        <a:srgbClr val="57606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1282162" y="3222335"/>
            <a:ext cx="5445760" cy="0"/>
          </a:xfrm>
          <a:custGeom>
            <a:avLst/>
            <a:gdLst/>
            <a:ahLst/>
            <a:cxnLst/>
            <a:rect l="l" t="t" r="r" b="b"/>
            <a:pathLst>
              <a:path w="5445759" h="0">
                <a:moveTo>
                  <a:pt x="0" y="0"/>
                </a:moveTo>
                <a:lnTo>
                  <a:pt x="5445387" y="0"/>
                </a:lnTo>
              </a:path>
            </a:pathLst>
          </a:custGeom>
          <a:ln w="9141">
            <a:solidFill>
              <a:srgbClr val="6B777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627046" y="1650018"/>
            <a:ext cx="155575" cy="0"/>
          </a:xfrm>
          <a:custGeom>
            <a:avLst/>
            <a:gdLst/>
            <a:ahLst/>
            <a:cxnLst/>
            <a:rect l="l" t="t" r="r" b="b"/>
            <a:pathLst>
              <a:path w="155575" h="0">
                <a:moveTo>
                  <a:pt x="0" y="0"/>
                </a:moveTo>
                <a:lnTo>
                  <a:pt x="155321" y="0"/>
                </a:lnTo>
              </a:path>
            </a:pathLst>
          </a:custGeom>
          <a:ln w="9141">
            <a:solidFill>
              <a:srgbClr val="6B777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82162" y="1310263"/>
            <a:ext cx="5381429" cy="14321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0577" y="4872353"/>
            <a:ext cx="2579554" cy="14321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33335" y="5384270"/>
            <a:ext cx="2497324" cy="131026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86484" y="4186750"/>
            <a:ext cx="350234" cy="10360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321763" y="1627159"/>
            <a:ext cx="695325" cy="80899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315"/>
              </a:spcBef>
            </a:pPr>
            <a:r>
              <a:rPr dirty="0" sz="1100" spc="-10">
                <a:latin typeface="Courier New"/>
                <a:cs typeface="Courier New"/>
              </a:rPr>
              <a:t>Âtivo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 spc="-105">
                <a:solidFill>
                  <a:srgbClr val="111111"/>
                </a:solidFill>
                <a:latin typeface="Courier New"/>
                <a:cs typeface="Courier New"/>
              </a:rPr>
              <a:t>c/c</a:t>
            </a:r>
            <a:r>
              <a:rPr dirty="0" sz="1100" spc="-25">
                <a:solidFill>
                  <a:srgbClr val="111111"/>
                </a:solidFill>
                <a:latin typeface="Courier New"/>
                <a:cs typeface="Courier New"/>
              </a:rPr>
              <a:t> </a:t>
            </a:r>
            <a:r>
              <a:rPr dirty="0" sz="1100" spc="-85">
                <a:latin typeface="Courier New"/>
                <a:cs typeface="Courier New"/>
              </a:rPr>
              <a:t>480-</a:t>
            </a:r>
            <a:r>
              <a:rPr dirty="0" sz="1100" spc="-50">
                <a:latin typeface="Courier New"/>
                <a:cs typeface="Courier New"/>
              </a:rPr>
              <a:t>4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1100" spc="-105">
                <a:latin typeface="Courier New"/>
                <a:cs typeface="Courier New"/>
              </a:rPr>
              <a:t>c/c</a:t>
            </a:r>
            <a:r>
              <a:rPr dirty="0" sz="1100" spc="-55">
                <a:latin typeface="Courier New"/>
                <a:cs typeface="Courier New"/>
              </a:rPr>
              <a:t> </a:t>
            </a:r>
            <a:r>
              <a:rPr dirty="0" sz="1100" spc="-60">
                <a:solidFill>
                  <a:srgbClr val="0A0A0A"/>
                </a:solidFill>
                <a:latin typeface="Courier New"/>
                <a:cs typeface="Courier New"/>
              </a:rPr>
              <a:t>481.2</a:t>
            </a:r>
            <a:endParaRPr sz="11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1100" spc="-95">
                <a:solidFill>
                  <a:srgbClr val="0A0A0A"/>
                </a:solidFill>
                <a:latin typeface="Courier New"/>
                <a:cs typeface="Courier New"/>
              </a:rPr>
              <a:t>c/c</a:t>
            </a:r>
            <a:r>
              <a:rPr dirty="0" sz="1100" spc="-55">
                <a:solidFill>
                  <a:srgbClr val="0A0A0A"/>
                </a:solidFill>
                <a:latin typeface="Courier New"/>
                <a:cs typeface="Courier New"/>
              </a:rPr>
              <a:t> </a:t>
            </a:r>
            <a:r>
              <a:rPr dirty="0" sz="1100" spc="-85">
                <a:latin typeface="Courier New"/>
                <a:cs typeface="Courier New"/>
              </a:rPr>
              <a:t>482-</a:t>
            </a:r>
            <a:r>
              <a:rPr dirty="0" sz="1100" spc="-50">
                <a:latin typeface="Courier New"/>
                <a:cs typeface="Courier New"/>
              </a:rPr>
              <a:t>0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207895" y="1822176"/>
            <a:ext cx="1272540" cy="61404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1100" spc="-95">
                <a:latin typeface="Courier New"/>
                <a:cs typeface="Courier New"/>
              </a:rPr>
              <a:t>Gestâo</a:t>
            </a:r>
            <a:r>
              <a:rPr dirty="0" sz="1100" spc="-50">
                <a:latin typeface="Courier New"/>
                <a:cs typeface="Courier New"/>
              </a:rPr>
              <a:t> </a:t>
            </a:r>
            <a:r>
              <a:rPr dirty="0" sz="1100" spc="-25">
                <a:latin typeface="Courier New"/>
                <a:cs typeface="Courier New"/>
              </a:rPr>
              <a:t>SUS</a:t>
            </a:r>
            <a:endParaRPr sz="1100">
              <a:latin typeface="Courier New"/>
              <a:cs typeface="Courier New"/>
            </a:endParaRPr>
          </a:p>
          <a:p>
            <a:pPr marL="12700" marR="5080" indent="4445">
              <a:lnSpc>
                <a:spcPts val="1560"/>
              </a:lnSpc>
              <a:spcBef>
                <a:spcPts val="65"/>
              </a:spcBef>
            </a:pPr>
            <a:r>
              <a:rPr dirty="0" sz="1100" spc="-95">
                <a:latin typeface="Courier New"/>
                <a:cs typeface="Courier New"/>
              </a:rPr>
              <a:t>ASs.</a:t>
            </a:r>
            <a:r>
              <a:rPr dirty="0" sz="1100" spc="-65">
                <a:latin typeface="Courier New"/>
                <a:cs typeface="Courier New"/>
              </a:rPr>
              <a:t> </a:t>
            </a:r>
            <a:r>
              <a:rPr dirty="0" sz="1100" spc="-95">
                <a:latin typeface="Courier New"/>
                <a:cs typeface="Courier New"/>
              </a:rPr>
              <a:t>Farmaceutica </a:t>
            </a:r>
            <a:r>
              <a:rPr dirty="0" sz="1100" spc="-20">
                <a:latin typeface="Courier New"/>
                <a:cs typeface="Courier New"/>
              </a:rPr>
              <a:t>Coofinanciam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21763" y="2410271"/>
            <a:ext cx="3796665" cy="812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1191260">
              <a:lnSpc>
                <a:spcPct val="116300"/>
              </a:lnSpc>
              <a:spcBef>
                <a:spcPts val="100"/>
              </a:spcBef>
            </a:pPr>
            <a:r>
              <a:rPr dirty="0" sz="1100" spc="-70">
                <a:latin typeface="Courier New"/>
                <a:cs typeface="Courier New"/>
              </a:rPr>
              <a:t>c/c </a:t>
            </a:r>
            <a:r>
              <a:rPr dirty="0" sz="1100" spc="-105">
                <a:latin typeface="Courier New"/>
                <a:cs typeface="Courier New"/>
              </a:rPr>
              <a:t>10376-</a:t>
            </a:r>
            <a:r>
              <a:rPr dirty="0" sz="1100">
                <a:latin typeface="Courier New"/>
                <a:cs typeface="Courier New"/>
              </a:rPr>
              <a:t>4</a:t>
            </a:r>
            <a:r>
              <a:rPr dirty="0" sz="1100" spc="-110">
                <a:latin typeface="Courier New"/>
                <a:cs typeface="Courier New"/>
              </a:rPr>
              <a:t> </a:t>
            </a:r>
            <a:r>
              <a:rPr dirty="0" sz="1100" spc="-90">
                <a:latin typeface="Courier New"/>
                <a:cs typeface="Courier New"/>
              </a:rPr>
              <a:t>Custeio</a:t>
            </a:r>
            <a:r>
              <a:rPr dirty="0" sz="1100" spc="-70">
                <a:latin typeface="Courier New"/>
                <a:cs typeface="Courier New"/>
              </a:rPr>
              <a:t> </a:t>
            </a:r>
            <a:r>
              <a:rPr dirty="0" sz="1100" spc="-114">
                <a:solidFill>
                  <a:srgbClr val="151515"/>
                </a:solidFill>
                <a:latin typeface="Courier New"/>
                <a:cs typeface="Courier New"/>
              </a:rPr>
              <a:t>da</a:t>
            </a:r>
            <a:r>
              <a:rPr dirty="0" sz="1100" spc="-90">
                <a:solidFill>
                  <a:srgbClr val="151515"/>
                </a:solidFill>
                <a:latin typeface="Courier New"/>
                <a:cs typeface="Courier New"/>
              </a:rPr>
              <a:t> </a:t>
            </a:r>
            <a:r>
              <a:rPr dirty="0" sz="1100" spc="-70">
                <a:solidFill>
                  <a:srgbClr val="151515"/>
                </a:solidFill>
                <a:latin typeface="Courier New"/>
                <a:cs typeface="Courier New"/>
              </a:rPr>
              <a:t>Saúde</a:t>
            </a:r>
            <a:r>
              <a:rPr dirty="0" sz="1100" spc="-55">
                <a:solidFill>
                  <a:srgbClr val="151515"/>
                </a:solidFill>
                <a:latin typeface="Courier New"/>
                <a:cs typeface="Courier New"/>
              </a:rPr>
              <a:t> </a:t>
            </a:r>
            <a:r>
              <a:rPr dirty="0" sz="1100" spc="-80">
                <a:latin typeface="Courier New"/>
                <a:cs typeface="Courier New"/>
              </a:rPr>
              <a:t>Mental </a:t>
            </a:r>
            <a:r>
              <a:rPr dirty="0" sz="1100" spc="-70">
                <a:latin typeface="Courier New"/>
                <a:cs typeface="Courier New"/>
              </a:rPr>
              <a:t>r/c</a:t>
            </a:r>
            <a:r>
              <a:rPr dirty="0" sz="1100" spc="-65">
                <a:latin typeface="Courier New"/>
                <a:cs typeface="Courier New"/>
              </a:rPr>
              <a:t> </a:t>
            </a:r>
            <a:r>
              <a:rPr dirty="0" sz="1100" spc="-120">
                <a:latin typeface="Courier New"/>
                <a:cs typeface="Courier New"/>
              </a:rPr>
              <a:t>10375-</a:t>
            </a:r>
            <a:r>
              <a:rPr dirty="0" sz="1100">
                <a:latin typeface="Courier New"/>
                <a:cs typeface="Courier New"/>
              </a:rPr>
              <a:t>ó</a:t>
            </a:r>
            <a:r>
              <a:rPr dirty="0" sz="1100" spc="-85">
                <a:latin typeface="Courier New"/>
                <a:cs typeface="Courier New"/>
              </a:rPr>
              <a:t> </a:t>
            </a:r>
            <a:r>
              <a:rPr dirty="0" sz="1100" spc="-25">
                <a:latin typeface="Courier New"/>
                <a:cs typeface="Courier New"/>
              </a:rPr>
              <a:t>SAS</a:t>
            </a:r>
            <a:endParaRPr sz="1100">
              <a:latin typeface="Courier New"/>
              <a:cs typeface="Courier New"/>
            </a:endParaRPr>
          </a:p>
          <a:p>
            <a:pPr marL="12700" marR="5080">
              <a:lnSpc>
                <a:spcPts val="1580"/>
              </a:lnSpc>
              <a:spcBef>
                <a:spcPts val="50"/>
              </a:spcBef>
            </a:pPr>
            <a:r>
              <a:rPr dirty="0" sz="1100" spc="-60">
                <a:latin typeface="Courier New"/>
                <a:cs typeface="Courier New"/>
              </a:rPr>
              <a:t>c/c</a:t>
            </a:r>
            <a:r>
              <a:rPr dirty="0" sz="1100" spc="-110">
                <a:latin typeface="Courier New"/>
                <a:cs typeface="Courier New"/>
              </a:rPr>
              <a:t> 10377-</a:t>
            </a:r>
            <a:r>
              <a:rPr dirty="0" sz="1100">
                <a:latin typeface="Courier New"/>
                <a:cs typeface="Courier New"/>
              </a:rPr>
              <a:t>2</a:t>
            </a:r>
            <a:r>
              <a:rPr dirty="0" sz="1100" spc="-165">
                <a:latin typeface="Courier New"/>
                <a:cs typeface="Courier New"/>
              </a:rPr>
              <a:t> </a:t>
            </a:r>
            <a:r>
              <a:rPr dirty="0" sz="1100" spc="-80">
                <a:latin typeface="Courier New"/>
                <a:cs typeface="Courier New"/>
              </a:rPr>
              <a:t>Proced.</a:t>
            </a:r>
            <a:r>
              <a:rPr dirty="0" sz="1100" spc="55">
                <a:latin typeface="Courier New"/>
                <a:cs typeface="Courier New"/>
              </a:rPr>
              <a:t> </a:t>
            </a:r>
            <a:r>
              <a:rPr dirty="0" sz="1100" spc="-95">
                <a:latin typeface="Courier New"/>
                <a:cs typeface="Courier New"/>
              </a:rPr>
              <a:t>Eletivos</a:t>
            </a:r>
            <a:r>
              <a:rPr dirty="0" sz="1100" spc="-70">
                <a:latin typeface="Courier New"/>
                <a:cs typeface="Courier New"/>
              </a:rPr>
              <a:t> </a:t>
            </a:r>
            <a:r>
              <a:rPr dirty="0" sz="1100" spc="-55">
                <a:latin typeface="Courier New"/>
                <a:cs typeface="Courier New"/>
              </a:rPr>
              <a:t>de</a:t>
            </a:r>
            <a:r>
              <a:rPr dirty="0" sz="1100" spc="-90">
                <a:latin typeface="Courier New"/>
                <a:cs typeface="Courier New"/>
              </a:rPr>
              <a:t> </a:t>
            </a:r>
            <a:r>
              <a:rPr dirty="0" sz="1100" spc="-100">
                <a:latin typeface="Courier New"/>
                <a:cs typeface="Courier New"/>
              </a:rPr>
              <a:t>Média</a:t>
            </a:r>
            <a:r>
              <a:rPr dirty="0" sz="1100" spc="-65">
                <a:latin typeface="Courier New"/>
                <a:cs typeface="Courier New"/>
              </a:rPr>
              <a:t> </a:t>
            </a:r>
            <a:r>
              <a:rPr dirty="0" sz="1100">
                <a:latin typeface="Courier New"/>
                <a:cs typeface="Courier New"/>
              </a:rPr>
              <a:t>e</a:t>
            </a:r>
            <a:r>
              <a:rPr dirty="0" sz="1100" spc="-160">
                <a:latin typeface="Courier New"/>
                <a:cs typeface="Courier New"/>
              </a:rPr>
              <a:t> </a:t>
            </a:r>
            <a:r>
              <a:rPr dirty="0" sz="1100" spc="-110">
                <a:latin typeface="Courier New"/>
                <a:cs typeface="Courier New"/>
              </a:rPr>
              <a:t>Alta</a:t>
            </a:r>
            <a:r>
              <a:rPr dirty="0" sz="1100" spc="-90">
                <a:latin typeface="Courier New"/>
                <a:cs typeface="Courier New"/>
              </a:rPr>
              <a:t> </a:t>
            </a:r>
            <a:r>
              <a:rPr dirty="0" sz="1100" spc="-45">
                <a:latin typeface="Courier New"/>
                <a:cs typeface="Courier New"/>
              </a:rPr>
              <a:t>Comple </a:t>
            </a:r>
            <a:r>
              <a:rPr dirty="0" sz="1100" spc="-65">
                <a:latin typeface="Courier New"/>
                <a:cs typeface="Courier New"/>
              </a:rPr>
              <a:t>c/c</a:t>
            </a:r>
            <a:r>
              <a:rPr dirty="0" sz="1100" spc="-60">
                <a:latin typeface="Courier New"/>
                <a:cs typeface="Courier New"/>
              </a:rPr>
              <a:t> </a:t>
            </a:r>
            <a:r>
              <a:rPr dirty="0" sz="1100" spc="-110">
                <a:latin typeface="Courier New"/>
                <a:cs typeface="Courier New"/>
              </a:rPr>
              <a:t>103T9-</a:t>
            </a:r>
            <a:r>
              <a:rPr dirty="0" sz="1100">
                <a:latin typeface="Courier New"/>
                <a:cs typeface="Courier New"/>
              </a:rPr>
              <a:t>9</a:t>
            </a:r>
            <a:r>
              <a:rPr dirty="0" sz="1100" spc="-70">
                <a:latin typeface="Courier New"/>
                <a:cs typeface="Courier New"/>
              </a:rPr>
              <a:t> </a:t>
            </a:r>
            <a:r>
              <a:rPr dirty="0" sz="1100" spc="-90">
                <a:latin typeface="Courier New"/>
                <a:cs typeface="Courier New"/>
              </a:rPr>
              <a:t>Unidade</a:t>
            </a:r>
            <a:r>
              <a:rPr dirty="0" sz="1100" spc="-70">
                <a:latin typeface="Courier New"/>
                <a:cs typeface="Courier New"/>
              </a:rPr>
              <a:t> </a:t>
            </a:r>
            <a:r>
              <a:rPr dirty="0" sz="1100" spc="-65">
                <a:latin typeface="Courier New"/>
                <a:cs typeface="Courier New"/>
              </a:rPr>
              <a:t>de</a:t>
            </a:r>
            <a:r>
              <a:rPr dirty="0" sz="1100" spc="-70">
                <a:latin typeface="Courier New"/>
                <a:cs typeface="Courier New"/>
              </a:rPr>
              <a:t> </a:t>
            </a:r>
            <a:r>
              <a:rPr dirty="0" sz="1100" spc="-100">
                <a:latin typeface="Courier New"/>
                <a:cs typeface="Courier New"/>
              </a:rPr>
              <a:t>pronto</a:t>
            </a:r>
            <a:r>
              <a:rPr dirty="0" sz="1100" spc="-65">
                <a:latin typeface="Courier New"/>
                <a:cs typeface="Courier New"/>
              </a:rPr>
              <a:t> </a:t>
            </a:r>
            <a:r>
              <a:rPr dirty="0" sz="1100" spc="-100">
                <a:latin typeface="Courier New"/>
                <a:cs typeface="Courier New"/>
              </a:rPr>
              <a:t>atendimento</a:t>
            </a:r>
            <a:r>
              <a:rPr dirty="0" sz="1100" spc="-65">
                <a:latin typeface="Courier New"/>
                <a:cs typeface="Courier New"/>
              </a:rPr>
              <a:t> </a:t>
            </a:r>
            <a:r>
              <a:rPr dirty="0" sz="1100" spc="-90">
                <a:latin typeface="Courier New"/>
                <a:cs typeface="Courier New"/>
              </a:rPr>
              <a:t>-</a:t>
            </a:r>
            <a:r>
              <a:rPr dirty="0" sz="1100" spc="-65">
                <a:latin typeface="Courier New"/>
                <a:cs typeface="Courier New"/>
              </a:rPr>
              <a:t>UPA</a:t>
            </a:r>
            <a:r>
              <a:rPr dirty="0" sz="1100" spc="-75">
                <a:latin typeface="Courier New"/>
                <a:cs typeface="Courier New"/>
              </a:rPr>
              <a:t> </a:t>
            </a:r>
            <a:r>
              <a:rPr dirty="0" sz="1100" spc="-25">
                <a:latin typeface="Courier New"/>
                <a:cs typeface="Courier New"/>
              </a:rPr>
              <a:t>24H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21069" y="3230201"/>
            <a:ext cx="38925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Courier New"/>
                <a:cs typeface="Courier New"/>
              </a:rPr>
              <a:t>Total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244400" y="1657885"/>
            <a:ext cx="54038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5">
                <a:latin typeface="Courier New"/>
                <a:cs typeface="Courier New"/>
              </a:rPr>
              <a:t>Passivo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96127" y="1830260"/>
            <a:ext cx="1002030" cy="1395730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5"/>
              </a:spcBef>
            </a:pPr>
            <a:r>
              <a:rPr dirty="0" sz="1100" spc="-10">
                <a:latin typeface="Consolas"/>
                <a:cs typeface="Consolas"/>
              </a:rPr>
              <a:t>8.323.933,</a:t>
            </a:r>
            <a:r>
              <a:rPr dirty="0" u="sng" sz="1100" spc="-10">
                <a:uFill>
                  <a:solidFill>
                    <a:srgbClr val="6B7777"/>
                  </a:solidFill>
                </a:uFill>
                <a:latin typeface="Consolas"/>
                <a:cs typeface="Consolas"/>
              </a:rPr>
              <a:t>36</a:t>
            </a:r>
            <a:r>
              <a:rPr dirty="0" u="sng" sz="1100" spc="500">
                <a:uFill>
                  <a:solidFill>
                    <a:srgbClr val="6B7777"/>
                  </a:solidFill>
                </a:uFill>
                <a:latin typeface="Consolas"/>
                <a:cs typeface="Consolas"/>
              </a:rPr>
              <a:t> </a:t>
            </a:r>
            <a:endParaRPr sz="1100">
              <a:latin typeface="Consolas"/>
              <a:cs typeface="Consolas"/>
            </a:endParaRPr>
          </a:p>
          <a:p>
            <a:pPr marL="233679">
              <a:lnSpc>
                <a:spcPct val="100000"/>
              </a:lnSpc>
              <a:spcBef>
                <a:spcPts val="140"/>
              </a:spcBef>
            </a:pPr>
            <a:r>
              <a:rPr dirty="0" sz="1200">
                <a:latin typeface="Times New Roman"/>
                <a:cs typeface="Times New Roman"/>
              </a:rPr>
              <a:t>80.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748, </a:t>
            </a:r>
            <a:r>
              <a:rPr dirty="0" sz="1200" spc="-25">
                <a:latin typeface="Times New Roman"/>
                <a:cs typeface="Times New Roman"/>
              </a:rPr>
              <a:t>28</a:t>
            </a:r>
            <a:endParaRPr sz="1200">
              <a:latin typeface="Times New Roman"/>
              <a:cs typeface="Times New Roman"/>
            </a:endParaRPr>
          </a:p>
          <a:p>
            <a:pPr marL="234315">
              <a:lnSpc>
                <a:spcPct val="100000"/>
              </a:lnSpc>
              <a:spcBef>
                <a:spcPts val="220"/>
              </a:spcBef>
            </a:pPr>
            <a:r>
              <a:rPr dirty="0" sz="1100">
                <a:solidFill>
                  <a:srgbClr val="181818"/>
                </a:solidFill>
                <a:latin typeface="Calibri"/>
                <a:cs typeface="Calibri"/>
              </a:rPr>
              <a:t>19.</a:t>
            </a:r>
            <a:r>
              <a:rPr dirty="0" sz="1100" spc="10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67</a:t>
            </a:r>
            <a:r>
              <a:rPr dirty="0" u="sng" sz="1100">
                <a:uFill>
                  <a:solidFill>
                    <a:srgbClr val="6B7777"/>
                  </a:solidFill>
                </a:uFill>
                <a:latin typeface="Calibri"/>
                <a:cs typeface="Calibri"/>
              </a:rPr>
              <a:t>9,</a:t>
            </a:r>
            <a:r>
              <a:rPr dirty="0" u="sng" sz="1100" spc="114">
                <a:uFill>
                  <a:solidFill>
                    <a:srgbClr val="6B7777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100" spc="-25">
                <a:solidFill>
                  <a:srgbClr val="1A1A1A"/>
                </a:solidFill>
                <a:uFill>
                  <a:solidFill>
                    <a:srgbClr val="6B7777"/>
                  </a:solidFill>
                </a:uFill>
                <a:latin typeface="Calibri"/>
                <a:cs typeface="Calibri"/>
              </a:rPr>
              <a:t>3</a:t>
            </a:r>
            <a:r>
              <a:rPr dirty="0" u="sng" sz="1100" spc="-25">
                <a:uFill>
                  <a:solidFill>
                    <a:srgbClr val="6B7777"/>
                  </a:solidFill>
                </a:uFill>
                <a:latin typeface="Calibri"/>
                <a:cs typeface="Calibri"/>
              </a:rPr>
              <a:t>1</a:t>
            </a:r>
            <a:r>
              <a:rPr dirty="0" u="sng" sz="1100" spc="500">
                <a:uFill>
                  <a:solidFill>
                    <a:srgbClr val="6B7777"/>
                  </a:solidFill>
                </a:uFill>
                <a:latin typeface="Calibri"/>
                <a:cs typeface="Calibri"/>
              </a:rPr>
              <a:t> </a:t>
            </a:r>
            <a:endParaRPr sz="1100">
              <a:latin typeface="Calibri"/>
              <a:cs typeface="Calibri"/>
            </a:endParaRPr>
          </a:p>
          <a:p>
            <a:pPr marL="316865">
              <a:lnSpc>
                <a:spcPct val="100000"/>
              </a:lnSpc>
              <a:spcBef>
                <a:spcPts val="265"/>
              </a:spcBef>
            </a:pPr>
            <a:r>
              <a:rPr dirty="0" sz="1050">
                <a:solidFill>
                  <a:srgbClr val="232323"/>
                </a:solidFill>
                <a:latin typeface="Calibri"/>
                <a:cs typeface="Calibri"/>
              </a:rPr>
              <a:t>1.</a:t>
            </a:r>
            <a:r>
              <a:rPr dirty="0" sz="1050" spc="180">
                <a:solidFill>
                  <a:srgbClr val="232323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11111"/>
                </a:solidFill>
                <a:latin typeface="Calibri"/>
                <a:cs typeface="Calibri"/>
              </a:rPr>
              <a:t>703,</a:t>
            </a:r>
            <a:r>
              <a:rPr dirty="0" sz="1050" spc="100">
                <a:solidFill>
                  <a:srgbClr val="111111"/>
                </a:solidFill>
                <a:latin typeface="Calibri"/>
                <a:cs typeface="Calibri"/>
              </a:rPr>
              <a:t> </a:t>
            </a:r>
            <a:r>
              <a:rPr dirty="0" sz="1050" spc="-25">
                <a:solidFill>
                  <a:srgbClr val="282828"/>
                </a:solidFill>
                <a:latin typeface="Calibri"/>
                <a:cs typeface="Calibri"/>
              </a:rPr>
              <a:t>9?</a:t>
            </a:r>
            <a:endParaRPr sz="1050">
              <a:latin typeface="Calibri"/>
              <a:cs typeface="Calibri"/>
            </a:endParaRPr>
          </a:p>
          <a:p>
            <a:pPr marL="461009" marR="76835" indent="-144780">
              <a:lnSpc>
                <a:spcPts val="1540"/>
              </a:lnSpc>
              <a:spcBef>
                <a:spcPts val="70"/>
              </a:spcBef>
            </a:pPr>
            <a:r>
              <a:rPr dirty="0" sz="1050">
                <a:solidFill>
                  <a:srgbClr val="3F3F3F"/>
                </a:solidFill>
                <a:latin typeface="Calibri"/>
                <a:cs typeface="Calibri"/>
              </a:rPr>
              <a:t>1.</a:t>
            </a:r>
            <a:r>
              <a:rPr dirty="0" sz="1050" spc="145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181818"/>
                </a:solidFill>
                <a:latin typeface="Calibri"/>
                <a:cs typeface="Calibri"/>
              </a:rPr>
              <a:t>fi06,</a:t>
            </a:r>
            <a:r>
              <a:rPr dirty="0" sz="1050" spc="90">
                <a:solidFill>
                  <a:srgbClr val="181818"/>
                </a:solidFill>
                <a:latin typeface="Calibri"/>
                <a:cs typeface="Calibri"/>
              </a:rPr>
              <a:t> </a:t>
            </a:r>
            <a:r>
              <a:rPr dirty="0" sz="1050">
                <a:solidFill>
                  <a:srgbClr val="545454"/>
                </a:solidFill>
                <a:latin typeface="Calibri"/>
                <a:cs typeface="Calibri"/>
              </a:rPr>
              <a:t>ü</a:t>
            </a:r>
            <a:r>
              <a:rPr dirty="0" sz="1050" spc="-40">
                <a:solidFill>
                  <a:srgbClr val="545454"/>
                </a:solidFill>
                <a:latin typeface="Calibri"/>
                <a:cs typeface="Calibri"/>
              </a:rPr>
              <a:t> </a:t>
            </a:r>
            <a:r>
              <a:rPr dirty="0" sz="1050" spc="-50">
                <a:solidFill>
                  <a:srgbClr val="3F3F3F"/>
                </a:solidFill>
                <a:latin typeface="Calibri"/>
                <a:cs typeface="Calibri"/>
              </a:rPr>
              <a:t>I</a:t>
            </a:r>
            <a:r>
              <a:rPr dirty="0" sz="1050" spc="80">
                <a:solidFill>
                  <a:srgbClr val="3F3F3F"/>
                </a:solidFill>
                <a:latin typeface="Calibri"/>
                <a:cs typeface="Calibri"/>
              </a:rPr>
              <a:t> </a:t>
            </a:r>
            <a:r>
              <a:rPr dirty="0" sz="1050" spc="80">
                <a:solidFill>
                  <a:srgbClr val="0C0C0C"/>
                </a:solidFill>
                <a:latin typeface="Calibri"/>
                <a:cs typeface="Calibri"/>
              </a:rPr>
              <a:t>6t0,</a:t>
            </a:r>
            <a:r>
              <a:rPr dirty="0" sz="1050" spc="25">
                <a:solidFill>
                  <a:srgbClr val="0C0C0C"/>
                </a:solidFill>
                <a:latin typeface="Calibri"/>
                <a:cs typeface="Calibri"/>
              </a:rPr>
              <a:t> </a:t>
            </a:r>
            <a:r>
              <a:rPr dirty="0" sz="1050" spc="75">
                <a:latin typeface="Calibri"/>
                <a:cs typeface="Calibri"/>
              </a:rPr>
              <a:t>18</a:t>
            </a:r>
            <a:endParaRPr sz="1050">
              <a:latin typeface="Calibri"/>
              <a:cs typeface="Calibri"/>
            </a:endParaRPr>
          </a:p>
          <a:p>
            <a:pPr marL="314325">
              <a:lnSpc>
                <a:spcPct val="100000"/>
              </a:lnSpc>
              <a:spcBef>
                <a:spcPts val="45"/>
              </a:spcBef>
            </a:pPr>
            <a:r>
              <a:rPr dirty="0" sz="1250" spc="-45">
                <a:latin typeface="Calibri"/>
                <a:cs typeface="Calibri"/>
              </a:rPr>
              <a:t>1.</a:t>
            </a:r>
            <a:r>
              <a:rPr dirty="0" sz="1250">
                <a:latin typeface="Calibri"/>
                <a:cs typeface="Calibri"/>
              </a:rPr>
              <a:t> </a:t>
            </a:r>
            <a:r>
              <a:rPr dirty="0" sz="1250" spc="-125">
                <a:latin typeface="Calibri"/>
                <a:cs typeface="Calibri"/>
              </a:rPr>
              <a:t>21</a:t>
            </a:r>
            <a:r>
              <a:rPr dirty="0" sz="1250" spc="-100">
                <a:latin typeface="Calibri"/>
                <a:cs typeface="Calibri"/>
              </a:rPr>
              <a:t> </a:t>
            </a:r>
            <a:r>
              <a:rPr dirty="0" sz="1250" spc="-65">
                <a:latin typeface="Calibri"/>
                <a:cs typeface="Calibri"/>
              </a:rPr>
              <a:t>1,</a:t>
            </a:r>
            <a:r>
              <a:rPr dirty="0" sz="1250" spc="-10">
                <a:latin typeface="Calibri"/>
                <a:cs typeface="Calibri"/>
              </a:rPr>
              <a:t> </a:t>
            </a:r>
            <a:r>
              <a:rPr dirty="0" sz="1250" spc="-25">
                <a:latin typeface="Calibri"/>
                <a:cs typeface="Calibri"/>
              </a:rPr>
              <a:t>9d</a:t>
            </a:r>
            <a:endParaRPr sz="1250">
              <a:latin typeface="Calibri"/>
              <a:cs typeface="Calibri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60832" y="3213443"/>
            <a:ext cx="9436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Calibri"/>
                <a:cs typeface="Calibri"/>
              </a:rPr>
              <a:t>8.459.694,31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62307" y="3607792"/>
            <a:ext cx="5682615" cy="3670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226695">
              <a:lnSpc>
                <a:spcPct val="103600"/>
              </a:lnSpc>
              <a:spcBef>
                <a:spcPts val="50"/>
              </a:spcBef>
              <a:tabLst>
                <a:tab pos="431800" algn="l"/>
              </a:tabLst>
            </a:pPr>
            <a:r>
              <a:rPr dirty="0" sz="1100" spc="-50">
                <a:latin typeface="Cambria"/>
                <a:cs typeface="Cambria"/>
              </a:rPr>
              <a:t>I</a:t>
            </a:r>
            <a:r>
              <a:rPr dirty="0" sz="1100">
                <a:latin typeface="Cambria"/>
                <a:cs typeface="Cambria"/>
              </a:rPr>
              <a:t>	</a:t>
            </a:r>
            <a:r>
              <a:rPr dirty="0" sz="1100" spc="-25">
                <a:latin typeface="Cambria"/>
                <a:cs typeface="Cambria"/>
              </a:rPr>
              <a:t>LI</a:t>
            </a:r>
            <a:r>
              <a:rPr dirty="0" sz="1100" spc="-3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saldo</a:t>
            </a:r>
            <a:r>
              <a:rPr dirty="0" sz="1100" spc="25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para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45">
                <a:latin typeface="Cambria"/>
                <a:cs typeface="Cambria"/>
              </a:rPr>
              <a:t>abertura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 Credito</a:t>
            </a:r>
            <a:r>
              <a:rPr dirty="0" sz="1100" spc="30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Suplementar</a:t>
            </a:r>
            <a:r>
              <a:rPr dirty="0" sz="1100" spc="80">
                <a:latin typeface="Cambria"/>
                <a:cs typeface="Cambria"/>
              </a:rPr>
              <a:t> </a:t>
            </a:r>
            <a:r>
              <a:rPr dirty="0" sz="1100" spc="-30">
                <a:latin typeface="Cambria"/>
                <a:cs typeface="Cambria"/>
              </a:rPr>
              <a:t>por</a:t>
            </a:r>
            <a:r>
              <a:rPr dirty="0" sz="1100" spc="15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Superávit</a:t>
            </a:r>
            <a:r>
              <a:rPr dirty="0" sz="1100" spc="10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Financeiro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sz="1100" spc="-35">
                <a:solidFill>
                  <a:srgbClr val="0E0E0E"/>
                </a:solidFill>
                <a:latin typeface="Cambria"/>
                <a:cs typeface="Cambria"/>
              </a:rPr>
              <a:t>para</a:t>
            </a:r>
            <a:r>
              <a:rPr dirty="0" sz="1100" spc="5">
                <a:solidFill>
                  <a:srgbClr val="0E0E0E"/>
                </a:solidFill>
                <a:latin typeface="Cambria"/>
                <a:cs typeface="Cambria"/>
              </a:rPr>
              <a:t> </a:t>
            </a:r>
            <a:r>
              <a:rPr dirty="0" sz="1100" spc="-20">
                <a:latin typeface="Cambria"/>
                <a:cs typeface="Cambria"/>
              </a:rPr>
              <a:t>este</a:t>
            </a:r>
            <a:r>
              <a:rPr dirty="0" sz="1100">
                <a:latin typeface="Cambria"/>
                <a:cs typeface="Cambria"/>
              </a:rPr>
              <a:t> </a:t>
            </a:r>
            <a:r>
              <a:rPr dirty="0" sz="1100" spc="-55">
                <a:latin typeface="Cambria"/>
                <a:cs typeface="Cambria"/>
              </a:rPr>
              <a:t>dec</a:t>
            </a:r>
            <a:r>
              <a:rPr dirty="0" sz="1100" spc="-114">
                <a:latin typeface="Cambria"/>
                <a:cs typeface="Cambria"/>
              </a:rPr>
              <a:t> </a:t>
            </a:r>
            <a:r>
              <a:rPr dirty="0" sz="1100" spc="-20">
                <a:solidFill>
                  <a:srgbClr val="181818"/>
                </a:solidFill>
                <a:latin typeface="Cambria"/>
                <a:cs typeface="Cambria"/>
              </a:rPr>
              <a:t>reto </a:t>
            </a:r>
            <a:r>
              <a:rPr dirty="0" sz="1100">
                <a:solidFill>
                  <a:srgbClr val="0C2D31"/>
                </a:solidFill>
                <a:latin typeface="Cambria"/>
                <a:cs typeface="Cambria"/>
              </a:rPr>
              <a:t>c</a:t>
            </a:r>
            <a:r>
              <a:rPr dirty="0" sz="1100" spc="45">
                <a:solidFill>
                  <a:srgbClr val="0C2D31"/>
                </a:solidFill>
                <a:latin typeface="Cambria"/>
                <a:cs typeface="Cambria"/>
              </a:rPr>
              <a:t> </a:t>
            </a:r>
            <a:r>
              <a:rPr dirty="0" sz="1100">
                <a:solidFill>
                  <a:srgbClr val="050505"/>
                </a:solidFill>
                <a:latin typeface="Cambria"/>
                <a:cs typeface="Cambria"/>
              </a:rPr>
              <a:t>no</a:t>
            </a:r>
            <a:r>
              <a:rPr dirty="0" sz="1100" spc="95">
                <a:solidFill>
                  <a:srgbClr val="050505"/>
                </a:solidFill>
                <a:latin typeface="Cambria"/>
                <a:cs typeface="Cambria"/>
              </a:rPr>
              <a:t> </a:t>
            </a:r>
            <a:r>
              <a:rPr dirty="0" sz="1100" spc="-135">
                <a:latin typeface="Cambria"/>
                <a:cs typeface="Cambria"/>
              </a:rPr>
              <a:t>v'a1or</a:t>
            </a:r>
            <a:r>
              <a:rPr dirty="0" sz="1100" spc="7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de</a:t>
            </a:r>
            <a:r>
              <a:rPr dirty="0" sz="1100" spc="50">
                <a:latin typeface="Cambria"/>
                <a:cs typeface="Cambria"/>
              </a:rPr>
              <a:t> </a:t>
            </a:r>
            <a:r>
              <a:rPr dirty="0" sz="1100">
                <a:latin typeface="Cambria"/>
                <a:cs typeface="Cambria"/>
              </a:rPr>
              <a:t>R$</a:t>
            </a:r>
            <a:r>
              <a:rPr dirty="0" sz="1100" spc="2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8.153.378,b9.</a:t>
            </a:r>
            <a:r>
              <a:rPr dirty="0" sz="1100" spc="7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conforme</a:t>
            </a:r>
            <a:r>
              <a:rPr dirty="0" sz="1100" spc="80">
                <a:latin typeface="Cambria"/>
                <a:cs typeface="Cambria"/>
              </a:rPr>
              <a:t> </a:t>
            </a:r>
            <a:r>
              <a:rPr dirty="0" sz="1100" spc="-25">
                <a:latin typeface="Cambria"/>
                <a:cs typeface="Cambria"/>
              </a:rPr>
              <a:t>tabela</a:t>
            </a:r>
            <a:r>
              <a:rPr dirty="0" sz="1100" spc="7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abaixo.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607172" y="6200895"/>
            <a:ext cx="110934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40">
                <a:latin typeface="Cambria"/>
                <a:cs typeface="Cambria"/>
              </a:rPr>
              <a:t>l'rete</a:t>
            </a:r>
            <a:r>
              <a:rPr dirty="0" sz="1100" spc="-140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ito</a:t>
            </a:r>
            <a:r>
              <a:rPr dirty="0" sz="1100" spc="5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Municipal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409449" y="9192156"/>
            <a:ext cx="40728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11904" sz="1050">
                <a:latin typeface="Cambria"/>
                <a:cs typeface="Cambria"/>
              </a:rPr>
              <a:t>Omitido</a:t>
            </a:r>
            <a:r>
              <a:rPr dirty="0" baseline="-11904" sz="1050" spc="330">
                <a:latin typeface="Cambria"/>
                <a:cs typeface="Cambria"/>
              </a:rPr>
              <a:t> </a:t>
            </a:r>
            <a:r>
              <a:rPr dirty="0" baseline="-11904" sz="1050">
                <a:solidFill>
                  <a:srgbClr val="2F2F2F"/>
                </a:solidFill>
                <a:latin typeface="Cambria"/>
                <a:cs typeface="Cambria"/>
              </a:rPr>
              <a:t>no</a:t>
            </a:r>
            <a:r>
              <a:rPr dirty="0" baseline="-11904" sz="1050" spc="232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Dolet‹m</a:t>
            </a:r>
            <a:r>
              <a:rPr dirty="0" sz="700" spc="210"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Oficia</a:t>
            </a:r>
            <a:r>
              <a:rPr dirty="0" sz="700">
                <a:solidFill>
                  <a:srgbClr val="464646"/>
                </a:solidFill>
                <a:latin typeface="Cambria"/>
                <a:cs typeface="Cambria"/>
              </a:rPr>
              <a:t>'</a:t>
            </a:r>
            <a:r>
              <a:rPr dirty="0" sz="700" spc="1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700" spc="50">
                <a:solidFill>
                  <a:srgbClr val="0F0F0F"/>
                </a:solidFill>
                <a:latin typeface="Cambria"/>
                <a:cs typeface="Cambria"/>
              </a:rPr>
              <a:t>o</a:t>
            </a:r>
            <a:r>
              <a:rPr dirty="0" sz="700" spc="50">
                <a:solidFill>
                  <a:srgbClr val="1A1A1A"/>
                </a:solidFill>
                <a:latin typeface="Cambria"/>
                <a:cs typeface="Cambria"/>
              </a:rPr>
              <a:t>o</a:t>
            </a:r>
            <a:r>
              <a:rPr dirty="0" sz="700" spc="140">
                <a:solidFill>
                  <a:srgbClr val="1A1A1A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0C0C0C"/>
                </a:solidFill>
                <a:latin typeface="Cambria"/>
                <a:cs typeface="Cambria"/>
              </a:rPr>
              <a:t>Mu</a:t>
            </a:r>
            <a:r>
              <a:rPr dirty="0" sz="700" spc="-45">
                <a:solidFill>
                  <a:srgbClr val="0C0C0C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151515"/>
                </a:solidFill>
                <a:latin typeface="Cambria"/>
                <a:cs typeface="Cambria"/>
              </a:rPr>
              <a:t>nici</a:t>
            </a:r>
            <a:r>
              <a:rPr dirty="0" sz="700">
                <a:solidFill>
                  <a:srgbClr val="2F2F2F"/>
                </a:solidFill>
                <a:latin typeface="Cambria"/>
                <a:cs typeface="Cambria"/>
              </a:rPr>
              <a:t>oio</a:t>
            </a:r>
            <a:r>
              <a:rPr dirty="0" sz="700" spc="140">
                <a:solidFill>
                  <a:srgbClr val="2F2F2F"/>
                </a:solidFill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d</a:t>
            </a:r>
            <a:r>
              <a:rPr dirty="0" sz="700">
                <a:solidFill>
                  <a:srgbClr val="414141"/>
                </a:solidFill>
                <a:latin typeface="Cambria"/>
                <a:cs typeface="Cambria"/>
              </a:rPr>
              <a:t>e</a:t>
            </a:r>
            <a:r>
              <a:rPr dirty="0" sz="700" spc="22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0A0A0A"/>
                </a:solidFill>
                <a:latin typeface="Cambria"/>
                <a:cs typeface="Cambria"/>
              </a:rPr>
              <a:t>S</a:t>
            </a:r>
            <a:r>
              <a:rPr dirty="0" sz="700" spc="50">
                <a:solidFill>
                  <a:srgbClr val="0A0A0A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111111"/>
                </a:solidFill>
                <a:latin typeface="Cambria"/>
                <a:cs typeface="Cambria"/>
              </a:rPr>
              <a:t>e </a:t>
            </a:r>
            <a:r>
              <a:rPr dirty="0" sz="700">
                <a:latin typeface="Cambria"/>
                <a:cs typeface="Cambria"/>
              </a:rPr>
              <a:t>ropédica</a:t>
            </a:r>
            <a:r>
              <a:rPr dirty="0" sz="700" spc="215"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Extra</a:t>
            </a:r>
            <a:r>
              <a:rPr dirty="0" sz="700" spc="220"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N”</a:t>
            </a:r>
            <a:r>
              <a:rPr dirty="0" sz="700" spc="150"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131313"/>
                </a:solidFill>
                <a:latin typeface="Cambria"/>
                <a:cs typeface="Cambria"/>
              </a:rPr>
              <a:t>1.</a:t>
            </a:r>
            <a:r>
              <a:rPr dirty="0" sz="700">
                <a:solidFill>
                  <a:srgbClr val="0F0F0F"/>
                </a:solidFill>
                <a:latin typeface="Cambria"/>
                <a:cs typeface="Cambria"/>
              </a:rPr>
              <a:t>718</a:t>
            </a:r>
            <a:r>
              <a:rPr dirty="0" sz="700" spc="135">
                <a:solidFill>
                  <a:srgbClr val="0F0F0F"/>
                </a:solidFill>
                <a:latin typeface="Cambria"/>
                <a:cs typeface="Cambria"/>
              </a:rPr>
              <a:t> </a:t>
            </a:r>
            <a:r>
              <a:rPr dirty="0" sz="700" spc="-275">
                <a:solidFill>
                  <a:srgbClr val="282828"/>
                </a:solidFill>
                <a:latin typeface="Cambria"/>
                <a:cs typeface="Cambria"/>
              </a:rPr>
              <a:t>—</a:t>
            </a:r>
            <a:r>
              <a:rPr dirty="0" sz="700" spc="120">
                <a:solidFill>
                  <a:srgbClr val="282828"/>
                </a:solidFill>
                <a:latin typeface="Cambria"/>
                <a:cs typeface="Cambria"/>
              </a:rPr>
              <a:t> </a:t>
            </a:r>
            <a:r>
              <a:rPr dirty="0" sz="700">
                <a:latin typeface="Cambria"/>
                <a:cs typeface="Cambria"/>
              </a:rPr>
              <a:t>A</a:t>
            </a:r>
            <a:r>
              <a:rPr dirty="0" sz="700" spc="-40"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444444"/>
                </a:solidFill>
                <a:latin typeface="Cambria"/>
                <a:cs typeface="Cambria"/>
              </a:rPr>
              <a:t>no</a:t>
            </a:r>
            <a:r>
              <a:rPr dirty="0" sz="700" spc="15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1D1D1D"/>
                </a:solidFill>
                <a:latin typeface="Cambria"/>
                <a:cs typeface="Cambria"/>
              </a:rPr>
              <a:t>Vl</a:t>
            </a:r>
            <a:r>
              <a:rPr dirty="0" sz="700" spc="-45">
                <a:solidFill>
                  <a:srgbClr val="1D1D1D"/>
                </a:solidFill>
                <a:latin typeface="Cambria"/>
                <a:cs typeface="Cambria"/>
              </a:rPr>
              <a:t> </a:t>
            </a:r>
            <a:r>
              <a:rPr dirty="0" sz="700">
                <a:solidFill>
                  <a:srgbClr val="262626"/>
                </a:solidFill>
                <a:latin typeface="Cambria"/>
                <a:cs typeface="Cambria"/>
              </a:rPr>
              <a:t>I</a:t>
            </a:r>
            <a:r>
              <a:rPr dirty="0" sz="700" spc="480">
                <a:solidFill>
                  <a:srgbClr val="262626"/>
                </a:solidFill>
                <a:latin typeface="Cambria"/>
                <a:cs typeface="Cambria"/>
              </a:rPr>
              <a:t> </a:t>
            </a:r>
            <a:r>
              <a:rPr dirty="0" sz="700" spc="-10">
                <a:solidFill>
                  <a:srgbClr val="0F0F0F"/>
                </a:solidFill>
                <a:latin typeface="Cambria"/>
                <a:cs typeface="Cambria"/>
              </a:rPr>
              <a:t>20/C5/2024</a:t>
            </a:r>
            <a:endParaRPr sz="7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2025-08-22T15:41:39Z</dcterms:created>
  <dcterms:modified xsi:type="dcterms:W3CDTF">2025-08-22T15:41:39Z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