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Relationship Id="rId7" Type="http://schemas.openxmlformats.org/officeDocument/2006/relationships/image" Target="../media/image10.jpg"/><Relationship Id="rId8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062" y="682556"/>
            <a:ext cx="651740" cy="6063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52242" y="9529883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33969" y="1456525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2188">
            <a:solidFill>
              <a:srgbClr val="64646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64292" y="9571019"/>
            <a:ext cx="252778" cy="4265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59543" y="9531407"/>
            <a:ext cx="447691" cy="88366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23551" y="508611"/>
            <a:ext cx="293624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Arial MT"/>
                <a:cs typeface="Arial MT"/>
              </a:rPr>
              <a:t>PREFEITURA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MUNICIPAL </a:t>
            </a:r>
            <a:r>
              <a:rPr dirty="0" sz="1150">
                <a:solidFill>
                  <a:srgbClr val="070707"/>
                </a:solidFill>
                <a:latin typeface="Arial MT"/>
                <a:cs typeface="Arial MT"/>
              </a:rPr>
              <a:t>DE</a:t>
            </a:r>
            <a:r>
              <a:rPr dirty="0" sz="1150" spc="-7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851025">
              <a:lnSpc>
                <a:spcPct val="117500"/>
              </a:lnSpc>
              <a:spcBef>
                <a:spcPts val="430"/>
              </a:spcBef>
            </a:pPr>
            <a:r>
              <a:rPr dirty="0" sz="800" spc="-45">
                <a:latin typeface="Arial MT"/>
                <a:cs typeface="Arial MT"/>
              </a:rPr>
              <a:t>Rua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Igaria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49580" y="1659155"/>
            <a:ext cx="273621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678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Decreto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N°</a:t>
            </a:r>
            <a:r>
              <a:rPr dirty="0" sz="800" spc="-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2801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4</a:t>
            </a:r>
            <a:r>
              <a:rPr dirty="0" sz="800" spc="3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dezembro,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800">
              <a:latin typeface="Arial MT"/>
              <a:cs typeface="Arial MT"/>
            </a:endParaRPr>
          </a:p>
          <a:p>
            <a:pPr marL="12700" marR="38100" indent="635">
              <a:lnSpc>
                <a:spcPts val="860"/>
              </a:lnSpc>
            </a:pPr>
            <a:r>
              <a:rPr dirty="0" sz="800" spc="-55">
                <a:solidFill>
                  <a:srgbClr val="212121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70707"/>
                </a:solidFill>
                <a:latin typeface="Arial MT"/>
                <a:cs typeface="Arial MT"/>
              </a:rPr>
              <a:t>crédito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80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R$3.429.796,65,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para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fins 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especifica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16984" y="2776977"/>
            <a:ext cx="5998210" cy="899160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776605">
              <a:lnSpc>
                <a:spcPct val="100000"/>
              </a:lnSpc>
              <a:spcBef>
                <a:spcPts val="509"/>
              </a:spcBef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PREFEITO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MUNICIPAL,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A2A2A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suas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atribuiçóes</a:t>
            </a:r>
            <a:r>
              <a:rPr dirty="0" sz="80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legais,</a:t>
            </a:r>
            <a:r>
              <a:rPr dirty="0" sz="8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constitucionais</a:t>
            </a:r>
            <a:r>
              <a:rPr dirty="0" sz="800" spc="-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D1D1D"/>
                </a:solidFill>
                <a:latin typeface="Arial MT"/>
                <a:cs typeface="Arial MT"/>
              </a:rPr>
              <a:t>acordo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07070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Ihe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confere</a:t>
            </a:r>
            <a:r>
              <a:rPr dirty="0" sz="80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o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art.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8º</a:t>
            </a:r>
            <a:r>
              <a:rPr dirty="0" sz="800" spc="1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85"/>
              </a:spcBef>
            </a:pP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N°</a:t>
            </a:r>
            <a:r>
              <a:rPr dirty="0" sz="750" spc="-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823/2023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datada</a:t>
            </a:r>
            <a:r>
              <a:rPr dirty="0" sz="750" spc="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21/12/2023,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publicada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em</a:t>
            </a:r>
            <a:r>
              <a:rPr dirty="0" sz="750" spc="1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4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24242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60">
                <a:solidFill>
                  <a:srgbClr val="424242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74747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45">
                <a:solidFill>
                  <a:srgbClr val="74747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5D5D5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800">
              <a:latin typeface="Arial MT"/>
              <a:cs typeface="Arial MT"/>
            </a:endParaRPr>
          </a:p>
          <a:p>
            <a:pPr marL="306705">
              <a:lnSpc>
                <a:spcPct val="100000"/>
              </a:lnSpc>
            </a:pPr>
            <a:r>
              <a:rPr dirty="0" sz="750" spc="-1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1º</a:t>
            </a:r>
            <a:r>
              <a:rPr dirty="0" sz="75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Fica</a:t>
            </a:r>
            <a:r>
              <a:rPr dirty="0" sz="750" spc="-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96969"/>
                </a:solidFill>
                <a:latin typeface="Arial MT"/>
                <a:cs typeface="Arial MT"/>
              </a:rPr>
              <a:t>aberto</a:t>
            </a:r>
            <a:r>
              <a:rPr dirty="0" sz="750" spc="-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crédito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75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as</a:t>
            </a:r>
            <a:r>
              <a:rPr dirty="0" sz="750" spc="-2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7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71302" y="4374464"/>
            <a:ext cx="250253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1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35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Suplamentadas</a:t>
            </a:r>
            <a:r>
              <a:rPr dirty="0" u="sng" sz="800" spc="50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80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3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868555" y="4746537"/>
          <a:ext cx="6114415" cy="4598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2622550"/>
                <a:gridCol w="2129790"/>
                <a:gridCol w="60896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Governo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2.798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4514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676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9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72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2.083.33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5.083.33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7018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5.083,33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Sustentável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30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077210" algn="l"/>
                        </a:tabLst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19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15.000.00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9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703" sz="1125" spc="5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6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6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37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80385" algn="l"/>
                        </a:tabLst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5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318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92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076575" algn="l"/>
                        </a:tabLst>
                      </a:pPr>
                      <a:r>
                        <a:rPr dirty="0" sz="8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JUR(DICA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28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3.2.9.0.21.00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079750" algn="l"/>
                        </a:tabLst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7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1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175.000,00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175.00ô,00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002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Educacão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(FUNDEB)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9115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lmoostc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74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6.000.00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do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4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8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80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510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75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750" spc="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8292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222.951,82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6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222.951,82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3200" y="652083"/>
            <a:ext cx="636513" cy="60333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13153" y="6645243"/>
          <a:ext cx="6252845" cy="2953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3750"/>
                <a:gridCol w="2262505"/>
                <a:gridCol w="2451735"/>
                <a:gridCol w="667385"/>
              </a:tblGrid>
              <a:tr h="141605">
                <a:tc>
                  <a:txBody>
                    <a:bodyPr/>
                    <a:lstStyle/>
                    <a:p>
                      <a:pPr marL="1504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85"/>
                        </a:lnSpc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lnfraestrutura,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Davimentacăo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6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INSTALACÖES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147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287.325,17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75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6E6E6E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i="1">
                          <a:solidFill>
                            <a:srgbClr val="6E6E6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Afividade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RÇ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287.325,17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7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287.325,17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Unida¢łes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121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225.951.82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606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915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225.951,82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9748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0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Permanente.</a:t>
                      </a:r>
                      <a:r>
                        <a:rPr dirty="0" sz="800" spc="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6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Instalacões.</a:t>
                      </a:r>
                      <a:r>
                        <a:rPr dirty="0" sz="800" spc="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Didźtico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Distribui6ão</a:t>
                      </a:r>
                      <a:r>
                        <a:rPr dirty="0" sz="800" spc="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3081020" algn="l"/>
                        </a:tabLst>
                      </a:pP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20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7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89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127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Salźrio-</a:t>
                      </a:r>
                      <a:r>
                        <a:rPr dirty="0" baseline="3472" sz="1200" spc="127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402.014,25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684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81020" algn="l"/>
                        </a:tabLst>
                      </a:pPr>
                      <a:r>
                        <a:rPr dirty="0" sz="800" spc="-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INSTALACÖES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Salźrio-</a:t>
                      </a:r>
                      <a:r>
                        <a:rPr dirty="0" sz="800" spc="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412.674,83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814.689,08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6129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Manuten0ão</a:t>
                      </a:r>
                      <a:r>
                        <a:rPr dirty="0" sz="800" spc="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083560" algn="l"/>
                        </a:tabLst>
                      </a:pP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JURÌDICA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503.270,80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4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503.270,80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1.543.911,70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</a:tr>
              <a:tr h="107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6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232535">
                        <a:lnSpc>
                          <a:spcPts val="565"/>
                        </a:lnSpc>
                        <a:spcBef>
                          <a:spcPts val="180"/>
                        </a:spcBef>
                      </a:pPr>
                      <a:r>
                        <a:rPr dirty="0" sz="5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Servaux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575B6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ts val="640"/>
                        </a:lnSpc>
                        <a:spcBef>
                          <a:spcPts val="110"/>
                        </a:spcBef>
                      </a:pPr>
                      <a:r>
                        <a:rPr dirty="0" sz="55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Păgina</a:t>
                      </a:r>
                      <a:r>
                        <a:rPr dirty="0" sz="550" spc="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5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2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3”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T w="9525">
                      <a:solidFill>
                        <a:srgbClr val="575B6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791834" y="1426054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12188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639126" y="527149"/>
            <a:ext cx="294322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solidFill>
                  <a:srgbClr val="070707"/>
                </a:solidFill>
                <a:latin typeface="Arial"/>
                <a:cs typeface="Arial"/>
              </a:rPr>
              <a:t>PREFEITURA</a:t>
            </a:r>
            <a:r>
              <a:rPr dirty="0" sz="1100" spc="65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A0A0A"/>
                </a:solidFill>
                <a:latin typeface="Arial"/>
                <a:cs typeface="Arial"/>
              </a:rPr>
              <a:t>MUNICIPAL</a:t>
            </a:r>
            <a:r>
              <a:rPr dirty="0" sz="1100" spc="1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100" spc="-4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80808"/>
                </a:solidFill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5240" marR="1859280" indent="-3175">
              <a:lnSpc>
                <a:spcPct val="120000"/>
              </a:lnSpc>
              <a:spcBef>
                <a:spcPts val="395"/>
              </a:spcBef>
            </a:pPr>
            <a:r>
              <a:rPr dirty="0" sz="800" spc="-30">
                <a:latin typeface="Arial MT"/>
                <a:cs typeface="Arial MT"/>
              </a:rPr>
              <a:t>Rua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29166" y="2164817"/>
            <a:ext cx="249936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800" spc="-10"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Dotaçôes Suplementadas</a:t>
            </a:r>
            <a:r>
              <a:rPr dirty="0" u="sng" sz="800" spc="500"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59"/>
              </a:spcBef>
            </a:pPr>
            <a:r>
              <a:rPr dirty="0" sz="950" spc="-30">
                <a:latin typeface="Arial MT"/>
                <a:cs typeface="Arial MT"/>
              </a:rPr>
              <a:t>PREFEITURA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3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950" spc="-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45321" y="2466644"/>
            <a:ext cx="3435350" cy="50736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56285" algn="l"/>
              </a:tabLst>
            </a:pPr>
            <a:r>
              <a:rPr dirty="0" sz="800" spc="-10">
                <a:latin typeface="Arial MT"/>
                <a:cs typeface="Arial MT"/>
              </a:rPr>
              <a:t>Q1.09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45" b="1">
                <a:latin typeface="Arial"/>
                <a:cs typeface="Arial"/>
              </a:rPr>
              <a:t>Secretaria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40" b="1">
                <a:latin typeface="Arial"/>
                <a:cs typeface="Arial"/>
              </a:rPr>
              <a:t>Municipal</a:t>
            </a:r>
            <a:r>
              <a:rPr dirty="0" sz="800" spc="45" b="1">
                <a:latin typeface="Arial"/>
                <a:cs typeface="Arial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2700" marR="5080" indent="635">
              <a:lnSpc>
                <a:spcPct val="130000"/>
              </a:lnSpc>
              <a:spcBef>
                <a:spcPts val="25"/>
              </a:spcBef>
              <a:tabLst>
                <a:tab pos="752475" algn="l"/>
              </a:tabLst>
            </a:pP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2.808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Manutenção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Arial MT"/>
                <a:cs typeface="Arial MT"/>
              </a:rPr>
              <a:t>Operacionalizacão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das</a:t>
            </a:r>
            <a:r>
              <a:rPr dirty="0" sz="8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Unidades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Administrativas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3.1.9.0.91.00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800" spc="-2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262626"/>
                </a:solidFill>
                <a:latin typeface="Arial MT"/>
                <a:cs typeface="Arial MT"/>
              </a:rPr>
              <a:t>SENTENÇAS</a:t>
            </a:r>
            <a:r>
              <a:rPr dirty="0" sz="80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JUDICIAIS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926369" y="3013070"/>
          <a:ext cx="6107430" cy="926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195"/>
                <a:gridCol w="2313305"/>
                <a:gridCol w="2110104"/>
                <a:gridCol w="936625"/>
              </a:tblGrid>
              <a:tr h="1403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10" i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4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14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393.951,82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lluminaçäo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97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9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2755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COSIP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1150">
                        <a:lnSpc>
                          <a:spcPts val="869"/>
                        </a:lnSpc>
                        <a:spcBef>
                          <a:spcPts val="285"/>
                        </a:spcBef>
                      </a:pPr>
                      <a:r>
                        <a:rPr dirty="0" sz="80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878787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8787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889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98.036.50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88950">
                        <a:lnSpc>
                          <a:spcPts val="894"/>
                        </a:lnSpc>
                        <a:spcBef>
                          <a:spcPts val="2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9B.036,50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4666370" y="2829252"/>
            <a:ext cx="1587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lmpostos</a:t>
            </a:r>
            <a:r>
              <a:rPr dirty="0" sz="80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Vinculados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47971" y="2829252"/>
            <a:ext cx="4876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165.000,00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46676" y="3947547"/>
            <a:ext cx="3292475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  <a:tabLst>
                <a:tab pos="753745" algn="l"/>
              </a:tabLst>
            </a:pP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2.039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	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Servicos</a:t>
            </a:r>
            <a:r>
              <a:rPr dirty="0" sz="8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LimDeza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Púlica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65"/>
              </a:spcBef>
              <a:tabLst>
                <a:tab pos="750570" algn="l"/>
              </a:tabLst>
            </a:pP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3.3.9.0.39.05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	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DEMAIS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D1D1D"/>
                </a:solidFill>
                <a:latin typeface="Arial MT"/>
                <a:cs typeface="Arial MT"/>
              </a:rPr>
              <a:t>SERVICOS</a:t>
            </a:r>
            <a:r>
              <a:rPr dirty="0" sz="8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Arial MT"/>
                <a:cs typeface="Arial MT"/>
              </a:rPr>
              <a:t>TERCEIROS</a:t>
            </a:r>
            <a:r>
              <a:rPr dirty="0" sz="80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06060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PESSOA</a:t>
            </a:r>
            <a:r>
              <a:rPr dirty="0" sz="8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66370" y="4136468"/>
            <a:ext cx="7410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Royalties</a:t>
            </a:r>
            <a:r>
              <a:rPr dirty="0" sz="80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777777"/>
                </a:solidFill>
                <a:latin typeface="Arial MT"/>
                <a:cs typeface="Arial MT"/>
              </a:rPr>
              <a:t>-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09054" y="4246164"/>
            <a:ext cx="13874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Unidade</a:t>
            </a:r>
            <a:r>
              <a:rPr dirty="0" sz="800" spc="8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5419" y="4563066"/>
            <a:ext cx="3441700" cy="51943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756285" algn="l"/>
              </a:tabLst>
            </a:pPr>
            <a:r>
              <a:rPr dirty="0" sz="800" spc="-10" b="1">
                <a:latin typeface="Arial"/>
                <a:cs typeface="Arial"/>
              </a:rPr>
              <a:t>01.18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40" b="1">
                <a:latin typeface="Arial"/>
                <a:cs typeface="Arial"/>
              </a:rPr>
              <a:t>Secretăria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070707"/>
                </a:solidFill>
                <a:latin typeface="Arial"/>
                <a:cs typeface="Arial"/>
              </a:rPr>
              <a:t>de</a:t>
            </a:r>
            <a:r>
              <a:rPr dirty="0" sz="800" spc="-10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800" spc="-50" b="1">
                <a:latin typeface="Arial"/>
                <a:cs typeface="Arial"/>
              </a:rPr>
              <a:t>Segurança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Ordem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Pública</a:t>
            </a:r>
            <a:endParaRPr sz="800">
              <a:latin typeface="Arial MT"/>
              <a:cs typeface="Arial MT"/>
            </a:endParaRPr>
          </a:p>
          <a:p>
            <a:pPr marL="15240" marR="5080" indent="-1905">
              <a:lnSpc>
                <a:spcPct val="130000"/>
              </a:lnSpc>
              <a:spcBef>
                <a:spcPts val="70"/>
              </a:spcBef>
              <a:tabLst>
                <a:tab pos="752475" algn="l"/>
              </a:tabLst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2.836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	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Manutenção</a:t>
            </a:r>
            <a:r>
              <a:rPr dirty="0" sz="800" spc="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Operacionalîzação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42424"/>
                </a:solidFill>
                <a:latin typeface="Arial MT"/>
                <a:cs typeface="Arial MT"/>
              </a:rPr>
              <a:t>das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Unidades</a:t>
            </a:r>
            <a:r>
              <a:rPr dirty="0" sz="800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Administrativas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3.3.9.0.30.03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	</a:t>
            </a:r>
            <a:r>
              <a:rPr dirty="0" sz="800" spc="-2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Arial MT"/>
                <a:cs typeface="Arial MT"/>
              </a:rPr>
              <a:t>OUTROS</a:t>
            </a:r>
            <a:r>
              <a:rPr dirty="0" sz="80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MATERIAIS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45081" y="4099903"/>
            <a:ext cx="492759" cy="50419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700.000,00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40">
                <a:latin typeface="Arial MT"/>
                <a:cs typeface="Arial MT"/>
              </a:rPr>
              <a:t>700.000,00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50">
                <a:latin typeface="Arial MT"/>
                <a:cs typeface="Arial MT"/>
              </a:rPr>
              <a:t>79B.036,50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66399" y="4928720"/>
            <a:ext cx="13938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Outros 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não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68788" y="4928720"/>
            <a:ext cx="565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1.932.725,00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193049" y="5115587"/>
          <a:ext cx="2839085" cy="435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3735"/>
                <a:gridCol w="819150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1.932.725,00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1.932.725,00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 marL="3956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3.429.796,65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1257429" y="5599088"/>
            <a:ext cx="554164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5000"/>
              </a:lnSpc>
              <a:spcBef>
                <a:spcPts val="100"/>
              </a:spcBef>
            </a:pP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60">
                <a:solidFill>
                  <a:srgbClr val="111111"/>
                </a:solidFill>
                <a:latin typeface="Arial MT"/>
                <a:cs typeface="Arial MT"/>
              </a:rPr>
              <a:t>2ᵉ</a:t>
            </a:r>
            <a:r>
              <a:rPr dirty="0" sz="800" spc="-10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decorrentes</a:t>
            </a:r>
            <a:r>
              <a:rPr dirty="0" sz="800" spc="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abertura</a:t>
            </a:r>
            <a:r>
              <a:rPr dirty="0" sz="80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do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presente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suplementar,</a:t>
            </a:r>
            <a:r>
              <a:rPr dirty="0" sz="8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25">
                <a:solidFill>
                  <a:srgbClr val="383838"/>
                </a:solidFill>
                <a:latin typeface="Arial MT"/>
                <a:cs typeface="Arial MT"/>
              </a:rPr>
              <a:t>serăo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cobertas</a:t>
            </a:r>
            <a:r>
              <a:rPr dirty="0" sz="80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800" spc="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trata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Ariigo </a:t>
            </a:r>
            <a:r>
              <a:rPr dirty="0" sz="800" spc="-55">
                <a:solidFill>
                  <a:srgbClr val="2A2A2A"/>
                </a:solidFill>
                <a:latin typeface="Arial MT"/>
                <a:cs typeface="Arial MT"/>
              </a:rPr>
              <a:t>43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80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Federal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4.320/64,</a:t>
            </a:r>
            <a:r>
              <a:rPr dirty="0" sz="80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Inciso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70102" y="5940366"/>
            <a:ext cx="153352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7500"/>
              </a:lnSpc>
              <a:spcBef>
                <a:spcPts val="100"/>
              </a:spcBef>
            </a:pP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Inciso:</a:t>
            </a:r>
            <a:r>
              <a:rPr dirty="0" sz="80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łl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42424"/>
                </a:solidFill>
                <a:latin typeface="Arial MT"/>
                <a:cs typeface="Arial MT"/>
              </a:rPr>
              <a:t>Excesso</a:t>
            </a:r>
            <a:r>
              <a:rPr dirty="0" sz="80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Arrecadaçăo: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III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- 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747474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Ootação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76767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35257" y="6278918"/>
            <a:ext cx="250253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10">
                <a:uFill>
                  <a:solidFill>
                    <a:srgbClr val="38383B"/>
                  </a:solidFill>
                </a:uFill>
                <a:latin typeface="Arial MT"/>
                <a:cs typeface="Arial MT"/>
              </a:rPr>
              <a:t>Dotaçaes</a:t>
            </a:r>
            <a:r>
              <a:rPr dirty="0" u="sng" sz="800" spc="5">
                <a:uFill>
                  <a:solidFill>
                    <a:srgbClr val="38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8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8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280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-3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78587" y="5937320"/>
            <a:ext cx="6972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5">
                <a:latin typeface="Arial MT"/>
                <a:cs typeface="Arial MT"/>
              </a:rPr>
              <a:t>R$3.429.796,65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$3.429.796,65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971" y="1410818"/>
            <a:ext cx="6167173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0154" y="655131"/>
            <a:ext cx="645649" cy="5941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828380" y="9502459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5757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960242" y="5545767"/>
            <a:ext cx="4002404" cy="4050029"/>
            <a:chOff x="2960242" y="5545767"/>
            <a:chExt cx="4002404" cy="4050029"/>
          </a:xfrm>
        </p:grpSpPr>
        <p:sp>
          <p:nvSpPr>
            <p:cNvPr id="6" name="object 6" descr=""/>
            <p:cNvSpPr/>
            <p:nvPr/>
          </p:nvSpPr>
          <p:spPr>
            <a:xfrm>
              <a:off x="3005926" y="6037878"/>
              <a:ext cx="1806575" cy="0"/>
            </a:xfrm>
            <a:custGeom>
              <a:avLst/>
              <a:gdLst/>
              <a:ahLst/>
              <a:cxnLst/>
              <a:rect l="l" t="t" r="r" b="b"/>
              <a:pathLst>
                <a:path w="1806575" h="0">
                  <a:moveTo>
                    <a:pt x="0" y="0"/>
                  </a:moveTo>
                  <a:lnTo>
                    <a:pt x="1805992" y="0"/>
                  </a:lnTo>
                </a:path>
              </a:pathLst>
            </a:custGeom>
            <a:ln w="9141">
              <a:solidFill>
                <a:srgbClr val="3B3F3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60242" y="5545767"/>
              <a:ext cx="4001810" cy="4049629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4565" y="4013063"/>
            <a:ext cx="3380525" cy="8531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77611" y="4171513"/>
            <a:ext cx="2338957" cy="8227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39361" y="4177607"/>
            <a:ext cx="1821219" cy="24681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72524" y="4838834"/>
            <a:ext cx="3721623" cy="9446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652002" y="536544"/>
            <a:ext cx="2932430" cy="5213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2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285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1050" spc="18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3564">
              <a:lnSpc>
                <a:spcPct val="131400"/>
              </a:lnSpc>
              <a:spcBef>
                <a:spcPts val="430"/>
              </a:spcBef>
            </a:pP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Rua</a:t>
            </a:r>
            <a:r>
              <a:rPr dirty="0" sz="700" spc="2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Maria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L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ourenço,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Fazenda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42327" y="2155779"/>
            <a:ext cx="2498725" cy="35433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700" spc="1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00" spc="50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7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1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I\/IUNICIPAL</a:t>
            </a:r>
            <a:r>
              <a:rPr dirty="0" sz="900" spc="5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1837" y="2451917"/>
            <a:ext cx="568325" cy="51943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80"/>
              </a:spcBef>
            </a:pPr>
            <a:r>
              <a:rPr dirty="0" sz="700" spc="-10">
                <a:latin typeface="Arial MT"/>
                <a:cs typeface="Arial MT"/>
              </a:rPr>
              <a:t>01.13</a:t>
            </a:r>
            <a:endParaRPr sz="7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480"/>
              </a:spcBef>
            </a:pPr>
            <a:r>
              <a:rPr dirty="0" sz="700" spc="-10">
                <a:solidFill>
                  <a:srgbClr val="161616"/>
                </a:solidFill>
                <a:latin typeface="Arial MT"/>
                <a:cs typeface="Arial MT"/>
              </a:rPr>
              <a:t>2.</a:t>
            </a:r>
            <a:r>
              <a:rPr dirty="0" sz="700" spc="-10">
                <a:latin typeface="Arial MT"/>
                <a:cs typeface="Arial MT"/>
              </a:rPr>
              <a:t>LTÚ*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 spc="-30">
                <a:solidFill>
                  <a:srgbClr val="282828"/>
                </a:solidFill>
                <a:latin typeface="Arial MT"/>
                <a:cs typeface="Arial MT"/>
              </a:rPr>
              <a:t>Ü.</a:t>
            </a:r>
            <a:r>
              <a:rPr dirty="0" sz="700" spc="-30">
                <a:solidFill>
                  <a:srgbClr val="424242"/>
                </a:solidFill>
                <a:latin typeface="Arial MT"/>
                <a:cs typeface="Arial MT"/>
              </a:rPr>
              <a:t>3.</a:t>
            </a:r>
            <a:r>
              <a:rPr dirty="0" sz="700" spc="-9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0C0C0C"/>
                </a:solidFill>
                <a:latin typeface="Arial MT"/>
                <a:cs typeface="Arial MT"/>
              </a:rPr>
              <a:t>9.0.3?.05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98118" y="2451917"/>
            <a:ext cx="2554605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651510">
              <a:lnSpc>
                <a:spcPct val="157100"/>
              </a:lnSpc>
              <a:spcBef>
                <a:spcPts val="100"/>
              </a:spcBef>
            </a:pPr>
            <a:r>
              <a:rPr dirty="0" sz="700" spc="30">
                <a:latin typeface="Arial MT"/>
                <a:cs typeface="Arial MT"/>
              </a:rPr>
              <a:t>Secretaria</a:t>
            </a:r>
            <a:r>
              <a:rPr dirty="0" sz="700" spc="10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Municipa</a:t>
            </a:r>
            <a:r>
              <a:rPr dirty="0" sz="700" spc="-130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I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3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700" spc="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Serviç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os</a:t>
            </a:r>
            <a:r>
              <a:rPr dirty="0" sz="700" spc="70"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1F1F1F"/>
                </a:solidFill>
                <a:latin typeface="Arial MT"/>
                <a:cs typeface="Arial MT"/>
              </a:rPr>
              <a:t>Pú</a:t>
            </a:r>
            <a:r>
              <a:rPr dirty="0" sz="700" spc="20">
                <a:latin typeface="Arial MT"/>
                <a:cs typeface="Arial MT"/>
              </a:rPr>
              <a:t>bl</a:t>
            </a:r>
            <a:r>
              <a:rPr dirty="0" sz="700" spc="-1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icas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5">
                <a:solidFill>
                  <a:srgbClr val="0C0C0C"/>
                </a:solidFill>
                <a:latin typeface="Arial MT"/>
                <a:cs typeface="Arial MT"/>
              </a:rPr>
              <a:t>Se.°.</a:t>
            </a:r>
            <a:r>
              <a:rPr dirty="0" sz="700" spc="-1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mos</a:t>
            </a:r>
            <a:r>
              <a:rPr dirty="0" sz="700" spc="7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62626"/>
                </a:solidFill>
                <a:latin typeface="Arial MT"/>
                <a:cs typeface="Arial MT"/>
              </a:rPr>
              <a:t>ue</a:t>
            </a:r>
            <a:r>
              <a:rPr dirty="0" sz="7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Limpeza</a:t>
            </a:r>
            <a:r>
              <a:rPr dirty="0" sz="700" spc="105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F1F1F"/>
                </a:solidFill>
                <a:latin typeface="Arial MT"/>
                <a:cs typeface="Arial MT"/>
              </a:rPr>
              <a:t>Piú</a:t>
            </a:r>
            <a:r>
              <a:rPr dirty="0" sz="700" spc="-10">
                <a:solidFill>
                  <a:srgbClr val="4F4F4F"/>
                </a:solidFill>
                <a:latin typeface="Arial MT"/>
                <a:cs typeface="Arial MT"/>
              </a:rPr>
              <a:t>.</a:t>
            </a:r>
            <a:r>
              <a:rPr dirty="0" sz="700" spc="-10">
                <a:solidFill>
                  <a:srgbClr val="161616"/>
                </a:solidFill>
                <a:latin typeface="Arial MT"/>
                <a:cs typeface="Arial MT"/>
              </a:rPr>
              <a:t>ica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D</a:t>
            </a:r>
            <a:r>
              <a:rPr dirty="0" sz="700">
                <a:solidFill>
                  <a:srgbClr val="262626"/>
                </a:solidFill>
                <a:latin typeface="Arial MT"/>
                <a:cs typeface="Arial MT"/>
              </a:rPr>
              <a:t>E[.IAIS</a:t>
            </a:r>
            <a:r>
              <a:rPr dirty="0" sz="700" spc="1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E0E0E"/>
                </a:solidFill>
                <a:latin typeface="Arial MT"/>
                <a:cs typeface="Arial MT"/>
              </a:rPr>
              <a:t>SÜF"'/I¿OS</a:t>
            </a:r>
            <a:r>
              <a:rPr dirty="0" sz="700" spc="1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D</a:t>
            </a:r>
            <a:r>
              <a:rPr dirty="0" sz="70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7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TEACE</a:t>
            </a:r>
            <a:r>
              <a:rPr dirty="0" sz="700" spc="-1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D1D1D"/>
                </a:solidFill>
                <a:latin typeface="Arial MT"/>
                <a:cs typeface="Arial MT"/>
              </a:rPr>
              <a:t>ICOS</a:t>
            </a:r>
            <a:r>
              <a:rPr dirty="0" sz="700" spc="9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700" spc="9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</a:t>
            </a:r>
            <a:r>
              <a:rPr dirty="0" sz="70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700">
                <a:latin typeface="Arial MT"/>
                <a:cs typeface="Arial MT"/>
              </a:rPr>
              <a:t>SPOA.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JU</a:t>
            </a:r>
            <a:r>
              <a:rPr dirty="0" sz="700" spc="-13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OU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IC/'\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76981" y="2838901"/>
            <a:ext cx="7315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1330" algn="l"/>
              </a:tabLst>
            </a:pPr>
            <a:r>
              <a:rPr dirty="0" sz="700" spc="-10">
                <a:solidFill>
                  <a:srgbClr val="383838"/>
                </a:solidFill>
                <a:latin typeface="Arial MT"/>
                <a:cs typeface="Arial MT"/>
              </a:rPr>
              <a:t>K°uya!lie</a:t>
            </a:r>
            <a:r>
              <a:rPr dirty="0" sz="700">
                <a:solidFill>
                  <a:srgbClr val="383838"/>
                </a:solidFill>
                <a:latin typeface="Arial MT"/>
                <a:cs typeface="Arial MT"/>
              </a:rPr>
              <a:t>	</a:t>
            </a:r>
            <a:r>
              <a:rPr dirty="0" sz="700" spc="-10">
                <a:solidFill>
                  <a:srgbClr val="131313"/>
                </a:solidFill>
                <a:latin typeface="Arial MT"/>
                <a:cs typeface="Arial MT"/>
              </a:rPr>
              <a:t>Linior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21533" y="3003446"/>
            <a:ext cx="1381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Tota</a:t>
            </a:r>
            <a:r>
              <a:rPr dirty="0" sz="700">
                <a:solidFill>
                  <a:srgbClr val="1D1D1D"/>
                </a:solidFill>
                <a:latin typeface="Arial MT"/>
                <a:cs typeface="Arial MT"/>
              </a:rPr>
              <a:t>I</a:t>
            </a:r>
            <a:r>
              <a:rPr dirty="0" sz="700" spc="10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700" spc="1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Projeto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797979"/>
                </a:solidFill>
                <a:latin typeface="Arial MT"/>
                <a:cs typeface="Arial MT"/>
              </a:rPr>
              <a:t>/</a:t>
            </a:r>
            <a:r>
              <a:rPr dirty="0" sz="700" spc="19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Ati</a:t>
            </a:r>
            <a:r>
              <a:rPr dirty="0" sz="700" spc="-9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vida</a:t>
            </a:r>
            <a:r>
              <a:rPr dirty="0" sz="700" spc="-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700" spc="1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59046" y="3119689"/>
            <a:ext cx="578485" cy="35115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750" spc="-10">
                <a:latin typeface="Arial MT"/>
                <a:cs typeface="Arial MT"/>
              </a:rPr>
              <a:t>2.623</a:t>
            </a:r>
            <a:endParaRPr sz="750">
              <a:latin typeface="Arial MT"/>
              <a:cs typeface="Arial MT"/>
            </a:endParaRPr>
          </a:p>
          <a:p>
            <a:pPr marL="64769">
              <a:lnSpc>
                <a:spcPct val="100000"/>
              </a:lnSpc>
              <a:spcBef>
                <a:spcPts val="395"/>
              </a:spcBef>
            </a:pPr>
            <a:r>
              <a:rPr dirty="0" sz="700" spc="-10">
                <a:latin typeface="Arial MT"/>
                <a:cs typeface="Arial MT"/>
              </a:rPr>
              <a:t>.fi.'2.0.3g.0ú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00677" y="3119689"/>
            <a:ext cx="2550160" cy="35115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750" spc="-20">
                <a:latin typeface="Arial MT"/>
                <a:cs typeface="Arial MT"/>
              </a:rPr>
              <a:t>ManuteiJüa</a:t>
            </a:r>
            <a:r>
              <a:rPr dirty="0" sz="750" spc="3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Of›s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acio.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a'.za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õo</a:t>
            </a:r>
            <a:r>
              <a:rPr dirty="0" sz="750" spc="-40">
                <a:latin typeface="Arial MT"/>
                <a:cs typeface="Arial MT"/>
              </a:rPr>
              <a:t> cia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Secre!4ria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00" spc="-40">
                <a:latin typeface="Arial MT"/>
                <a:cs typeface="Arial MT"/>
              </a:rPr>
              <a:t>OEl.MAIS</a:t>
            </a:r>
            <a:r>
              <a:rPr dirty="0" sz="700" spc="13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SERVI?.OS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0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TERC</a:t>
            </a: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700">
                <a:latin typeface="Arial MT"/>
                <a:cs typeface="Arial MT"/>
              </a:rPr>
              <a:t>II</a:t>
            </a:r>
            <a:r>
              <a:rPr dirty="0" sz="700" spc="2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OS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70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PcSSOA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JURÍDICA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682239" y="3338629"/>
            <a:ext cx="13912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O‹.I-</a:t>
            </a:r>
            <a:r>
              <a:rPr dirty="0" sz="700">
                <a:latin typeface="Arial MT"/>
                <a:cs typeface="Arial MT"/>
              </a:rPr>
              <a:t>os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Rrcr</a:t>
            </a:r>
            <a:r>
              <a:rPr dirty="0" sz="700" spc="6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mc</a:t>
            </a:r>
            <a:r>
              <a:rPr dirty="0" sz="700">
                <a:solidFill>
                  <a:srgbClr val="6B6B6B"/>
                </a:solidFill>
                <a:latin typeface="Arial MT"/>
                <a:cs typeface="Arial MT"/>
              </a:rPr>
              <a:t>e</a:t>
            </a:r>
            <a:r>
              <a:rPr dirty="0" sz="700" spc="5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0C0C0C"/>
                </a:solidFill>
                <a:latin typeface="Arial MT"/>
                <a:cs typeface="Arial MT"/>
              </a:rPr>
              <a:t>:Jao</a:t>
            </a:r>
            <a:r>
              <a:rPr dirty="0" sz="700" spc="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’.*i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Ji:ula‹I:›s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224578" y="3439184"/>
            <a:ext cx="138239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71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TotaI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 spc="-40">
                <a:solidFill>
                  <a:srgbClr val="1A1A1A"/>
                </a:solidFill>
                <a:latin typeface="Arial MT"/>
                <a:cs typeface="Arial MT"/>
              </a:rPr>
              <a:t>d</a:t>
            </a:r>
            <a:r>
              <a:rPr dirty="0" sz="7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700" spc="1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Projeto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F3F3F"/>
                </a:solidFill>
                <a:latin typeface="Arial MT"/>
                <a:cs typeface="Arial MT"/>
              </a:rPr>
              <a:t>/</a:t>
            </a:r>
            <a:r>
              <a:rPr dirty="0" sz="700" spc="19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Atividade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R$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Unidade</a:t>
            </a:r>
            <a:r>
              <a:rPr dirty="0" sz="700" spc="155">
                <a:latin typeface="Arial MT"/>
                <a:cs typeface="Arial MT"/>
              </a:rPr>
              <a:t>  </a:t>
            </a:r>
            <a:r>
              <a:rPr dirty="0" sz="700" spc="-3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58179" y="3813981"/>
            <a:ext cx="2546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01.14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700982" y="3813981"/>
            <a:ext cx="16675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latin typeface="Arial MT"/>
                <a:cs typeface="Arial MT"/>
              </a:rPr>
              <a:t>Secretari</a:t>
            </a:r>
            <a:r>
              <a:rPr dirty="0" sz="700" spc="10">
                <a:solidFill>
                  <a:srgbClr val="242424"/>
                </a:solidFill>
                <a:latin typeface="Arial MT"/>
                <a:cs typeface="Arial MT"/>
              </a:rPr>
              <a:t>a</a:t>
            </a:r>
            <a:r>
              <a:rPr dirty="0" sz="700" spc="10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Mu\aicipal</a:t>
            </a:r>
            <a:r>
              <a:rPr dirty="0" sz="700" spc="20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de</a:t>
            </a:r>
            <a:r>
              <a:rPr dirty="0" sz="700" spc="13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Suprimentos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21533" y="4426454"/>
            <a:ext cx="1694814" cy="3244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Unidade</a:t>
            </a:r>
            <a:r>
              <a:rPr dirty="0" sz="700" spc="150">
                <a:latin typeface="Arial MT"/>
                <a:cs typeface="Arial MT"/>
              </a:rPr>
              <a:t> 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  <a:p>
            <a:pPr marL="656590">
              <a:lnSpc>
                <a:spcPct val="100000"/>
              </a:lnSpc>
              <a:spcBef>
                <a:spcPts val="335"/>
              </a:spcBef>
            </a:pPr>
            <a:r>
              <a:rPr dirty="0" sz="700" spc="10">
                <a:latin typeface="Arial MT"/>
                <a:cs typeface="Arial MT"/>
              </a:rPr>
              <a:t>Valor</a:t>
            </a:r>
            <a:r>
              <a:rPr dirty="0" sz="700" spc="18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Anulado</a:t>
            </a:r>
            <a:r>
              <a:rPr dirty="0" sz="700" spc="2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454818" y="2790148"/>
            <a:ext cx="495300" cy="34290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700">
                <a:latin typeface="Arial MT"/>
                <a:cs typeface="Arial MT"/>
              </a:rPr>
              <a:t>7õ8.043.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C1C1C"/>
                </a:solidFill>
                <a:latin typeface="Arial MT"/>
                <a:cs typeface="Arial MT"/>
              </a:rPr>
              <a:t>23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700">
                <a:latin typeface="Arial MT"/>
                <a:cs typeface="Arial MT"/>
              </a:rPr>
              <a:t>768.043,2</a:t>
            </a:r>
            <a:r>
              <a:rPr dirty="0" sz="700" spc="-4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3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382351" y="3286827"/>
            <a:ext cx="570865" cy="50990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05"/>
              </a:spcBef>
            </a:pP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?1?</a:t>
            </a:r>
            <a:r>
              <a:rPr dirty="0" sz="70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11111"/>
                </a:solidFill>
                <a:latin typeface="Arial MT"/>
                <a:cs typeface="Arial MT"/>
              </a:rPr>
              <a:t>4Ü’.</a:t>
            </a:r>
            <a:r>
              <a:rPr dirty="0" sz="7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00" spc="-35">
                <a:solidFill>
                  <a:srgbClr val="494949"/>
                </a:solidFill>
                <a:latin typeface="Arial MT"/>
                <a:cs typeface="Arial MT"/>
              </a:rPr>
              <a:t>22</a:t>
            </a:r>
            <a:endParaRPr sz="700">
              <a:latin typeface="Arial MT"/>
              <a:cs typeface="Arial MT"/>
            </a:endParaRPr>
          </a:p>
          <a:p>
            <a:pPr marL="88265">
              <a:lnSpc>
                <a:spcPct val="100000"/>
              </a:lnSpc>
              <a:spcBef>
                <a:spcPts val="409"/>
              </a:spcBef>
            </a:pPr>
            <a:r>
              <a:rPr dirty="0" sz="700" spc="-10">
                <a:latin typeface="Arial MT"/>
                <a:cs typeface="Arial MT"/>
              </a:rPr>
              <a:t>813.433.22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700" spc="-10">
                <a:latin typeface="Arial MT"/>
                <a:cs typeface="Arial MT"/>
              </a:rPr>
              <a:t>1.581.476,45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85247" y="4066912"/>
            <a:ext cx="562610" cy="68389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39700">
              <a:lnSpc>
                <a:spcPct val="100000"/>
              </a:lnSpc>
              <a:spcBef>
                <a:spcPts val="575"/>
              </a:spcBef>
            </a:pPr>
            <a:r>
              <a:rPr dirty="0" sz="750" spc="-40">
                <a:latin typeface="Arial MT"/>
                <a:cs typeface="Arial MT"/>
              </a:rPr>
              <a:t>17.4g3.Ü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 spc="-85">
                <a:solidFill>
                  <a:srgbClr val="363636"/>
                </a:solidFill>
                <a:latin typeface="Arial MT"/>
                <a:cs typeface="Arial MT"/>
              </a:rPr>
              <a:t>S</a:t>
            </a:r>
            <a:endParaRPr sz="750">
              <a:latin typeface="Arial MT"/>
              <a:cs typeface="Arial MT"/>
            </a:endParaRPr>
          </a:p>
          <a:p>
            <a:pPr marL="140335">
              <a:lnSpc>
                <a:spcPct val="100000"/>
              </a:lnSpc>
              <a:spcBef>
                <a:spcPts val="445"/>
              </a:spcBef>
            </a:pPr>
            <a:r>
              <a:rPr dirty="0" sz="700" spc="-10">
                <a:latin typeface="Arial MT"/>
                <a:cs typeface="Arial MT"/>
              </a:rPr>
              <a:t>17.083,33</a:t>
            </a:r>
            <a:endParaRPr sz="7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  <a:spcBef>
                <a:spcPts val="480"/>
              </a:spcBef>
            </a:pPr>
            <a:r>
              <a:rPr dirty="0" sz="700" spc="-10">
                <a:latin typeface="Arial MT"/>
                <a:cs typeface="Arial MT"/>
              </a:rPr>
              <a:t>17.083,33</a:t>
            </a:r>
            <a:endParaRPr sz="700">
              <a:latin typeface="Arial MT"/>
              <a:cs typeface="Arial MT"/>
            </a:endParaRPr>
          </a:p>
          <a:p>
            <a:pPr algn="r" marR="7620">
              <a:lnSpc>
                <a:spcPct val="100000"/>
              </a:lnSpc>
              <a:spcBef>
                <a:spcPts val="360"/>
              </a:spcBef>
            </a:pPr>
            <a:r>
              <a:rPr dirty="0" sz="700" spc="-10">
                <a:latin typeface="Arial MT"/>
                <a:cs typeface="Arial MT"/>
              </a:rPr>
              <a:t>3.429.796,65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2025-07-18T15:56:12Z</dcterms:created>
  <dcterms:modified xsi:type="dcterms:W3CDTF">2025-07-18T15:56:12Z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