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6607" y="597236"/>
            <a:ext cx="633467" cy="600283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703514" y="9433899"/>
            <a:ext cx="6170295" cy="21590"/>
            <a:chOff x="703514" y="9433899"/>
            <a:chExt cx="6170295" cy="21590"/>
          </a:xfrm>
        </p:grpSpPr>
        <p:sp>
          <p:nvSpPr>
            <p:cNvPr id="4" name="object 4" descr=""/>
            <p:cNvSpPr/>
            <p:nvPr/>
          </p:nvSpPr>
          <p:spPr>
            <a:xfrm>
              <a:off x="703514" y="9450658"/>
              <a:ext cx="5598160" cy="0"/>
            </a:xfrm>
            <a:custGeom>
              <a:avLst/>
              <a:gdLst/>
              <a:ahLst/>
              <a:cxnLst/>
              <a:rect l="l" t="t" r="r" b="b"/>
              <a:pathLst>
                <a:path w="5598160" h="0">
                  <a:moveTo>
                    <a:pt x="0" y="0"/>
                  </a:moveTo>
                  <a:lnTo>
                    <a:pt x="5597663" y="0"/>
                  </a:lnTo>
                </a:path>
              </a:pathLst>
            </a:custGeom>
            <a:ln w="9141">
              <a:solidFill>
                <a:srgbClr val="5B60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334677" y="9438470"/>
              <a:ext cx="539115" cy="0"/>
            </a:xfrm>
            <a:custGeom>
              <a:avLst/>
              <a:gdLst/>
              <a:ahLst/>
              <a:cxnLst/>
              <a:rect l="l" t="t" r="r" b="b"/>
              <a:pathLst>
                <a:path w="539115" h="0">
                  <a:moveTo>
                    <a:pt x="0" y="0"/>
                  </a:moveTo>
                  <a:lnTo>
                    <a:pt x="539056" y="0"/>
                  </a:lnTo>
                </a:path>
              </a:pathLst>
            </a:custGeom>
            <a:ln w="9141">
              <a:solidFill>
                <a:srgbClr val="5B60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685241" y="1369682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15235">
            <a:solidFill>
              <a:srgbClr val="50505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55995" y="8614223"/>
            <a:ext cx="462918" cy="7922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12519" y="9494841"/>
            <a:ext cx="252778" cy="48754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574303" y="325425"/>
            <a:ext cx="2931160" cy="638810"/>
          </a:xfrm>
          <a:prstGeom prst="rect">
            <a:avLst/>
          </a:prstGeom>
        </p:spPr>
        <p:txBody>
          <a:bodyPr wrap="square" lIns="0" tIns="107314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844"/>
              </a:spcBef>
            </a:pPr>
            <a:r>
              <a:rPr dirty="0" sz="1150" spc="-35" b="1">
                <a:latin typeface="Arial"/>
                <a:cs typeface="Arial"/>
              </a:rPr>
              <a:t>PREFEITURA</a:t>
            </a:r>
            <a:r>
              <a:rPr dirty="0" sz="1150" spc="20" b="1">
                <a:latin typeface="Arial"/>
                <a:cs typeface="Arial"/>
              </a:rPr>
              <a:t> </a:t>
            </a:r>
            <a:r>
              <a:rPr dirty="0" sz="1150" spc="-30" b="1">
                <a:latin typeface="Arial"/>
                <a:cs typeface="Arial"/>
              </a:rPr>
              <a:t>MUNICIPAL</a:t>
            </a:r>
            <a:r>
              <a:rPr dirty="0" sz="1150" spc="20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31313"/>
                </a:solidFill>
                <a:latin typeface="Arial"/>
                <a:cs typeface="Arial"/>
              </a:rPr>
              <a:t>DE</a:t>
            </a:r>
            <a:r>
              <a:rPr dirty="0" sz="1150" spc="-6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150" spc="-35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845945">
              <a:lnSpc>
                <a:spcPct val="110600"/>
              </a:lnSpc>
              <a:spcBef>
                <a:spcPts val="445"/>
              </a:spcBef>
            </a:pPr>
            <a:r>
              <a:rPr dirty="0" sz="850" spc="-65">
                <a:latin typeface="Arial MT"/>
                <a:cs typeface="Arial MT"/>
              </a:rPr>
              <a:t>Rua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Nlaria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Lourenço,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MT"/>
                <a:cs typeface="Arial MT"/>
              </a:rPr>
              <a:t>18 </a:t>
            </a:r>
            <a:r>
              <a:rPr dirty="0" sz="850" spc="-60">
                <a:latin typeface="Arial MT"/>
                <a:cs typeface="Arial MT"/>
              </a:rPr>
              <a:t>Fazenda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92879" y="1580183"/>
            <a:ext cx="18351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424242"/>
                </a:solidFill>
                <a:latin typeface="Arial MT"/>
                <a:cs typeface="Arial MT"/>
              </a:rPr>
              <a:t>Decreto</a:t>
            </a:r>
            <a:r>
              <a:rPr dirty="0" sz="75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2804</a:t>
            </a:r>
            <a:r>
              <a:rPr dirty="0" sz="75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66666"/>
                </a:solidFill>
                <a:latin typeface="Arial MT"/>
                <a:cs typeface="Arial MT"/>
              </a:rPr>
              <a:t>9</a:t>
            </a:r>
            <a:r>
              <a:rPr dirty="0" sz="750" spc="38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750" spc="1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dezembro,</a:t>
            </a:r>
            <a:r>
              <a:rPr dirty="0" sz="750" spc="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A2A2A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95843" y="1982404"/>
            <a:ext cx="270319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160"/>
              </a:spcBef>
            </a:pP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Abre</a:t>
            </a:r>
            <a:r>
              <a:rPr dirty="0" sz="7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suplementar</a:t>
            </a:r>
            <a:r>
              <a:rPr dirty="0" sz="750" spc="6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B5B5B"/>
                </a:solidFill>
                <a:latin typeface="Arial MT"/>
                <a:cs typeface="Arial MT"/>
              </a:rPr>
              <a:t>no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valor</a:t>
            </a:r>
            <a:r>
              <a:rPr dirty="0" sz="7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total</a:t>
            </a:r>
            <a:r>
              <a:rPr dirty="0" sz="7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750" spc="-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R$8.097.970,00,</a:t>
            </a:r>
            <a:r>
              <a:rPr dirty="0" sz="7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44444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fins</a:t>
            </a:r>
            <a:r>
              <a:rPr dirty="0" sz="75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que</a:t>
            </a:r>
            <a:r>
              <a:rPr dirty="0" sz="75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se</a:t>
            </a:r>
            <a:r>
              <a:rPr dirty="0" sz="75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especifica</a:t>
            </a:r>
            <a:r>
              <a:rPr dirty="0" sz="75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sz="75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da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68746" y="2690859"/>
            <a:ext cx="5991860" cy="9029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7555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sz="75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PREFEITO</a:t>
            </a:r>
            <a:r>
              <a:rPr dirty="0" sz="750" spc="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MUNICIPAL,</a:t>
            </a:r>
            <a:r>
              <a:rPr dirty="0" sz="75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no</a:t>
            </a:r>
            <a:r>
              <a:rPr dirty="0" sz="750" spc="-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uso</a:t>
            </a:r>
            <a:r>
              <a:rPr dirty="0" sz="75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750" spc="-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suas</a:t>
            </a:r>
            <a:r>
              <a:rPr dirty="0" sz="75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atribuiçóes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constitucionais</a:t>
            </a:r>
            <a:r>
              <a:rPr dirty="0" sz="750" spc="-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75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75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acordo</a:t>
            </a:r>
            <a:r>
              <a:rPr dirty="0" sz="75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05050"/>
                </a:solidFill>
                <a:latin typeface="Arial MT"/>
                <a:cs typeface="Arial MT"/>
              </a:rPr>
              <a:t>com</a:t>
            </a:r>
            <a:r>
              <a:rPr dirty="0" sz="750" spc="-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46464"/>
                </a:solidFill>
                <a:latin typeface="Arial MT"/>
                <a:cs typeface="Arial MT"/>
              </a:rPr>
              <a:t>o</a:t>
            </a:r>
            <a:r>
              <a:rPr dirty="0" sz="750" spc="-2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D4D4D"/>
                </a:solidFill>
                <a:latin typeface="Arial MT"/>
                <a:cs typeface="Arial MT"/>
              </a:rPr>
              <a:t>que</a:t>
            </a:r>
            <a:r>
              <a:rPr dirty="0" sz="750" spc="-5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Ihe</a:t>
            </a:r>
            <a:r>
              <a:rPr dirty="0" sz="75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confere</a:t>
            </a:r>
            <a:r>
              <a:rPr dirty="0" sz="7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75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art.</a:t>
            </a:r>
            <a:r>
              <a:rPr dirty="0" sz="75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8º</a:t>
            </a:r>
            <a:r>
              <a:rPr dirty="0" sz="750" spc="18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5D5D5D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750" spc="-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750" spc="-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823/2023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datada</a:t>
            </a:r>
            <a:r>
              <a:rPr dirty="0" sz="7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de</a:t>
            </a:r>
            <a:r>
              <a:rPr dirty="0" sz="750" spc="-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0F0F0F"/>
                </a:solidFill>
                <a:latin typeface="Arial MT"/>
                <a:cs typeface="Arial MT"/>
              </a:rPr>
              <a:t>21/1212023,</a:t>
            </a:r>
            <a:r>
              <a:rPr dirty="0" sz="75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publicada</a:t>
            </a:r>
            <a:r>
              <a:rPr dirty="0" sz="7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em</a:t>
            </a:r>
            <a:r>
              <a:rPr dirty="0" sz="750" spc="1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505050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45">
                <a:solidFill>
                  <a:srgbClr val="505050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4242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242424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-5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F1F1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-5">
                <a:solidFill>
                  <a:srgbClr val="1F1F1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595959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595959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5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525252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750" spc="-10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606060"/>
                </a:solidFill>
                <a:latin typeface="Arial MT"/>
                <a:cs typeface="Arial MT"/>
              </a:rPr>
              <a:t>1º</a:t>
            </a:r>
            <a:r>
              <a:rPr dirty="0" sz="750" spc="-4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75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Fica</a:t>
            </a:r>
            <a:r>
              <a:rPr dirty="0" sz="750" spc="-3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Arial MT"/>
                <a:cs typeface="Arial MT"/>
              </a:rPr>
              <a:t>aberto</a:t>
            </a:r>
            <a:r>
              <a:rPr dirty="0" sz="75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crédito</a:t>
            </a:r>
            <a:r>
              <a:rPr dirty="0" sz="7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suplementar</a:t>
            </a:r>
            <a:r>
              <a:rPr dirty="0" sz="750" spc="7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46464"/>
                </a:solidFill>
                <a:latin typeface="Arial MT"/>
                <a:cs typeface="Arial MT"/>
              </a:rPr>
              <a:t>as</a:t>
            </a:r>
            <a:r>
              <a:rPr dirty="0" sz="750" spc="-3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seguintes</a:t>
            </a:r>
            <a:r>
              <a:rPr dirty="0" sz="7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23063" y="4293327"/>
            <a:ext cx="2494280" cy="35115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sng" sz="75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6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290"/>
              </a:spcBef>
            </a:pPr>
            <a:r>
              <a:rPr dirty="0" sz="950" spc="-30" b="1">
                <a:latin typeface="Arial"/>
                <a:cs typeface="Arial"/>
              </a:rPr>
              <a:t>PREFEITURA</a:t>
            </a:r>
            <a:r>
              <a:rPr dirty="0" sz="950" spc="15" b="1">
                <a:latin typeface="Arial"/>
                <a:cs typeface="Arial"/>
              </a:rPr>
              <a:t> </a:t>
            </a:r>
            <a:r>
              <a:rPr dirty="0" sz="950" spc="-25" b="1">
                <a:latin typeface="Arial"/>
                <a:cs typeface="Arial"/>
              </a:rPr>
              <a:t>MUNICIPAL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6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820043" y="4664265"/>
          <a:ext cx="6099175" cy="2186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4705350"/>
                <a:gridCol w="644525"/>
              </a:tblGrid>
              <a:tr h="136525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l¥lunicipal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2.041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Bãsica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(FUNDEB)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3.1.9.0.04.02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750" spc="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750" spc="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75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3.1.9.0.04.03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75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Apoio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-2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750" spc="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-15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750" spc="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lmoostc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1.500.000.00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75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750" spc="-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FIXAS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Transferencias</a:t>
                      </a:r>
                      <a:r>
                        <a:rPr dirty="0" sz="750" spc="-2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750" spc="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3.1.9.0.11.02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sz="750" spc="-3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FIXAS-MAGISTÉRIO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3.500.000.00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7.600.000,00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314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Segurança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Ordem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Pública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7.600.000,00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2.836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4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75940" algn="l"/>
                        </a:tabLst>
                      </a:pPr>
                      <a:r>
                        <a:rPr dirty="0" sz="7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4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497.970.00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497.970,00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497.970,00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9148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8.097.970,00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1153873" y="6905034"/>
            <a:ext cx="5532755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93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Artigo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07070"/>
                </a:solidFill>
                <a:latin typeface="Arial MT"/>
                <a:cs typeface="Arial MT"/>
              </a:rPr>
              <a:t>2º</a:t>
            </a:r>
            <a:r>
              <a:rPr dirty="0" sz="750" spc="-4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750" spc="-6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65656"/>
                </a:solidFill>
                <a:latin typeface="Arial MT"/>
                <a:cs typeface="Arial MT"/>
              </a:rPr>
              <a:t>As</a:t>
            </a:r>
            <a:r>
              <a:rPr dirty="0" sz="75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F4F4F"/>
                </a:solidFill>
                <a:latin typeface="Arial MT"/>
                <a:cs typeface="Arial MT"/>
              </a:rPr>
              <a:t>despesas</a:t>
            </a:r>
            <a:r>
              <a:rPr dirty="0" sz="750" spc="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decorrentes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75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D4D4D"/>
                </a:solidFill>
                <a:latin typeface="Arial MT"/>
                <a:cs typeface="Arial MT"/>
              </a:rPr>
              <a:t>abertura</a:t>
            </a:r>
            <a:r>
              <a:rPr dirty="0" sz="750" spc="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75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presente</a:t>
            </a:r>
            <a:r>
              <a:rPr dirty="0" sz="7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suplementar,</a:t>
            </a:r>
            <a:r>
              <a:rPr dirty="0" sz="750" spc="6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serão</a:t>
            </a:r>
            <a:r>
              <a:rPr dirty="0" sz="750" spc="-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cobertas</a:t>
            </a:r>
            <a:r>
              <a:rPr dirty="0" sz="75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com</a:t>
            </a:r>
            <a:r>
              <a:rPr dirty="0" sz="75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recursos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que</a:t>
            </a:r>
            <a:r>
              <a:rPr dirty="0" sz="75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trata</a:t>
            </a:r>
            <a:r>
              <a:rPr dirty="0" sz="75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o</a:t>
            </a:r>
            <a:r>
              <a:rPr dirty="0" sz="7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646464"/>
                </a:solidFill>
                <a:latin typeface="Arial MT"/>
                <a:cs typeface="Arial MT"/>
              </a:rPr>
              <a:t>43</a:t>
            </a:r>
            <a:r>
              <a:rPr dirty="0" sz="750" spc="-2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parágrafo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da</a:t>
            </a:r>
            <a:r>
              <a:rPr dirty="0" sz="750" spc="-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Lei</a:t>
            </a:r>
            <a:r>
              <a:rPr dirty="0" sz="750" spc="-4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24242"/>
                </a:solidFill>
                <a:latin typeface="Arial MT"/>
                <a:cs typeface="Arial MT"/>
              </a:rPr>
              <a:t>Federal</a:t>
            </a:r>
            <a:r>
              <a:rPr dirty="0" sz="75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N°</a:t>
            </a:r>
            <a:r>
              <a:rPr dirty="0" sz="750" spc="-7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4.320/64,</a:t>
            </a:r>
            <a:r>
              <a:rPr dirty="0" sz="7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Inciso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32323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964102" y="7249361"/>
            <a:ext cx="153035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Inciso:</a:t>
            </a:r>
            <a:r>
              <a:rPr dirty="0" sz="750" spc="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Il</a:t>
            </a:r>
            <a:r>
              <a:rPr dirty="0" sz="750" spc="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r>
              <a:rPr dirty="0" sz="750" spc="-4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565656"/>
                </a:solidFill>
                <a:latin typeface="Arial MT"/>
                <a:cs typeface="Arial MT"/>
              </a:rPr>
              <a:t>Excesso</a:t>
            </a:r>
            <a:r>
              <a:rPr dirty="0" sz="75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75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84848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III</a:t>
            </a:r>
            <a:r>
              <a:rPr dirty="0" sz="750" spc="-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7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Anulação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750" spc="-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28175" y="7581764"/>
            <a:ext cx="2499995" cy="35941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sng" sz="850" spc="-4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25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250"/>
              </a:spcBef>
            </a:pPr>
            <a:r>
              <a:rPr dirty="0" sz="950" spc="-25">
                <a:latin typeface="Arial MT"/>
                <a:cs typeface="Arial MT"/>
              </a:rPr>
              <a:t>PREFEITURA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950" spc="-5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69447" y="7252407"/>
            <a:ext cx="699770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RS8.097.970,00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$8.097.970,00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45184" y="7886208"/>
            <a:ext cx="564515" cy="50990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01.04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2.798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3.3.9.0.39.05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84944" y="7886208"/>
            <a:ext cx="2546350" cy="50990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>
                <a:latin typeface="Arial MT"/>
                <a:cs typeface="Arial MT"/>
              </a:rPr>
              <a:t>Secretária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750" spc="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Governo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424242"/>
                </a:solidFill>
                <a:latin typeface="Arial MT"/>
                <a:cs typeface="Arial MT"/>
              </a:rPr>
              <a:t>Manutenção</a:t>
            </a:r>
            <a:r>
              <a:rPr dirty="0" sz="750" spc="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C7C7C"/>
                </a:solidFill>
                <a:latin typeface="Arial MT"/>
                <a:cs typeface="Arial MT"/>
              </a:rPr>
              <a:t>e</a:t>
            </a:r>
            <a:r>
              <a:rPr dirty="0" sz="750" spc="-4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Operacionalização</a:t>
            </a:r>
            <a:r>
              <a:rPr dirty="0" sz="7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das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Unidades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solidFill>
                  <a:srgbClr val="424242"/>
                </a:solidFill>
                <a:latin typeface="Arial MT"/>
                <a:cs typeface="Arial MT"/>
              </a:rPr>
              <a:t>DEMAIS</a:t>
            </a:r>
            <a:r>
              <a:rPr dirty="0" sz="75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81818"/>
                </a:solidFill>
                <a:latin typeface="Arial MT"/>
                <a:cs typeface="Arial MT"/>
              </a:rPr>
              <a:t>SERVIÇOS</a:t>
            </a:r>
            <a:r>
              <a:rPr dirty="0" sz="75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7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Arial MT"/>
                <a:cs typeface="Arial MT"/>
              </a:rPr>
              <a:t>TERCEIROS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750" spc="-5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PESSOA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JURÍDICA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60277" y="8256435"/>
            <a:ext cx="7410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Rovaities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E6E6E"/>
                </a:solidFill>
                <a:latin typeface="Arial MT"/>
                <a:cs typeface="Arial MT"/>
              </a:rPr>
              <a:t>-</a:t>
            </a:r>
            <a:r>
              <a:rPr dirty="0" sz="750" spc="-5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Uniào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105654" y="8355467"/>
            <a:ext cx="138747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76767"/>
                </a:solidFill>
                <a:latin typeface="Arial MT"/>
                <a:cs typeface="Arial MT"/>
              </a:rPr>
              <a:t>/</a:t>
            </a:r>
            <a:r>
              <a:rPr dirty="0" sz="750" spc="7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70707"/>
                </a:solidFill>
                <a:latin typeface="Arial MT"/>
                <a:cs typeface="Arial MT"/>
              </a:rPr>
              <a:t>R5</a:t>
            </a:r>
            <a:r>
              <a:rPr dirty="0" sz="75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3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45184" y="8672368"/>
            <a:ext cx="567690" cy="67754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01.Q6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2.802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45"/>
              </a:spcBef>
            </a:pP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3.3.9.0.39.05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584944" y="8666274"/>
            <a:ext cx="2694305" cy="68389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65"/>
              </a:spcBef>
            </a:pPr>
            <a:r>
              <a:rPr dirty="0" sz="750">
                <a:latin typeface="Arial MT"/>
                <a:cs typeface="Arial MT"/>
              </a:rPr>
              <a:t>Secretãrta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Administração</a:t>
            </a:r>
            <a:endParaRPr sz="750">
              <a:latin typeface="Arial MT"/>
              <a:cs typeface="Arial MT"/>
            </a:endParaRPr>
          </a:p>
          <a:p>
            <a:pPr marL="15240" marR="5080" indent="-2540">
              <a:lnSpc>
                <a:spcPct val="133300"/>
              </a:lnSpc>
              <a:spcBef>
                <a:spcPts val="170"/>
              </a:spcBef>
            </a:pPr>
            <a:r>
              <a:rPr dirty="0" baseline="3703" sz="1125" spc="-15">
                <a:solidFill>
                  <a:srgbClr val="232323"/>
                </a:solidFill>
                <a:latin typeface="Arial MT"/>
                <a:cs typeface="Arial MT"/>
              </a:rPr>
              <a:t>Manuten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cã</a:t>
            </a:r>
            <a:r>
              <a:rPr dirty="0" baseline="3703" sz="1125" spc="-15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baseline="3703" sz="1125" spc="-37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525252"/>
                </a:solidFill>
                <a:latin typeface="Arial MT"/>
                <a:cs typeface="Arial MT"/>
              </a:rPr>
              <a:t>e</a:t>
            </a:r>
            <a:r>
              <a:rPr dirty="0" baseline="3703" sz="1125" spc="-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baseline="3703" sz="1125" spc="-15">
                <a:solidFill>
                  <a:srgbClr val="2F2F2F"/>
                </a:solidFill>
                <a:latin typeface="Arial MT"/>
                <a:cs typeface="Arial MT"/>
              </a:rPr>
              <a:t>Operacionalização</a:t>
            </a:r>
            <a:r>
              <a:rPr dirty="0" baseline="3703" sz="1125" spc="-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595959"/>
                </a:solidFill>
                <a:latin typeface="Arial MT"/>
                <a:cs typeface="Arial MT"/>
              </a:rPr>
              <a:t>das</a:t>
            </a:r>
            <a:r>
              <a:rPr dirty="0" baseline="3703" sz="1125" spc="-3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444444"/>
                </a:solidFill>
                <a:latin typeface="Arial MT"/>
                <a:cs typeface="Arial MT"/>
              </a:rPr>
              <a:t>Unidades</a:t>
            </a:r>
            <a:r>
              <a:rPr dirty="0" baseline="3703" sz="1125" spc="89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703" sz="1125" spc="-15">
                <a:latin typeface="Arial MT"/>
                <a:cs typeface="Arial MT"/>
              </a:rPr>
              <a:t>Administrativas </a:t>
            </a:r>
            <a:r>
              <a:rPr dirty="0" sz="750" spc="-20">
                <a:solidFill>
                  <a:srgbClr val="161616"/>
                </a:solidFill>
                <a:latin typeface="Arial MT"/>
                <a:cs typeface="Arial MT"/>
              </a:rPr>
              <a:t>OUTROS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MATERIAIS</a:t>
            </a:r>
            <a:r>
              <a:rPr dirty="0" sz="75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4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Arial MT"/>
                <a:cs typeface="Arial MT"/>
              </a:rPr>
              <a:t>CONSUMO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DEMAIS</a:t>
            </a:r>
            <a:r>
              <a:rPr dirty="0" sz="75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14141"/>
                </a:solidFill>
                <a:latin typeface="Arial MT"/>
                <a:cs typeface="Arial MT"/>
              </a:rPr>
              <a:t>SERVICOS</a:t>
            </a:r>
            <a:r>
              <a:rPr dirty="0" sz="75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750" spc="-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TERCEIROS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PESSOA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JURIDICA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39438" y="8209204"/>
            <a:ext cx="492125" cy="33655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807.940,00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latin typeface="Arial MT"/>
                <a:cs typeface="Arial MT"/>
              </a:rPr>
              <a:t>807.940,00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563323" y="9007551"/>
            <a:ext cx="1581150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6000"/>
              </a:lnSpc>
              <a:spcBef>
                <a:spcPts val="100"/>
              </a:spcBef>
            </a:pP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Recursos</a:t>
            </a:r>
            <a:r>
              <a:rPr dirty="0" sz="75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05050"/>
                </a:solidFill>
                <a:latin typeface="Arial MT"/>
                <a:cs typeface="Arial MT"/>
              </a:rPr>
              <a:t>não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Vinculados</a:t>
            </a:r>
            <a:r>
              <a:rPr dirty="0" sz="75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lmDosto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7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nâo</a:t>
            </a:r>
            <a:r>
              <a:rPr dirty="0" sz="750" spc="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Vinculados</a:t>
            </a:r>
            <a:r>
              <a:rPr dirty="0" sz="7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84848"/>
                </a:solidFill>
                <a:latin typeface="Arial MT"/>
                <a:cs typeface="Arial MT"/>
              </a:rPr>
              <a:t>imposto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42344" y="9007551"/>
            <a:ext cx="488315" cy="33655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64135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494949"/>
                </a:solidFill>
                <a:latin typeface="Arial MT"/>
                <a:cs typeface="Arial MT"/>
              </a:rPr>
              <a:t>96.710,40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399.850.00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86639" y="9445830"/>
            <a:ext cx="4597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131313"/>
                </a:solidFill>
                <a:latin typeface="Arial MT"/>
                <a:cs typeface="Arial MT"/>
              </a:rPr>
              <a:t>Página</a:t>
            </a:r>
            <a:r>
              <a:rPr dirty="0" sz="550" spc="9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550" spc="-190">
                <a:solidFill>
                  <a:srgbClr val="666666"/>
                </a:solidFill>
                <a:latin typeface="Arial MT"/>
                <a:cs typeface="Arial MT"/>
              </a:rPr>
              <a:t>T</a:t>
            </a:r>
            <a:r>
              <a:rPr dirty="0" sz="550" spc="7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5E5E5E"/>
                </a:solidFill>
                <a:latin typeface="Arial MT"/>
                <a:cs typeface="Arial MT"/>
              </a:rPr>
              <a:t>de </a:t>
            </a:r>
            <a:r>
              <a:rPr dirty="0" sz="550" spc="-50">
                <a:solidFill>
                  <a:srgbClr val="747474"/>
                </a:solidFill>
                <a:latin typeface="Arial MT"/>
                <a:cs typeface="Arial MT"/>
              </a:rPr>
              <a:t>3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4016" y="542387"/>
            <a:ext cx="621285" cy="60028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94378" y="2421929"/>
          <a:ext cx="6246495" cy="7056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7560"/>
                <a:gridCol w="4707255"/>
                <a:gridCol w="664210"/>
              </a:tblGrid>
              <a:tr h="141605">
                <a:tc>
                  <a:txBody>
                    <a:bodyPr/>
                    <a:lstStyle/>
                    <a:p>
                      <a:pPr marL="160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8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Manutencăo</a:t>
                      </a:r>
                      <a:r>
                        <a:rPr dirty="0" sz="800" spc="9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76575" algn="l"/>
                        </a:tabLst>
                      </a:pPr>
                      <a:r>
                        <a:rPr dirty="0" sz="80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SCRVICOS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JUR(DICA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399.g50.00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896.410,40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06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Rț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Secretańa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10">
                          <a:latin typeface="Arial Black"/>
                          <a:cs typeface="Arial Black"/>
                        </a:rPr>
                        <a:t>896.410,40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1750"/>
                </a:tc>
              </a:tr>
              <a:tr h="16891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pavimentaçăo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3077210" algn="l"/>
                        </a:tabLst>
                      </a:pPr>
                      <a:r>
                        <a:rPr dirty="0" baseline="11111" sz="1125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11111" sz="1125" spc="7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1111" sz="11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11111" sz="1125" spc="-44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1111" sz="1125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INSTALACÖES</a:t>
                      </a:r>
                      <a:r>
                        <a:rPr dirty="0" baseline="11111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Outras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VinculaCões</a:t>
                      </a:r>
                      <a:r>
                        <a:rPr dirty="0" sz="80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transferãncias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200.000.00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</a:tr>
              <a:tr h="15875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074035" algn="l"/>
                        </a:tabLst>
                      </a:pPr>
                      <a:r>
                        <a:rPr dirty="0" baseline="6944" sz="1200" spc="-82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6944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944" sz="1200" spc="-82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INSTALACÖES</a:t>
                      </a:r>
                      <a:r>
                        <a:rPr dirty="0" baseline="6944" sz="12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1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lmposto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255.612.98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</a:tr>
              <a:tr h="16446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077210" algn="l"/>
                        </a:tabLst>
                      </a:pPr>
                      <a:r>
                        <a:rPr dirty="0" baseline="3703" sz="1125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703" sz="1125" spc="44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44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INSTALACÖES</a:t>
                      </a:r>
                      <a:r>
                        <a:rPr dirty="0" baseline="3703" sz="11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188.447,79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644.060,77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644.Q60,77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baseline="3472" sz="1200" spc="-97">
                          <a:latin typeface="Arial MT"/>
                          <a:cs typeface="Arial MT"/>
                        </a:rPr>
                        <a:t>Secretańa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Educa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o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2.041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Educacão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75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ÎEUNDEB)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73400" algn="l"/>
                        </a:tabLst>
                      </a:pPr>
                      <a:r>
                        <a:rPr dirty="0" baseline="3703" sz="1125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OBRIGACÔES</a:t>
                      </a:r>
                      <a:r>
                        <a:rPr dirty="0" baseline="3703" sz="1125" spc="52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703" sz="1125" spc="-75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703" sz="1125" spc="-3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Transferèncias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469.000.00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065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076575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Re0ime</a:t>
                      </a:r>
                      <a:r>
                        <a:rPr dirty="0" baseline="3703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baseline="3703" sz="1125" spc="-6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8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baseline="3703" sz="1125" spc="8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baseline="3703" sz="112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-4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750" spc="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Imoostc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523.000,00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g9z.ooo,oo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6573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074035" algn="l"/>
                        </a:tabLst>
                      </a:pPr>
                      <a:r>
                        <a:rPr dirty="0" baseline="3472" sz="1200" spc="-9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4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5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211.461,77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700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074035" algn="l"/>
                        </a:tabLst>
                      </a:pPr>
                      <a:r>
                        <a:rPr dirty="0" baseline="3472" sz="1200" spc="-104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52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baseline="3472" sz="1200" spc="14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113.962.46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5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325.424,23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637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75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Permanente,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Instala¢ões. </a:t>
                      </a:r>
                      <a:r>
                        <a:rPr dirty="0" sz="7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Mateńal</a:t>
                      </a:r>
                      <a:r>
                        <a:rPr dirty="0" sz="750" spc="1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Didátìco</a:t>
                      </a:r>
                      <a:r>
                        <a:rPr dirty="0" sz="75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750" spc="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 spc="1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721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DEłdAlS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JURÍOICA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9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Saláńo-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61.480.00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192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210"/>
                        </a:spcBef>
                        <a:tabLst>
                          <a:tab pos="3074670" algn="l"/>
                        </a:tabLst>
                      </a:pPr>
                      <a:r>
                        <a:rPr dirty="0" baseline="3703" sz="1125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703" sz="11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67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ÖES</a:t>
                      </a:r>
                      <a:r>
                        <a:rPr dirty="0" baseline="3703" sz="11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Salźrio-</a:t>
                      </a:r>
                      <a:r>
                        <a:rPr dirty="0" baseline="3703" sz="1125" spc="-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335.605,53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Tota!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397.085,53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Operacionaliza6ăo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3.1.9.0.14.00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74035" algn="l"/>
                        </a:tabLst>
                      </a:pPr>
                      <a:r>
                        <a:rPr dirty="0" sz="8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5811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074035" algn="l"/>
                        </a:tabLst>
                      </a:pPr>
                      <a:r>
                        <a:rPr dirty="0" sz="800" spc="-7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00" spc="1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75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432.471,28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5557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074035" algn="l"/>
                        </a:tabLst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Imoostos</a:t>
                      </a:r>
                      <a:r>
                        <a:rPr dirty="0" sz="75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265.454,75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684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74035" algn="l"/>
                        </a:tabLst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JURÎDICA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413.500,00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5938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74035" algn="l"/>
                        </a:tabLst>
                      </a:pP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INSTALACÖES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Outras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92.598.22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1.234.024,25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2.948.534,01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Púb!icos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Manutencăo</a:t>
                      </a:r>
                      <a:r>
                        <a:rPr dirty="0" sz="750" spc="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15"/>
                        </a:spcBef>
                        <a:tabLst>
                          <a:tab pos="3074035" algn="l"/>
                        </a:tabLst>
                      </a:pPr>
                      <a:r>
                        <a:rPr dirty="0" sz="80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391.669.26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5875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77210" algn="l"/>
                        </a:tabLst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220.997,66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5557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76575" algn="l"/>
                        </a:tabLst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9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30.430.50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68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14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3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643.09T,42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643.097,42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5494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SecretaŃa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Suprimentos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2.848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9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ManutenCăo,</a:t>
                      </a:r>
                      <a:r>
                        <a:rPr dirty="0" sz="800" spc="10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Administracäo</a:t>
                      </a:r>
                      <a:r>
                        <a:rPr dirty="0" sz="800" spc="1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Operacionaliza6ăo</a:t>
                      </a:r>
                      <a:r>
                        <a:rPr dirty="0" sz="80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Unìdades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2542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5B5B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3074035" algn="l"/>
                        </a:tabLst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5B5B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16.000,00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B w="9525">
                      <a:solidFill>
                        <a:srgbClr val="5B5B60"/>
                      </a:solidFill>
                      <a:prstDash val="solid"/>
                    </a:lnB>
                  </a:tcPr>
                </a:tc>
              </a:tr>
              <a:tr h="996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B5B6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B5B6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625"/>
                        </a:lnSpc>
                        <a:spcBef>
                          <a:spcPts val="60"/>
                        </a:spcBef>
                      </a:pPr>
                      <a:r>
                        <a:rPr dirty="0" sz="600" spc="-3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600" spc="1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6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35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-3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T w="9525">
                      <a:solidFill>
                        <a:srgbClr val="5B5B6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706560" y="1314834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4B4F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00336" y="9439993"/>
            <a:ext cx="252778" cy="4875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544368" y="339561"/>
            <a:ext cx="2940685" cy="610870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805"/>
              </a:spcBef>
            </a:pPr>
            <a:r>
              <a:rPr dirty="0" sz="1100" spc="-10" b="1">
                <a:latin typeface="Arial"/>
                <a:cs typeface="Arial"/>
              </a:rPr>
              <a:t>PREFEITURA</a:t>
            </a:r>
            <a:r>
              <a:rPr dirty="0" sz="1100" spc="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859914">
              <a:lnSpc>
                <a:spcPct val="114999"/>
              </a:lnSpc>
              <a:spcBef>
                <a:spcPts val="375"/>
              </a:spcBef>
            </a:pPr>
            <a:r>
              <a:rPr dirty="0" sz="800" spc="-25">
                <a:latin typeface="Arial MT"/>
                <a:cs typeface="Arial MT"/>
              </a:rPr>
              <a:t>Rua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28664" y="2046942"/>
            <a:ext cx="249428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1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5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Anu(adas</a:t>
            </a:r>
            <a:r>
              <a:rPr dirty="0" u="sng" sz="800" spc="500">
                <a:uFill>
                  <a:solidFill>
                    <a:srgbClr val="2B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 spc="-25">
                <a:latin typeface="Arial MT"/>
                <a:cs typeface="Arial MT"/>
              </a:rPr>
              <a:t>PREFEITURA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MUNICIPAL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950" spc="-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3561" y="566765"/>
            <a:ext cx="688287" cy="69169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18742" y="9496365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6064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05423" y="8149536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15696" y="1416913"/>
            <a:ext cx="6149340" cy="0"/>
          </a:xfrm>
          <a:custGeom>
            <a:avLst/>
            <a:gdLst/>
            <a:ahLst/>
            <a:cxnLst/>
            <a:rect l="l" t="t" r="r" b="b"/>
            <a:pathLst>
              <a:path w="6149340" h="0">
                <a:moveTo>
                  <a:pt x="0" y="0"/>
                </a:moveTo>
                <a:lnTo>
                  <a:pt x="6148902" y="0"/>
                </a:lnTo>
              </a:path>
            </a:pathLst>
          </a:custGeom>
          <a:ln w="18282">
            <a:solidFill>
              <a:srgbClr val="69696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2997" y="3044077"/>
            <a:ext cx="411144" cy="8531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27747" y="9537501"/>
            <a:ext cx="249732" cy="42659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556550" y="413597"/>
            <a:ext cx="2930525" cy="64071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894"/>
              </a:spcBef>
            </a:pPr>
            <a:r>
              <a:rPr dirty="0" sz="1150" spc="-35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150" spc="1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150" spc="-3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150" spc="1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50" spc="-35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848485">
              <a:lnSpc>
                <a:spcPct val="12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Rua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6937" y="2138355"/>
            <a:ext cx="249301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10">
                <a:uFill>
                  <a:solidFill>
                    <a:srgbClr val="383B3B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-20">
                <a:uFill>
                  <a:solidFill>
                    <a:srgbClr val="38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B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B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305"/>
              </a:spcBef>
            </a:pPr>
            <a:r>
              <a:rPr dirty="0" sz="950" spc="-25">
                <a:latin typeface="Arial MT"/>
                <a:cs typeface="Arial MT"/>
              </a:rPr>
              <a:t>PREFEITURA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MUNICIPAL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010101"/>
                </a:solidFill>
                <a:latin typeface="Arial MT"/>
                <a:cs typeface="Arial MT"/>
              </a:rPr>
              <a:t>DE</a:t>
            </a:r>
            <a:r>
              <a:rPr dirty="0" sz="950" spc="-65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58356" y="2445315"/>
            <a:ext cx="26225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400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d1.14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C0C0C"/>
                </a:solidFill>
                <a:latin typeface="Arial MT"/>
                <a:cs typeface="Arial MT"/>
              </a:rPr>
              <a:t>2.848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96142" y="2445315"/>
            <a:ext cx="3905885" cy="10128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Secretaria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Suprimentos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Manutencão.</a:t>
            </a:r>
            <a:r>
              <a:rPr dirty="0" sz="800" spc="1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Arial MT"/>
                <a:cs typeface="Arial MT"/>
              </a:rPr>
              <a:t>Administracăo</a:t>
            </a:r>
            <a:r>
              <a:rPr dirty="0" sz="800" spc="10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e </a:t>
            </a:r>
            <a:r>
              <a:rPr dirty="0" sz="800" spc="-45">
                <a:solidFill>
                  <a:srgbClr val="3A3A3A"/>
                </a:solidFill>
                <a:latin typeface="Arial MT"/>
                <a:cs typeface="Arial MT"/>
              </a:rPr>
              <a:t>Ogeracionalização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das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2533650" marR="5080">
              <a:lnSpc>
                <a:spcPts val="1340"/>
              </a:lnSpc>
              <a:spcBef>
                <a:spcPts val="40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77777"/>
                </a:solidFill>
                <a:latin typeface="Arial MT"/>
                <a:cs typeface="Arial MT"/>
              </a:rPr>
              <a:t>/</a:t>
            </a:r>
            <a:r>
              <a:rPr dirty="0" sz="800" spc="-5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Atividade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Unidade</a:t>
            </a:r>
            <a:r>
              <a:rPr dirty="0" sz="800" spc="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90"/>
              </a:spcBef>
            </a:pPr>
            <a:r>
              <a:rPr dirty="0" sz="800" spc="-20">
                <a:latin typeface="Arial MT"/>
                <a:cs typeface="Arial MT"/>
              </a:rPr>
              <a:t>Secretaria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Comunicação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Eventos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35">
                <a:solidFill>
                  <a:srgbClr val="696969"/>
                </a:solidFill>
                <a:latin typeface="Arial MT"/>
                <a:cs typeface="Arial MT"/>
              </a:rPr>
              <a:t>Festas</a:t>
            </a:r>
            <a:r>
              <a:rPr dirty="0" sz="800" spc="-2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Oficiais.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5B5B5B"/>
                </a:solidFill>
                <a:latin typeface="Arial MT"/>
                <a:cs typeface="Arial MT"/>
              </a:rPr>
              <a:t>Promocăo.</a:t>
            </a:r>
            <a:r>
              <a:rPr dirty="0" sz="800" spc="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Realizacão</a:t>
            </a:r>
            <a:r>
              <a:rPr dirty="0" sz="80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8C8C8C"/>
                </a:solidFill>
                <a:latin typeface="Arial MT"/>
                <a:cs typeface="Arial MT"/>
              </a:rPr>
              <a:t>e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Evento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60145" y="3097396"/>
            <a:ext cx="5102860" cy="8515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01.17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2.861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  <a:tabLst>
                <a:tab pos="751840" algn="l"/>
                <a:tab pos="3727450" algn="l"/>
              </a:tabLst>
            </a:pP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3.3.9.0.39.05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	</a:t>
            </a:r>
            <a:r>
              <a:rPr dirty="0" sz="800" spc="-60">
                <a:solidFill>
                  <a:srgbClr val="161616"/>
                </a:solidFill>
                <a:latin typeface="Arial MT"/>
                <a:cs typeface="Arial MT"/>
              </a:rPr>
              <a:t>DEMAIS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SERVICOS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F1F1F"/>
                </a:solidFill>
                <a:latin typeface="Arial MT"/>
                <a:cs typeface="Arial MT"/>
              </a:rPr>
              <a:t>TERCEIROS</a:t>
            </a:r>
            <a:r>
              <a:rPr dirty="0" sz="80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Arial MT"/>
                <a:cs typeface="Arial MT"/>
              </a:rPr>
              <a:t>PESSOA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JURÍDICA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	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Outros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Recursos</a:t>
            </a:r>
            <a:r>
              <a:rPr dirty="0" sz="8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575757"/>
                </a:solidFill>
                <a:latin typeface="Arial MT"/>
                <a:cs typeface="Arial MT"/>
              </a:rPr>
              <a:t>não</a:t>
            </a:r>
            <a:r>
              <a:rPr dirty="0" sz="800" spc="-1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  <a:p>
            <a:pPr marL="3269615" marR="466725">
              <a:lnSpc>
                <a:spcPts val="1320"/>
              </a:lnSpc>
              <a:spcBef>
                <a:spcPts val="50"/>
              </a:spcBef>
            </a:pP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Total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Projeto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i="1">
                <a:solidFill>
                  <a:srgbClr val="414141"/>
                </a:solidFill>
                <a:latin typeface="Arial"/>
                <a:cs typeface="Arial"/>
              </a:rPr>
              <a:t>I</a:t>
            </a:r>
            <a:r>
              <a:rPr dirty="0" sz="800" spc="25" i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spc="-10">
                <a:latin typeface="Arial MT"/>
                <a:cs typeface="Arial MT"/>
              </a:rPr>
              <a:t>Atividade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242424"/>
                </a:solidFill>
                <a:latin typeface="Arial MT"/>
                <a:cs typeface="Arial MT"/>
              </a:rPr>
              <a:t>RR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801219" y="3963773"/>
          <a:ext cx="6139815" cy="2880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3105"/>
                <a:gridCol w="2362835"/>
                <a:gridCol w="554990"/>
                <a:gridCol w="1784350"/>
                <a:gridCol w="648970"/>
              </a:tblGrid>
              <a:tr h="140335">
                <a:tc>
                  <a:txBody>
                    <a:bodyPr/>
                    <a:lstStyle/>
                    <a:p>
                      <a:pPr marL="7112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01.18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7790">
                        <a:lnSpc>
                          <a:spcPts val="885"/>
                        </a:lnSpc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Secretźria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Seguranşa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Ordem 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ODeracionalização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Administrałivas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1445">
                <a:tc>
                  <a:txBody>
                    <a:bodyPr/>
                    <a:lstStyle/>
                    <a:p>
                      <a:pPr marL="68580">
                        <a:lnSpc>
                          <a:spcPts val="81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95250">
                        <a:lnSpc>
                          <a:spcPts val="81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-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6666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5">
                          <a:solidFill>
                            <a:srgbClr val="6666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JURíDlCA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53035">
                        <a:lnSpc>
                          <a:spcPts val="760"/>
                        </a:lnSpc>
                        <a:spcBef>
                          <a:spcPts val="175"/>
                        </a:spcBef>
                        <a:tabLst>
                          <a:tab pos="1931670" algn="l"/>
                        </a:tabLst>
                      </a:pPr>
                      <a:r>
                        <a:rPr dirty="0" baseline="3703" sz="11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baseline="3703" sz="1125" spc="-7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52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497.970,00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7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5904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0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7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497.970,00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72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33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Rț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497.970,50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938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85">
                          <a:latin typeface="Arial MT"/>
                          <a:cs typeface="Arial MT"/>
                        </a:rPr>
                        <a:t>Manutencăo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Operacionaliza6ăo</a:t>
                      </a:r>
                      <a:r>
                        <a:rPr dirty="0" sz="80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ECtUlPAMENTOS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gridSpan="2">
                  <a:txBody>
                    <a:bodyPr/>
                    <a:lstStyle/>
                    <a:p>
                      <a:pPr marL="7105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näo</a:t>
                      </a:r>
                      <a:r>
                        <a:rPr dirty="0" sz="800" spc="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lmposto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426.000,00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590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426.QQ0,Q0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5904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426.000,00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95580">
                <a:tc gridSpan="5"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  <a:spcBef>
                          <a:spcPts val="390"/>
                        </a:spcBef>
                      </a:pPr>
                      <a:r>
                        <a:rPr dirty="0" sz="950" spc="-1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9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3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35" b="1">
                          <a:latin typeface="Arial"/>
                          <a:cs typeface="Arial"/>
                        </a:rPr>
                        <a:t>CONSERVAÇÃO</a:t>
                      </a:r>
                      <a:r>
                        <a:rPr dirty="0" sz="950" spc="8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30" b="1">
                          <a:latin typeface="Arial"/>
                          <a:cs typeface="Arial"/>
                        </a:rPr>
                        <a:t>AMBIENTAL</a:t>
                      </a:r>
                      <a:r>
                        <a:rPr dirty="0" sz="9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25" b="1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950" spc="-10" b="1">
                          <a:latin typeface="Arial"/>
                          <a:cs typeface="Arial"/>
                        </a:rPr>
                        <a:t>FUNCOMAS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495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Conservação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Ambiental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2.856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4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-3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Unìdades</a:t>
                      </a:r>
                      <a:r>
                        <a:rPr dirty="0" sz="750" spc="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1765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00" spc="19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4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00" spc="95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00" spc="14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9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75.000,00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1445">
                <a:tc>
                  <a:txBody>
                    <a:bodyPr/>
                    <a:lstStyle/>
                    <a:p>
                      <a:pPr marL="71755">
                        <a:lnSpc>
                          <a:spcPts val="81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ts val="81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3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JURiDlCA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ts val="81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-2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1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105.000,00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4310">
                <a:tc gridSpan="4">
                  <a:txBody>
                    <a:bodyPr/>
                    <a:lstStyle/>
                    <a:p>
                      <a:pPr marL="33350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</a:tr>
              <a:tr h="159385">
                <a:tc gridSpan="4">
                  <a:txBody>
                    <a:bodyPr/>
                    <a:lstStyle/>
                    <a:p>
                      <a:pPr marL="3331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0810">
                <a:tc gridSpan="4">
                  <a:txBody>
                    <a:bodyPr/>
                    <a:lstStyle/>
                    <a:p>
                      <a:pPr algn="r" marR="401320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8.097.970,00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6402535" y="2835600"/>
            <a:ext cx="4311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Arial Black"/>
                <a:cs typeface="Arial Black"/>
              </a:rPr>
              <a:t>16.000,00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68285" y="3441724"/>
            <a:ext cx="570865" cy="5073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85"/>
              </a:spcBef>
            </a:pP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1.037.957,40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40">
                <a:latin typeface="Arial MT"/>
                <a:cs typeface="Arial MT"/>
              </a:rPr>
              <a:t>1.037.957,40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40">
                <a:latin typeface="Arial MT"/>
                <a:cs typeface="Arial MT"/>
              </a:rPr>
              <a:t>1.037.957,40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59462" y="6909606"/>
            <a:ext cx="4394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3º</a:t>
            </a:r>
            <a:r>
              <a:rPr dirty="0" sz="750" spc="-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8307" y="6909606"/>
            <a:ext cx="31902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Revogadas</a:t>
            </a:r>
            <a:r>
              <a:rPr dirty="0" sz="75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14141"/>
                </a:solidFill>
                <a:latin typeface="Arial MT"/>
                <a:cs typeface="Arial MT"/>
              </a:rPr>
              <a:t>disposições</a:t>
            </a:r>
            <a:r>
              <a:rPr dirty="0" sz="750" spc="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em</a:t>
            </a:r>
            <a:r>
              <a:rPr dirty="0" sz="75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Arial MT"/>
                <a:cs typeface="Arial MT"/>
              </a:rPr>
              <a:t>contrărio.</a:t>
            </a:r>
            <a:r>
              <a:rPr dirty="0" sz="75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D1D1D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se,</a:t>
            </a:r>
            <a:r>
              <a:rPr dirty="0" sz="750" spc="8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E0E0E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0E0E0E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838931" y="7619586"/>
            <a:ext cx="19043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Gabinete</a:t>
            </a:r>
            <a:r>
              <a:rPr dirty="0" sz="7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75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Prefeito,</a:t>
            </a:r>
            <a:r>
              <a:rPr dirty="0" sz="7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9</a:t>
            </a:r>
            <a:r>
              <a:rPr dirty="0" sz="750" spc="3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dezembro.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401866" y="9494584"/>
            <a:ext cx="4597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646464"/>
                </a:solidFill>
                <a:latin typeface="Arial MT"/>
                <a:cs typeface="Arial MT"/>
              </a:rPr>
              <a:t>Pãgina</a:t>
            </a:r>
            <a:r>
              <a:rPr dirty="0" sz="550" spc="1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626262"/>
                </a:solidFill>
                <a:latin typeface="Arial MT"/>
                <a:cs typeface="Arial MT"/>
              </a:rPr>
              <a:t>3</a:t>
            </a:r>
            <a:r>
              <a:rPr dirty="0" sz="550" spc="-2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550" spc="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4D4D4D"/>
                </a:solidFill>
                <a:latin typeface="Arial MT"/>
                <a:cs typeface="Arial MT"/>
              </a:rPr>
              <a:t>3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2025-07-22T14:16:16Z</dcterms:created>
  <dcterms:modified xsi:type="dcterms:W3CDTF">2025-07-22T14:16:16Z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