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5790" y="688649"/>
            <a:ext cx="621285" cy="600283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764424" y="8862888"/>
          <a:ext cx="6249670" cy="766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0100"/>
                <a:gridCol w="2266315"/>
                <a:gridCol w="2480944"/>
                <a:gridCol w="626110"/>
              </a:tblGrid>
              <a:tr h="15494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5560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800" spc="-4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2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1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b="1">
                          <a:solidFill>
                            <a:srgbClr val="757575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solidFill>
                            <a:srgbClr val="75757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4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Atlvidade</a:t>
                      </a:r>
                      <a:r>
                        <a:rPr dirty="0" sz="800" spc="2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ctr" marL="4826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750" spc="-10">
                          <a:latin typeface="Arial Black"/>
                          <a:cs typeface="Arial Black"/>
                        </a:rPr>
                        <a:t>400.000,00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9525"/>
                </a:tc>
              </a:tr>
              <a:tr h="156210"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2.027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4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Viqilãncia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em</a:t>
                      </a:r>
                      <a:r>
                        <a:rPr dirty="0" sz="750" spc="-6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Saúde, </a:t>
                      </a:r>
                      <a:r>
                        <a:rPr dirty="0" sz="750" spc="-4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Epidemias,</a:t>
                      </a:r>
                      <a:r>
                        <a:rPr dirty="0" sz="750" spc="4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Ambiental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6845">
                <a:tc>
                  <a:txBody>
                    <a:bodyPr/>
                    <a:lstStyle/>
                    <a:p>
                      <a:pPr marL="151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3.3.9.0.14.00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DIÂRIAS</a:t>
                      </a:r>
                      <a:r>
                        <a:rPr dirty="0" sz="750" spc="-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9842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2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750" spc="20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65">
                          <a:solidFill>
                            <a:srgbClr val="6E6E6E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55">
                          <a:solidFill>
                            <a:srgbClr val="6E6E6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Manutencăo</a:t>
                      </a:r>
                      <a:r>
                        <a:rPr dirty="0" sz="750" spc="2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50"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75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45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750" spc="-2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ctr" marL="15303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5.000.00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</a:tr>
              <a:tr h="197485"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>
                    <a:lnB w="9525">
                      <a:solidFill>
                        <a:srgbClr val="64676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2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750" spc="6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2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>
                    <a:lnB w="9525">
                      <a:solidFill>
                        <a:srgbClr val="64676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84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750" spc="15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65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55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ManutenGâo</a:t>
                      </a:r>
                      <a:r>
                        <a:rPr dirty="0" sz="750" spc="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5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750" spc="-7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solidFill>
                            <a:srgbClr val="676767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45">
                          <a:solidFill>
                            <a:srgbClr val="67676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750" spc="-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>
                    <a:lnB w="9525">
                      <a:solidFill>
                        <a:srgbClr val="64676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4139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16.770,00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>
                    <a:lnB w="9525">
                      <a:solidFill>
                        <a:srgbClr val="64676B"/>
                      </a:solidFill>
                      <a:prstDash val="solid"/>
                    </a:lnB>
                  </a:tcPr>
                </a:tc>
              </a:tr>
              <a:tr h="1009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64676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394970">
                        <a:lnSpc>
                          <a:spcPts val="565"/>
                        </a:lnSpc>
                        <a:spcBef>
                          <a:spcPts val="130"/>
                        </a:spcBef>
                      </a:pPr>
                      <a:r>
                        <a:rPr dirty="0" sz="550" spc="-10">
                          <a:solidFill>
                            <a:srgbClr val="666666"/>
                          </a:solidFill>
                          <a:latin typeface="Lucida Sans Unicode"/>
                          <a:cs typeface="Lucida Sans Unicode"/>
                        </a:rPr>
                        <a:t>Servaux</a:t>
                      </a:r>
                      <a:endParaRPr sz="5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>
                    <a:lnT w="9525">
                      <a:solidFill>
                        <a:srgbClr val="64676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64676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L="115570">
                        <a:lnSpc>
                          <a:spcPts val="540"/>
                        </a:lnSpc>
                        <a:spcBef>
                          <a:spcPts val="160"/>
                        </a:spcBef>
                      </a:pPr>
                      <a:r>
                        <a:rPr dirty="0" sz="500">
                          <a:solidFill>
                            <a:srgbClr val="6E6E6E"/>
                          </a:solidFill>
                          <a:latin typeface="Lucida Sans Unicode"/>
                          <a:cs typeface="Lucida Sans Unicode"/>
                        </a:rPr>
                        <a:t>Păgina</a:t>
                      </a:r>
                      <a:r>
                        <a:rPr dirty="0" sz="500" spc="80">
                          <a:solidFill>
                            <a:srgbClr val="6E6E6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50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1</a:t>
                      </a:r>
                      <a:r>
                        <a:rPr dirty="0" sz="500" spc="-1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50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500" spc="2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500" spc="-5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2</a:t>
                      </a:r>
                      <a:endParaRPr sz="5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>
                    <a:lnT w="9525">
                      <a:solidFill>
                        <a:srgbClr val="64676B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758333" y="1458049"/>
            <a:ext cx="6158230" cy="0"/>
          </a:xfrm>
          <a:custGeom>
            <a:avLst/>
            <a:gdLst/>
            <a:ahLst/>
            <a:cxnLst/>
            <a:rect l="l" t="t" r="r" b="b"/>
            <a:pathLst>
              <a:path w="6158230" h="0">
                <a:moveTo>
                  <a:pt x="0" y="0"/>
                </a:moveTo>
                <a:lnTo>
                  <a:pt x="6158039" y="0"/>
                </a:lnTo>
              </a:path>
            </a:pathLst>
          </a:custGeom>
          <a:ln w="15235">
            <a:solidFill>
              <a:srgbClr val="62626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645165" y="508358"/>
            <a:ext cx="2931795" cy="549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65" b="1">
                <a:solidFill>
                  <a:srgbClr val="030303"/>
                </a:solidFill>
                <a:latin typeface="Arial"/>
                <a:cs typeface="Arial"/>
              </a:rPr>
              <a:t>PREFEITURA</a:t>
            </a:r>
            <a:r>
              <a:rPr dirty="0" sz="1200" spc="-15" b="1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dirty="0" sz="1200" spc="-60" b="1">
                <a:latin typeface="Arial"/>
                <a:cs typeface="Arial"/>
              </a:rPr>
              <a:t>MUNICIPAL</a:t>
            </a:r>
            <a:r>
              <a:rPr dirty="0" sz="1200" b="1">
                <a:latin typeface="Arial"/>
                <a:cs typeface="Arial"/>
              </a:rPr>
              <a:t> </a:t>
            </a:r>
            <a:r>
              <a:rPr dirty="0" sz="1200" spc="-35" b="1">
                <a:latin typeface="Arial"/>
                <a:cs typeface="Arial"/>
              </a:rPr>
              <a:t>DE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75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4604">
              <a:lnSpc>
                <a:spcPct val="100000"/>
              </a:lnSpc>
              <a:spcBef>
                <a:spcPts val="615"/>
              </a:spcBef>
            </a:pPr>
            <a:r>
              <a:rPr dirty="0" sz="750">
                <a:latin typeface="Lucida Sans Unicode"/>
                <a:cs typeface="Lucida Sans Unicode"/>
              </a:rPr>
              <a:t>Rua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Maria</a:t>
            </a:r>
            <a:r>
              <a:rPr dirty="0" sz="750" spc="30"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111111"/>
                </a:solidFill>
                <a:latin typeface="Lucida Sans Unicode"/>
                <a:cs typeface="Lucida Sans Unicode"/>
              </a:rPr>
              <a:t>Lourenço,</a:t>
            </a:r>
            <a:r>
              <a:rPr dirty="0" sz="750" spc="-5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131313"/>
                </a:solidFill>
                <a:latin typeface="Lucida Sans Unicode"/>
                <a:cs typeface="Lucida Sans Unicode"/>
              </a:rPr>
              <a:t>18</a:t>
            </a:r>
            <a:endParaRPr sz="750">
              <a:latin typeface="Lucida Sans Unicode"/>
              <a:cs typeface="Lucida Sans Unicode"/>
            </a:endParaRPr>
          </a:p>
          <a:p>
            <a:pPr marL="13335">
              <a:lnSpc>
                <a:spcPct val="100000"/>
              </a:lnSpc>
              <a:spcBef>
                <a:spcPts val="150"/>
              </a:spcBef>
            </a:pPr>
            <a:r>
              <a:rPr dirty="0" sz="850" spc="-90">
                <a:latin typeface="Lucida Sans Unicode"/>
                <a:cs typeface="Lucida Sans Unicode"/>
              </a:rPr>
              <a:t>Fazenda</a:t>
            </a:r>
            <a:r>
              <a:rPr dirty="0" sz="850" spc="55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064438" y="1671598"/>
            <a:ext cx="184086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40">
                <a:solidFill>
                  <a:srgbClr val="444444"/>
                </a:solidFill>
                <a:latin typeface="Lucida Sans Unicode"/>
                <a:cs typeface="Lucida Sans Unicode"/>
              </a:rPr>
              <a:t>Decreto</a:t>
            </a:r>
            <a:r>
              <a:rPr dirty="0" sz="750" spc="-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32323"/>
                </a:solidFill>
                <a:latin typeface="Lucida Sans Unicode"/>
                <a:cs typeface="Lucida Sans Unicode"/>
              </a:rPr>
              <a:t>N°</a:t>
            </a:r>
            <a:r>
              <a:rPr dirty="0" sz="750" spc="-5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80">
                <a:solidFill>
                  <a:srgbClr val="4D4D4D"/>
                </a:solidFill>
                <a:latin typeface="Lucida Sans Unicode"/>
                <a:cs typeface="Lucida Sans Unicode"/>
              </a:rPr>
              <a:t>2802</a:t>
            </a:r>
            <a:r>
              <a:rPr dirty="0" sz="750" spc="-6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707070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75">
                <a:solidFill>
                  <a:srgbClr val="707070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545454"/>
                </a:solidFill>
                <a:latin typeface="Lucida Sans Unicode"/>
                <a:cs typeface="Lucida Sans Unicode"/>
              </a:rPr>
              <a:t>5</a:t>
            </a:r>
            <a:r>
              <a:rPr dirty="0" sz="750" spc="36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595959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150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4F4F4F"/>
                </a:solidFill>
                <a:latin typeface="Lucida Sans Unicode"/>
                <a:cs typeface="Lucida Sans Unicode"/>
              </a:rPr>
              <a:t>dezembro,</a:t>
            </a:r>
            <a:r>
              <a:rPr dirty="0" sz="750" spc="1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545454"/>
                </a:solidFill>
                <a:latin typeface="Lucida Sans Unicode"/>
                <a:cs typeface="Lucida Sans Unicode"/>
              </a:rPr>
              <a:t>2024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165077" y="2073819"/>
            <a:ext cx="2703195" cy="249554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 indent="2540">
              <a:lnSpc>
                <a:spcPts val="860"/>
              </a:lnSpc>
              <a:spcBef>
                <a:spcPts val="160"/>
              </a:spcBef>
            </a:pPr>
            <a:r>
              <a:rPr dirty="0" sz="750" spc="-50">
                <a:solidFill>
                  <a:srgbClr val="383838"/>
                </a:solidFill>
                <a:latin typeface="Lucida Sans Unicode"/>
                <a:cs typeface="Lucida Sans Unicode"/>
              </a:rPr>
              <a:t>Abre</a:t>
            </a:r>
            <a:r>
              <a:rPr dirty="0" sz="750" spc="-4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343434"/>
                </a:solidFill>
                <a:latin typeface="Lucida Sans Unicode"/>
                <a:cs typeface="Lucida Sans Unicode"/>
              </a:rPr>
              <a:t>crédito</a:t>
            </a:r>
            <a:r>
              <a:rPr dirty="0" sz="750" spc="-2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3B3B3B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750" spc="5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5B5B5B"/>
                </a:solidFill>
                <a:latin typeface="Lucida Sans Unicode"/>
                <a:cs typeface="Lucida Sans Unicode"/>
              </a:rPr>
              <a:t>no</a:t>
            </a:r>
            <a:r>
              <a:rPr dirty="0" sz="750" spc="30">
                <a:solidFill>
                  <a:srgbClr val="5B5B5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solidFill>
                  <a:srgbClr val="2A2A2A"/>
                </a:solidFill>
                <a:latin typeface="Lucida Sans Unicode"/>
                <a:cs typeface="Lucida Sans Unicode"/>
              </a:rPr>
              <a:t>valor</a:t>
            </a:r>
            <a:r>
              <a:rPr dirty="0" sz="750" spc="-1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444444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1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565656"/>
                </a:solidFill>
                <a:latin typeface="Lucida Sans Unicode"/>
                <a:cs typeface="Lucida Sans Unicode"/>
              </a:rPr>
              <a:t>de </a:t>
            </a:r>
            <a:r>
              <a:rPr dirty="0" sz="750" spc="-60">
                <a:solidFill>
                  <a:srgbClr val="2A2A2A"/>
                </a:solidFill>
                <a:latin typeface="Lucida Sans Unicode"/>
                <a:cs typeface="Lucida Sans Unicode"/>
              </a:rPr>
              <a:t>R$5.900.000,00,</a:t>
            </a:r>
            <a:r>
              <a:rPr dirty="0" sz="750" spc="-4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111111"/>
                </a:solidFill>
                <a:latin typeface="Lucida Sans Unicode"/>
                <a:cs typeface="Lucida Sans Unicode"/>
              </a:rPr>
              <a:t>para </a:t>
            </a:r>
            <a:r>
              <a:rPr dirty="0" sz="750" spc="-45">
                <a:solidFill>
                  <a:srgbClr val="494949"/>
                </a:solidFill>
                <a:latin typeface="Lucida Sans Unicode"/>
                <a:cs typeface="Lucida Sans Unicode"/>
              </a:rPr>
              <a:t>fins</a:t>
            </a:r>
            <a:r>
              <a:rPr dirty="0" sz="750" spc="-3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5D5D5D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40">
                <a:solidFill>
                  <a:srgbClr val="5D5D5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24242"/>
                </a:solidFill>
                <a:latin typeface="Lucida Sans Unicode"/>
                <a:cs typeface="Lucida Sans Unicode"/>
              </a:rPr>
              <a:t>se</a:t>
            </a:r>
            <a:r>
              <a:rPr dirty="0" sz="750" spc="-6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D3D3D"/>
                </a:solidFill>
                <a:latin typeface="Lucida Sans Unicode"/>
                <a:cs typeface="Lucida Sans Unicode"/>
              </a:rPr>
              <a:t>especifíca</a:t>
            </a:r>
            <a:r>
              <a:rPr dirty="0" sz="750" spc="6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64646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1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2D2D2D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-3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outras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1C1C1C"/>
                </a:solidFill>
                <a:latin typeface="Lucida Sans Unicode"/>
                <a:cs typeface="Lucida Sans Unicode"/>
              </a:rPr>
              <a:t>providências.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37259" y="2782276"/>
            <a:ext cx="5994400" cy="8972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 marR="5080" indent="762000">
              <a:lnSpc>
                <a:spcPct val="146600"/>
              </a:lnSpc>
              <a:spcBef>
                <a:spcPts val="100"/>
              </a:spcBef>
            </a:pPr>
            <a:r>
              <a:rPr dirty="0" sz="750">
                <a:solidFill>
                  <a:srgbClr val="545454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5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C1C1C"/>
                </a:solidFill>
                <a:latin typeface="Lucida Sans Unicode"/>
                <a:cs typeface="Lucida Sans Unicode"/>
              </a:rPr>
              <a:t>PREFEITO</a:t>
            </a:r>
            <a:r>
              <a:rPr dirty="0" sz="750" spc="-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MUNICIPAL,</a:t>
            </a:r>
            <a:r>
              <a:rPr dirty="0" sz="750" spc="45"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7E7E7E"/>
                </a:solidFill>
                <a:latin typeface="Lucida Sans Unicode"/>
                <a:cs typeface="Lucida Sans Unicode"/>
              </a:rPr>
              <a:t>no</a:t>
            </a:r>
            <a:r>
              <a:rPr dirty="0" sz="750" spc="-30">
                <a:solidFill>
                  <a:srgbClr val="7E7E7E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565656"/>
                </a:solidFill>
                <a:latin typeface="Lucida Sans Unicode"/>
                <a:cs typeface="Lucida Sans Unicode"/>
              </a:rPr>
              <a:t>uso</a:t>
            </a:r>
            <a:r>
              <a:rPr dirty="0" sz="750" spc="-20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5E5E5E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65">
                <a:solidFill>
                  <a:srgbClr val="5E5E5E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4D4D4D"/>
                </a:solidFill>
                <a:latin typeface="Lucida Sans Unicode"/>
                <a:cs typeface="Lucida Sans Unicode"/>
              </a:rPr>
              <a:t>suas</a:t>
            </a:r>
            <a:r>
              <a:rPr dirty="0" sz="750" spc="-4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262626"/>
                </a:solidFill>
                <a:latin typeface="Lucida Sans Unicode"/>
                <a:cs typeface="Lucida Sans Unicode"/>
              </a:rPr>
              <a:t>atńbuições</a:t>
            </a:r>
            <a:r>
              <a:rPr dirty="0" sz="750" spc="-1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B3B3B"/>
                </a:solidFill>
                <a:latin typeface="Lucida Sans Unicode"/>
                <a:cs typeface="Lucida Sans Unicode"/>
              </a:rPr>
              <a:t>legais,</a:t>
            </a:r>
            <a:r>
              <a:rPr dirty="0" sz="750" spc="-1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424242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750" spc="-7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84848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4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4D4D4D"/>
                </a:solidFill>
                <a:latin typeface="Lucida Sans Unicode"/>
                <a:cs typeface="Lucida Sans Unicode"/>
              </a:rPr>
              <a:t>de </a:t>
            </a:r>
            <a:r>
              <a:rPr dirty="0" sz="750" spc="-55">
                <a:solidFill>
                  <a:srgbClr val="565656"/>
                </a:solidFill>
                <a:latin typeface="Lucida Sans Unicode"/>
                <a:cs typeface="Lucida Sans Unicode"/>
              </a:rPr>
              <a:t>acordo</a:t>
            </a:r>
            <a:r>
              <a:rPr dirty="0" sz="750" spc="1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5E5E5E"/>
                </a:solidFill>
                <a:latin typeface="Lucida Sans Unicode"/>
                <a:cs typeface="Lucida Sans Unicode"/>
              </a:rPr>
              <a:t>com</a:t>
            </a:r>
            <a:r>
              <a:rPr dirty="0" sz="750" spc="-30">
                <a:solidFill>
                  <a:srgbClr val="5E5E5E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7C7C7C"/>
                </a:solidFill>
                <a:latin typeface="Lucida Sans Unicode"/>
                <a:cs typeface="Lucida Sans Unicode"/>
              </a:rPr>
              <a:t>o </a:t>
            </a:r>
            <a:r>
              <a:rPr dirty="0" sz="750" spc="-40">
                <a:solidFill>
                  <a:srgbClr val="5D5D5D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35">
                <a:solidFill>
                  <a:srgbClr val="5D5D5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565656"/>
                </a:solidFill>
                <a:latin typeface="Lucida Sans Unicode"/>
                <a:cs typeface="Lucida Sans Unicode"/>
              </a:rPr>
              <a:t>Ihe</a:t>
            </a:r>
            <a:r>
              <a:rPr dirty="0" sz="750" spc="-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63636"/>
                </a:solidFill>
                <a:latin typeface="Lucida Sans Unicode"/>
                <a:cs typeface="Lucida Sans Unicode"/>
              </a:rPr>
              <a:t>confere</a:t>
            </a:r>
            <a:r>
              <a:rPr dirty="0" sz="750" spc="3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1A1A1A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3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545454"/>
                </a:solidFill>
                <a:latin typeface="Lucida Sans Unicode"/>
                <a:cs typeface="Lucida Sans Unicode"/>
              </a:rPr>
              <a:t>art.</a:t>
            </a:r>
            <a:r>
              <a:rPr dirty="0" sz="750" spc="-2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64646"/>
                </a:solidFill>
                <a:latin typeface="Lucida Sans Unicode"/>
                <a:cs typeface="Lucida Sans Unicode"/>
              </a:rPr>
              <a:t>8º</a:t>
            </a:r>
            <a:r>
              <a:rPr dirty="0" sz="750" spc="19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414141"/>
                </a:solidFill>
                <a:latin typeface="Lucida Sans Unicode"/>
                <a:cs typeface="Lucida Sans Unicode"/>
              </a:rPr>
              <a:t>da 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LEI</a:t>
            </a:r>
            <a:r>
              <a:rPr dirty="0" sz="750" spc="15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N°</a:t>
            </a:r>
            <a:r>
              <a:rPr dirty="0" sz="750" spc="-80">
                <a:latin typeface="Lucida Sans Unicode"/>
                <a:cs typeface="Lucida Sans Unicode"/>
              </a:rPr>
              <a:t> </a:t>
            </a:r>
            <a:r>
              <a:rPr dirty="0" sz="750" spc="-90">
                <a:solidFill>
                  <a:srgbClr val="161616"/>
                </a:solidFill>
                <a:latin typeface="Lucida Sans Unicode"/>
                <a:cs typeface="Lucida Sans Unicode"/>
              </a:rPr>
              <a:t>823/2023</a:t>
            </a:r>
            <a:r>
              <a:rPr dirty="0" sz="750" spc="-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F3F3F"/>
                </a:solidFill>
                <a:latin typeface="Lucida Sans Unicode"/>
                <a:cs typeface="Lucida Sans Unicode"/>
              </a:rPr>
              <a:t>datada</a:t>
            </a:r>
            <a:r>
              <a:rPr dirty="0" sz="750" spc="-1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525252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9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0">
                <a:latin typeface="Lucida Sans Unicode"/>
                <a:cs typeface="Lucida Sans Unicode"/>
              </a:rPr>
              <a:t>21/12/2023,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494949"/>
                </a:solidFill>
                <a:latin typeface="Lucida Sans Unicode"/>
                <a:cs typeface="Lucida Sans Unicode"/>
              </a:rPr>
              <a:t>publicada</a:t>
            </a:r>
            <a:r>
              <a:rPr dirty="0" sz="750" spc="1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33333"/>
                </a:solidFill>
                <a:latin typeface="Lucida Sans Unicode"/>
                <a:cs typeface="Lucida Sans Unicode"/>
              </a:rPr>
              <a:t>em</a:t>
            </a:r>
            <a:r>
              <a:rPr dirty="0" sz="750" spc="11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21/12/2023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sng" sz="750" spc="-25">
                <a:solidFill>
                  <a:srgbClr val="444444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750" spc="-65">
                <a:solidFill>
                  <a:srgbClr val="444444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3F3F3F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50" spc="110">
                <a:solidFill>
                  <a:srgbClr val="3F3F3F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5B5B5B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750" spc="-80">
                <a:solidFill>
                  <a:srgbClr val="5B5B5B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606060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750" spc="10">
                <a:solidFill>
                  <a:srgbClr val="606060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626262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50" spc="75">
                <a:solidFill>
                  <a:srgbClr val="626262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50">
                <a:solidFill>
                  <a:srgbClr val="464646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750" spc="-20">
                <a:solidFill>
                  <a:srgbClr val="464646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25">
                <a:solidFill>
                  <a:srgbClr val="545454"/>
                </a:solidFill>
                <a:uFill>
                  <a:solidFill>
                    <a:srgbClr val="44484B"/>
                  </a:solidFill>
                </a:uFill>
                <a:latin typeface="Lucida Sans Unicode"/>
                <a:cs typeface="Lucida Sans Unicode"/>
              </a:rPr>
              <a:t>A: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303530">
              <a:lnSpc>
                <a:spcPct val="100000"/>
              </a:lnSpc>
            </a:pPr>
            <a:r>
              <a:rPr dirty="0" sz="750" spc="-70">
                <a:latin typeface="Lucida Sans Unicode"/>
                <a:cs typeface="Lucida Sans Unicode"/>
              </a:rPr>
              <a:t>Artigo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63636"/>
                </a:solidFill>
                <a:latin typeface="Lucida Sans Unicode"/>
                <a:cs typeface="Lucida Sans Unicode"/>
              </a:rPr>
              <a:t>1º</a:t>
            </a:r>
            <a:r>
              <a:rPr dirty="0" sz="750" spc="-7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70">
                <a:solidFill>
                  <a:srgbClr val="4B4B4B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4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606060"/>
                </a:solidFill>
                <a:latin typeface="Lucida Sans Unicode"/>
                <a:cs typeface="Lucida Sans Unicode"/>
              </a:rPr>
              <a:t>Fica</a:t>
            </a:r>
            <a:r>
              <a:rPr dirty="0" sz="750" spc="5">
                <a:solidFill>
                  <a:srgbClr val="606060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606060"/>
                </a:solidFill>
                <a:latin typeface="Lucida Sans Unicode"/>
                <a:cs typeface="Lucida Sans Unicode"/>
              </a:rPr>
              <a:t>aberto</a:t>
            </a:r>
            <a:r>
              <a:rPr dirty="0" sz="750" spc="-15">
                <a:solidFill>
                  <a:srgbClr val="606060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2D2D2D"/>
                </a:solidFill>
                <a:latin typeface="Lucida Sans Unicode"/>
                <a:cs typeface="Lucida Sans Unicode"/>
              </a:rPr>
              <a:t>crédito</a:t>
            </a:r>
            <a:r>
              <a:rPr dirty="0" sz="750" spc="-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494949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750" spc="5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626262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70">
                <a:solidFill>
                  <a:srgbClr val="62626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545454"/>
                </a:solidFill>
                <a:latin typeface="Lucida Sans Unicode"/>
                <a:cs typeface="Lucida Sans Unicode"/>
              </a:rPr>
              <a:t>seguintes</a:t>
            </a:r>
            <a:r>
              <a:rPr dirty="0" sz="750" spc="1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33333"/>
                </a:solidFill>
                <a:latin typeface="Lucida Sans Unicode"/>
                <a:cs typeface="Lucida Sans Unicode"/>
              </a:rPr>
              <a:t>dotaçôes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90393" y="4361595"/>
            <a:ext cx="1808480" cy="371475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sng" sz="850" spc="-75">
                <a:uFill>
                  <a:solidFill>
                    <a:srgbClr val="3B3F44"/>
                  </a:solidFill>
                </a:uFill>
                <a:latin typeface="Lucida Sans Unicode"/>
                <a:cs typeface="Lucida Sans Unicode"/>
              </a:rPr>
              <a:t>Dotaçôes</a:t>
            </a:r>
            <a:r>
              <a:rPr dirty="0" u="sng" sz="850" spc="-15">
                <a:uFill>
                  <a:solidFill>
                    <a:srgbClr val="3B3F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10">
                <a:uFill>
                  <a:solidFill>
                    <a:srgbClr val="3B3F44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850" spc="500">
                <a:uFill>
                  <a:solidFill>
                    <a:srgbClr val="3B3F44"/>
                  </a:solidFill>
                </a:uFill>
                <a:latin typeface="Lucida Sans Unicode"/>
                <a:cs typeface="Lucida Sans Unicode"/>
              </a:rPr>
              <a:t> </a:t>
            </a:r>
            <a:endParaRPr sz="850">
              <a:latin typeface="Lucida Sans Unicode"/>
              <a:cs typeface="Lucida Sans Unicode"/>
            </a:endParaRPr>
          </a:p>
          <a:p>
            <a:pPr marL="57150">
              <a:lnSpc>
                <a:spcPct val="100000"/>
              </a:lnSpc>
              <a:spcBef>
                <a:spcPts val="295"/>
              </a:spcBef>
            </a:pPr>
            <a:r>
              <a:rPr dirty="0" sz="950" spc="-20">
                <a:latin typeface="Lucida Sans Unicode"/>
                <a:cs typeface="Lucida Sans Unicode"/>
              </a:rPr>
              <a:t>FUNDO</a:t>
            </a:r>
            <a:r>
              <a:rPr dirty="0" sz="950" spc="-6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MUNICIPAL</a:t>
            </a:r>
            <a:r>
              <a:rPr dirty="0" sz="950" spc="4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DE</a:t>
            </a:r>
            <a:r>
              <a:rPr dirty="0" sz="950" spc="-25">
                <a:latin typeface="Lucida Sans Unicode"/>
                <a:cs typeface="Lucida Sans Unicode"/>
              </a:rPr>
              <a:t> </a:t>
            </a:r>
            <a:r>
              <a:rPr dirty="0" sz="950" spc="-10">
                <a:solidFill>
                  <a:srgbClr val="080808"/>
                </a:solidFill>
                <a:latin typeface="Lucida Sans Unicode"/>
                <a:cs typeface="Lucida Sans Unicode"/>
              </a:rPr>
              <a:t>SAÚDE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644322" y="4668446"/>
            <a:ext cx="4754880" cy="379095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590"/>
              </a:spcBef>
            </a:pPr>
            <a:r>
              <a:rPr dirty="0" sz="750" spc="-10">
                <a:latin typeface="Lucida Sans Unicode"/>
                <a:cs typeface="Lucida Sans Unicode"/>
              </a:rPr>
              <a:t>Fundo</a:t>
            </a:r>
            <a:r>
              <a:rPr dirty="0" sz="750" spc="-3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Municipal</a:t>
            </a:r>
            <a:r>
              <a:rPr dirty="0" sz="750" spc="-3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Saúde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baseline="3703" sz="1125" spc="-15">
                <a:solidFill>
                  <a:srgbClr val="181818"/>
                </a:solidFill>
                <a:latin typeface="Lucida Sans Unicode"/>
                <a:cs typeface="Lucida Sans Unicode"/>
              </a:rPr>
              <a:t>MANUTEN</a:t>
            </a:r>
            <a:r>
              <a:rPr dirty="0" sz="750" spc="-10">
                <a:solidFill>
                  <a:srgbClr val="181818"/>
                </a:solidFill>
                <a:latin typeface="Lucida Sans Unicode"/>
                <a:cs typeface="Lucida Sans Unicode"/>
              </a:rPr>
              <a:t>CA</a:t>
            </a:r>
            <a:r>
              <a:rPr dirty="0" baseline="3703" sz="1125" spc="-15">
                <a:solidFill>
                  <a:srgbClr val="181818"/>
                </a:solidFill>
                <a:latin typeface="Lucida Sans Unicode"/>
                <a:cs typeface="Lucida Sans Unicode"/>
              </a:rPr>
              <a:t>O</a:t>
            </a:r>
            <a:r>
              <a:rPr dirty="0" baseline="3703" sz="1125" spc="-22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latin typeface="Lucida Sans Unicode"/>
                <a:cs typeface="Lucida Sans Unicode"/>
              </a:rPr>
              <a:t>E</a:t>
            </a:r>
            <a:r>
              <a:rPr dirty="0" baseline="3703" sz="1125" spc="165">
                <a:latin typeface="Lucida Sans Unicode"/>
                <a:cs typeface="Lucida Sans Unicode"/>
              </a:rPr>
              <a:t> </a:t>
            </a:r>
            <a:r>
              <a:rPr dirty="0" baseline="3703" sz="1125" spc="-15">
                <a:solidFill>
                  <a:srgbClr val="0A0A0A"/>
                </a:solidFill>
                <a:latin typeface="Lucida Sans Unicode"/>
                <a:cs typeface="Lucida Sans Unicode"/>
              </a:rPr>
              <a:t>OPERACIONALIZACÄO</a:t>
            </a:r>
            <a:r>
              <a:rPr dirty="0" baseline="3703" sz="1125" spc="-22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15">
                <a:solidFill>
                  <a:srgbClr val="111111"/>
                </a:solidFill>
                <a:latin typeface="Lucida Sans Unicode"/>
                <a:cs typeface="Lucida Sans Unicode"/>
              </a:rPr>
              <a:t>DA </a:t>
            </a:r>
            <a:r>
              <a:rPr dirty="0" baseline="3703" sz="1125">
                <a:latin typeface="Lucida Sans Unicode"/>
                <a:cs typeface="Lucida Sans Unicode"/>
              </a:rPr>
              <a:t>ESTRATÉGIA</a:t>
            </a:r>
            <a:r>
              <a:rPr dirty="0" baseline="3703" sz="1125" spc="150"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42424"/>
                </a:solidFill>
                <a:latin typeface="Lucida Sans Unicode"/>
                <a:cs typeface="Lucida Sans Unicode"/>
              </a:rPr>
              <a:t>DE</a:t>
            </a:r>
            <a:r>
              <a:rPr dirty="0" baseline="3703" sz="1125" spc="7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latin typeface="Lucida Sans Unicode"/>
                <a:cs typeface="Lucida Sans Unicode"/>
              </a:rPr>
              <a:t>SAÚDE</a:t>
            </a:r>
            <a:r>
              <a:rPr dirty="0" baseline="3703" sz="1125" spc="112">
                <a:latin typeface="Lucida Sans Unicode"/>
                <a:cs typeface="Lucida Sans Unicode"/>
              </a:rPr>
              <a:t> </a:t>
            </a:r>
            <a:r>
              <a:rPr dirty="0" baseline="3703" sz="1125" spc="-60">
                <a:latin typeface="Lucida Sans Unicode"/>
                <a:cs typeface="Lucida Sans Unicode"/>
              </a:rPr>
              <a:t>DA</a:t>
            </a:r>
            <a:r>
              <a:rPr dirty="0" baseline="3703" sz="1125" spc="37">
                <a:latin typeface="Lucida Sans Unicode"/>
                <a:cs typeface="Lucida Sans Unicode"/>
              </a:rPr>
              <a:t> </a:t>
            </a:r>
            <a:r>
              <a:rPr dirty="0" baseline="3703" sz="1125" spc="-15">
                <a:latin typeface="Lucida Sans Unicode"/>
                <a:cs typeface="Lucida Sans Unicode"/>
              </a:rPr>
              <a:t>FAMILIA/UBS</a:t>
            </a:r>
            <a:r>
              <a:rPr dirty="0" baseline="3703" sz="1125" spc="187"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212121"/>
                </a:solidFill>
                <a:latin typeface="Lucida Sans Unicode"/>
                <a:cs typeface="Lucida Sans Unicode"/>
              </a:rPr>
              <a:t>(PREVINE</a:t>
            </a:r>
            <a:r>
              <a:rPr dirty="0" baseline="3703" sz="1125" spc="104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15">
                <a:solidFill>
                  <a:srgbClr val="212121"/>
                </a:solidFill>
                <a:latin typeface="Lucida Sans Unicode"/>
                <a:cs typeface="Lucida Sans Unicode"/>
              </a:rPr>
              <a:t>BRASIL)</a:t>
            </a:r>
            <a:endParaRPr baseline="3703" sz="1125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02191" y="4674539"/>
            <a:ext cx="3178175" cy="525145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540"/>
              </a:spcBef>
            </a:pPr>
            <a:r>
              <a:rPr dirty="0" sz="750" spc="-10">
                <a:latin typeface="Lucida Sans Unicode"/>
                <a:cs typeface="Lucida Sans Unicode"/>
              </a:rPr>
              <a:t>05.22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latin typeface="Lucida Sans Unicode"/>
                <a:cs typeface="Lucida Sans Unicode"/>
              </a:rPr>
              <a:t>2.015</a:t>
            </a:r>
            <a:endParaRPr sz="750">
              <a:latin typeface="Lucida Sans Unicode"/>
              <a:cs typeface="Lucida Sans Unicode"/>
            </a:endParaRPr>
          </a:p>
          <a:p>
            <a:pPr marL="13970">
              <a:lnSpc>
                <a:spcPct val="100000"/>
              </a:lnSpc>
              <a:spcBef>
                <a:spcPts val="350"/>
              </a:spcBef>
              <a:tabLst>
                <a:tab pos="755650" algn="l"/>
              </a:tabLst>
            </a:pP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3.1.9.0.11.01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	</a:t>
            </a:r>
            <a:r>
              <a:rPr dirty="0" sz="750">
                <a:latin typeface="Lucida Sans Unicode"/>
                <a:cs typeface="Lucida Sans Unicode"/>
              </a:rPr>
              <a:t>VENCIMENTOS</a:t>
            </a:r>
            <a:r>
              <a:rPr dirty="0" sz="750" spc="12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B3B3B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114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D1D1D"/>
                </a:solidFill>
                <a:latin typeface="Lucida Sans Unicode"/>
                <a:cs typeface="Lucida Sans Unicode"/>
              </a:rPr>
              <a:t>VANTAGENS</a:t>
            </a:r>
            <a:r>
              <a:rPr dirty="0" sz="750" spc="8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A1A1A"/>
                </a:solidFill>
                <a:latin typeface="Lucida Sans Unicode"/>
                <a:cs typeface="Lucida Sans Unicode"/>
              </a:rPr>
              <a:t>FIXAS</a:t>
            </a:r>
            <a:r>
              <a:rPr dirty="0" sz="750" spc="2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65">
                <a:solidFill>
                  <a:srgbClr val="0F0F0F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1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11111"/>
                </a:solidFill>
                <a:latin typeface="Lucida Sans Unicode"/>
                <a:cs typeface="Lucida Sans Unicode"/>
              </a:rPr>
              <a:t>PESSOA</a:t>
            </a:r>
            <a:r>
              <a:rPr dirty="0" sz="750" spc="9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CIVIL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167958" y="5006677"/>
            <a:ext cx="2044064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55930">
              <a:lnSpc>
                <a:spcPct val="146600"/>
              </a:lnSpc>
              <a:spcBef>
                <a:spcPts val="100"/>
              </a:spcBef>
            </a:pPr>
            <a:r>
              <a:rPr dirty="0" sz="750">
                <a:solidFill>
                  <a:srgbClr val="212121"/>
                </a:solidFill>
                <a:latin typeface="Lucida Sans Unicode"/>
                <a:cs typeface="Lucida Sans Unicode"/>
              </a:rPr>
              <a:t>SUS</a:t>
            </a:r>
            <a:r>
              <a:rPr dirty="0" sz="750" spc="20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70">
                <a:latin typeface="Lucida Sans Unicode"/>
                <a:cs typeface="Lucida Sans Unicode"/>
              </a:rPr>
              <a:t>-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Transferèncias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70">
                <a:solidFill>
                  <a:srgbClr val="494949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2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B3B3B"/>
                </a:solidFill>
                <a:latin typeface="Lucida Sans Unicode"/>
                <a:cs typeface="Lucida Sans Unicode"/>
              </a:rPr>
              <a:t>Fundo</a:t>
            </a:r>
            <a:r>
              <a:rPr dirty="0" sz="750" spc="-3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F3F3F"/>
                </a:solidFill>
                <a:latin typeface="Lucida Sans Unicode"/>
                <a:cs typeface="Lucida Sans Unicode"/>
              </a:rPr>
              <a:t>Esta‹ </a:t>
            </a:r>
            <a:r>
              <a:rPr dirty="0" sz="750" spc="-20">
                <a:latin typeface="Lucida Sans Unicode"/>
                <a:cs typeface="Lucida Sans Unicode"/>
              </a:rPr>
              <a:t>Total</a:t>
            </a:r>
            <a:r>
              <a:rPr dirty="0" sz="750" spc="-75"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131313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1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070707"/>
                </a:solidFill>
                <a:latin typeface="Lucida Sans Unicode"/>
                <a:cs typeface="Lucida Sans Unicode"/>
              </a:rPr>
              <a:t>Projeto</a:t>
            </a:r>
            <a:r>
              <a:rPr dirty="0" sz="750" spc="-85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626262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70">
                <a:solidFill>
                  <a:srgbClr val="62626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131313"/>
                </a:solidFill>
                <a:latin typeface="Lucida Sans Unicode"/>
                <a:cs typeface="Lucida Sans Unicode"/>
              </a:rPr>
              <a:t>Atividade</a:t>
            </a:r>
            <a:r>
              <a:rPr dirty="0" sz="750" spc="-1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4B4B4B"/>
                </a:solidFill>
                <a:latin typeface="Lucida Sans Unicode"/>
                <a:cs typeface="Lucida Sans Unicode"/>
              </a:rPr>
              <a:t>RS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317079" y="5006677"/>
            <a:ext cx="574675" cy="36068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520"/>
              </a:spcBef>
            </a:pPr>
            <a:r>
              <a:rPr dirty="0" sz="750" spc="-60">
                <a:solidFill>
                  <a:srgbClr val="3F3F3F"/>
                </a:solidFill>
                <a:latin typeface="Lucida Sans Unicode"/>
                <a:cs typeface="Lucida Sans Unicode"/>
              </a:rPr>
              <a:t>1.200.000.00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750" spc="-60">
                <a:latin typeface="Lucida Sans Unicode"/>
                <a:cs typeface="Lucida Sans Unicode"/>
              </a:rPr>
              <a:t>1.200.000,00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02191" y="5360144"/>
            <a:ext cx="2971800" cy="494665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  <a:tabLst>
                <a:tab pos="754380" algn="l"/>
              </a:tabLst>
            </a:pPr>
            <a:r>
              <a:rPr dirty="0" sz="750" spc="-10">
                <a:solidFill>
                  <a:srgbClr val="2A2A2A"/>
                </a:solidFill>
                <a:latin typeface="Lucida Sans Unicode"/>
                <a:cs typeface="Lucida Sans Unicode"/>
              </a:rPr>
              <a:t>2.020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	</a:t>
            </a:r>
            <a:r>
              <a:rPr dirty="0" sz="750" spc="-20">
                <a:solidFill>
                  <a:srgbClr val="1C1C1C"/>
                </a:solidFill>
                <a:latin typeface="Lucida Sans Unicode"/>
                <a:cs typeface="Lucida Sans Unicode"/>
              </a:rPr>
              <a:t>MANUTENCÃO</a:t>
            </a:r>
            <a:r>
              <a:rPr dirty="0" sz="750" spc="4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B2B2B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13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OPERACIONALIZACÃO</a:t>
            </a:r>
            <a:r>
              <a:rPr dirty="0" sz="750" spc="-2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DO</a:t>
            </a:r>
            <a:r>
              <a:rPr dirty="0" sz="750" spc="-20"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1A1A1A"/>
                </a:solidFill>
                <a:latin typeface="Lucida Sans Unicode"/>
                <a:cs typeface="Lucida Sans Unicode"/>
              </a:rPr>
              <a:t>FMS</a:t>
            </a:r>
            <a:endParaRPr sz="750">
              <a:latin typeface="Lucida Sans Unicode"/>
              <a:cs typeface="Lucida Sans Unicode"/>
            </a:endParaRPr>
          </a:p>
          <a:p>
            <a:pPr marL="13970" marR="1334135">
              <a:lnSpc>
                <a:spcPts val="1250"/>
              </a:lnSpc>
              <a:spcBef>
                <a:spcPts val="75"/>
              </a:spcBef>
              <a:tabLst>
                <a:tab pos="757555" algn="l"/>
              </a:tabLst>
            </a:pPr>
            <a:r>
              <a:rPr dirty="0" sz="750" spc="-10">
                <a:solidFill>
                  <a:srgbClr val="0C0C0C"/>
                </a:solidFill>
                <a:latin typeface="Lucida Sans Unicode"/>
                <a:cs typeface="Lucida Sans Unicode"/>
              </a:rPr>
              <a:t>3.1.9.0.11.06</a:t>
            </a:r>
            <a:r>
              <a:rPr dirty="0" sz="750">
                <a:solidFill>
                  <a:srgbClr val="0C0C0C"/>
                </a:solidFill>
                <a:latin typeface="Lucida Sans Unicode"/>
                <a:cs typeface="Lucida Sans Unicode"/>
              </a:rPr>
              <a:t>	</a:t>
            </a:r>
            <a:r>
              <a:rPr dirty="0" sz="750" spc="-20">
                <a:solidFill>
                  <a:srgbClr val="313131"/>
                </a:solidFill>
                <a:latin typeface="Lucida Sans Unicode"/>
                <a:cs typeface="Lucida Sans Unicode"/>
              </a:rPr>
              <a:t>Piso</a:t>
            </a:r>
            <a:r>
              <a:rPr dirty="0" sz="750" spc="-3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464646"/>
                </a:solidFill>
                <a:latin typeface="Lucida Sans Unicode"/>
                <a:cs typeface="Lucida Sans Unicode"/>
              </a:rPr>
              <a:t>da </a:t>
            </a:r>
            <a:r>
              <a:rPr dirty="0" sz="750" spc="-40">
                <a:latin typeface="Lucida Sans Unicode"/>
                <a:cs typeface="Lucida Sans Unicode"/>
              </a:rPr>
              <a:t>Enfermaaem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3.1.9.0.11.06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	</a:t>
            </a:r>
            <a:r>
              <a:rPr dirty="0" sz="750" spc="-20">
                <a:solidFill>
                  <a:srgbClr val="494949"/>
                </a:solidFill>
                <a:latin typeface="Lucida Sans Unicode"/>
                <a:cs typeface="Lucida Sans Unicode"/>
              </a:rPr>
              <a:t>Piso</a:t>
            </a:r>
            <a:r>
              <a:rPr dirty="0" sz="750" spc="-3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414141"/>
                </a:solidFill>
                <a:latin typeface="Lucida Sans Unicode"/>
                <a:cs typeface="Lucida Sans Unicode"/>
              </a:rPr>
              <a:t>da</a:t>
            </a:r>
            <a:r>
              <a:rPr dirty="0" sz="75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32323"/>
                </a:solidFill>
                <a:latin typeface="Lucida Sans Unicode"/>
                <a:cs typeface="Lucida Sans Unicode"/>
              </a:rPr>
              <a:t>Enfermaqem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171003" y="5524687"/>
            <a:ext cx="2046605" cy="4921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8630" marR="5080" indent="-1270">
              <a:lnSpc>
                <a:spcPct val="136000"/>
              </a:lnSpc>
              <a:spcBef>
                <a:spcPts val="100"/>
              </a:spcBef>
            </a:pPr>
            <a:r>
              <a:rPr dirty="0" sz="750" spc="-35">
                <a:solidFill>
                  <a:srgbClr val="444444"/>
                </a:solidFill>
                <a:latin typeface="Lucida Sans Unicode"/>
                <a:cs typeface="Lucida Sans Unicode"/>
              </a:rPr>
              <a:t>Recursos</a:t>
            </a:r>
            <a:r>
              <a:rPr dirty="0" sz="750" spc="-3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F3F3F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4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1C1C1C"/>
                </a:solidFill>
                <a:latin typeface="Lucida Sans Unicode"/>
                <a:cs typeface="Lucida Sans Unicode"/>
              </a:rPr>
              <a:t>Impostos</a:t>
            </a:r>
            <a:r>
              <a:rPr dirty="0" sz="750" spc="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32323"/>
                </a:solidFill>
                <a:latin typeface="Lucida Sans Unicode"/>
                <a:cs typeface="Lucida Sans Unicode"/>
              </a:rPr>
              <a:t>Vinculados</a:t>
            </a:r>
            <a:r>
              <a:rPr dirty="0" sz="750" spc="4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414141"/>
                </a:solidFill>
                <a:latin typeface="Lucida Sans Unicode"/>
                <a:cs typeface="Lucida Sans Unicode"/>
              </a:rPr>
              <a:t>Sa </a:t>
            </a:r>
            <a:r>
              <a:rPr dirty="0" sz="750" spc="-10">
                <a:solidFill>
                  <a:srgbClr val="4B4B4B"/>
                </a:solidFill>
                <a:latin typeface="Lucida Sans Unicode"/>
                <a:cs typeface="Lucida Sans Unicode"/>
              </a:rPr>
              <a:t>SUS</a:t>
            </a:r>
            <a:r>
              <a:rPr dirty="0" sz="750" spc="17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65">
                <a:solidFill>
                  <a:srgbClr val="757575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55">
                <a:solidFill>
                  <a:srgbClr val="757575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B3B3B"/>
                </a:solidFill>
                <a:latin typeface="Lucida Sans Unicode"/>
                <a:cs typeface="Lucida Sans Unicode"/>
              </a:rPr>
              <a:t>Manutenção</a:t>
            </a:r>
            <a:r>
              <a:rPr dirty="0" sz="750" spc="-1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50">
                <a:solidFill>
                  <a:srgbClr val="414141"/>
                </a:solidFill>
                <a:latin typeface="Lucida Sans Unicode"/>
                <a:cs typeface="Lucida Sans Unicode"/>
              </a:rPr>
              <a:t>ASPS</a:t>
            </a:r>
            <a:r>
              <a:rPr dirty="0" sz="750" spc="-7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70">
                <a:solidFill>
                  <a:srgbClr val="6E6E6E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20">
                <a:solidFill>
                  <a:srgbClr val="6E6E6E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F3F3F"/>
                </a:solidFill>
                <a:latin typeface="Lucida Sans Unicode"/>
                <a:cs typeface="Lucida Sans Unicode"/>
              </a:rPr>
              <a:t>Governo</a:t>
            </a:r>
            <a:r>
              <a:rPr dirty="0" sz="750" spc="-2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545454"/>
                </a:solidFill>
                <a:latin typeface="Lucida Sans Unicode"/>
                <a:cs typeface="Lucida Sans Unicode"/>
              </a:rPr>
              <a:t>I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750" spc="-20">
                <a:solidFill>
                  <a:srgbClr val="0A0A0A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6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181818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5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62626"/>
                </a:solidFill>
                <a:latin typeface="Lucida Sans Unicode"/>
                <a:cs typeface="Lucida Sans Unicode"/>
              </a:rPr>
              <a:t>Projeto</a:t>
            </a:r>
            <a:r>
              <a:rPr dirty="0" sz="750" spc="-6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5">
                <a:solidFill>
                  <a:srgbClr val="646464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50">
                <a:solidFill>
                  <a:srgbClr val="64646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82828"/>
                </a:solidFill>
                <a:latin typeface="Lucida Sans Unicode"/>
                <a:cs typeface="Lucida Sans Unicode"/>
              </a:rPr>
              <a:t>Atividade</a:t>
            </a:r>
            <a:r>
              <a:rPr dirty="0" sz="750" spc="1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232323"/>
                </a:solidFill>
                <a:latin typeface="Lucida Sans Unicode"/>
                <a:cs typeface="Lucida Sans Unicode"/>
              </a:rPr>
              <a:t>R$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321447" y="5524687"/>
            <a:ext cx="572135" cy="492125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420"/>
              </a:spcBef>
            </a:pPr>
            <a:r>
              <a:rPr dirty="0" sz="750" spc="-60">
                <a:latin typeface="Lucida Sans Unicode"/>
                <a:cs typeface="Lucida Sans Unicode"/>
              </a:rPr>
              <a:t>3.000.000.00</a:t>
            </a:r>
            <a:endParaRPr sz="750">
              <a:latin typeface="Lucida Sans Unicode"/>
              <a:cs typeface="Lucida Sans Unicode"/>
            </a:endParaRPr>
          </a:p>
          <a:p>
            <a:pPr algn="r" marR="8255">
              <a:lnSpc>
                <a:spcPct val="100000"/>
              </a:lnSpc>
              <a:spcBef>
                <a:spcPts val="325"/>
              </a:spcBef>
            </a:pP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500.000,00</a:t>
            </a:r>
            <a:endParaRPr sz="750">
              <a:latin typeface="Lucida Sans Unicode"/>
              <a:cs typeface="Lucida Sans Unicode"/>
            </a:endParaRPr>
          </a:p>
          <a:p>
            <a:pPr algn="r" marR="7620">
              <a:lnSpc>
                <a:spcPct val="100000"/>
              </a:lnSpc>
              <a:spcBef>
                <a:spcPts val="325"/>
              </a:spcBef>
            </a:pPr>
            <a:r>
              <a:rPr dirty="0" sz="750" spc="-60">
                <a:latin typeface="Lucida Sans Unicode"/>
                <a:cs typeface="Lucida Sans Unicode"/>
              </a:rPr>
              <a:t>3.500.000,00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647367" y="6044222"/>
            <a:ext cx="503237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solidFill>
                  <a:srgbClr val="262626"/>
                </a:solidFill>
                <a:latin typeface="Lucida Sans Unicode"/>
                <a:cs typeface="Lucida Sans Unicode"/>
              </a:rPr>
              <a:t>MANUTENCÃO </a:t>
            </a:r>
            <a:r>
              <a:rPr dirty="0" sz="750" spc="-35">
                <a:solidFill>
                  <a:srgbClr val="7C7C7C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100">
                <a:solidFill>
                  <a:srgbClr val="7C7C7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B3B3B"/>
                </a:solidFill>
                <a:latin typeface="Lucida Sans Unicode"/>
                <a:cs typeface="Lucida Sans Unicode"/>
              </a:rPr>
              <a:t>OPERACIONALIZACÃO</a:t>
            </a:r>
            <a:r>
              <a:rPr dirty="0" sz="750" spc="-5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505050"/>
                </a:solidFill>
                <a:latin typeface="Lucida Sans Unicode"/>
                <a:cs typeface="Lucida Sans Unicode"/>
              </a:rPr>
              <a:t>DAS</a:t>
            </a:r>
            <a:r>
              <a:rPr dirty="0" sz="750" spc="-5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0E0E0E"/>
                </a:solidFill>
                <a:latin typeface="Lucida Sans Unicode"/>
                <a:cs typeface="Lucida Sans Unicode"/>
              </a:rPr>
              <a:t>UNIDADES</a:t>
            </a:r>
            <a:r>
              <a:rPr dirty="0" sz="750" spc="2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5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SAÚDE</a:t>
            </a: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5">
                <a:solidFill>
                  <a:srgbClr val="7E7E7E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50">
                <a:solidFill>
                  <a:srgbClr val="7E7E7E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82828"/>
                </a:solidFill>
                <a:latin typeface="Lucida Sans Unicode"/>
                <a:cs typeface="Lucida Sans Unicode"/>
              </a:rPr>
              <a:t>CEMES</a:t>
            </a:r>
            <a:r>
              <a:rPr dirty="0" sz="750" spc="-3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959595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100">
                <a:solidFill>
                  <a:srgbClr val="959595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SAMU </a:t>
            </a:r>
            <a:r>
              <a:rPr dirty="0" sz="750" spc="-40">
                <a:solidFill>
                  <a:srgbClr val="282828"/>
                </a:solidFill>
                <a:latin typeface="Lucida Sans Unicode"/>
                <a:cs typeface="Lucida Sans Unicode"/>
              </a:rPr>
              <a:t>192/SAÛDE</a:t>
            </a:r>
            <a:r>
              <a:rPr dirty="0" sz="750" spc="16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MENTAL/UPA</a:t>
            </a:r>
            <a:r>
              <a:rPr dirty="0" sz="750" spc="105"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575757"/>
                </a:solidFill>
                <a:latin typeface="Lucida Sans Unicode"/>
                <a:cs typeface="Lucida Sans Unicode"/>
              </a:rPr>
              <a:t>2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903471" y="6003085"/>
            <a:ext cx="3176905" cy="33655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20"/>
              </a:spcBef>
            </a:pPr>
            <a:r>
              <a:rPr dirty="0" sz="750" spc="-10">
                <a:solidFill>
                  <a:srgbClr val="3D3D3D"/>
                </a:solidFill>
                <a:latin typeface="Lucida Sans Unicode"/>
                <a:cs typeface="Lucida Sans Unicode"/>
              </a:rPr>
              <a:t>2.133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  <a:tabLst>
                <a:tab pos="757555" algn="l"/>
              </a:tabLst>
            </a:pPr>
            <a:r>
              <a:rPr dirty="0" sz="750" spc="-10">
                <a:solidFill>
                  <a:srgbClr val="212121"/>
                </a:solidFill>
                <a:latin typeface="Lucida Sans Unicode"/>
                <a:cs typeface="Lucida Sans Unicode"/>
              </a:rPr>
              <a:t>3.1.9.0.11.01</a:t>
            </a:r>
            <a:r>
              <a:rPr dirty="0" sz="750">
                <a:solidFill>
                  <a:srgbClr val="212121"/>
                </a:solidFill>
                <a:latin typeface="Lucida Sans Unicode"/>
                <a:cs typeface="Lucida Sans Unicode"/>
              </a:rPr>
              <a:t>	</a:t>
            </a:r>
            <a:r>
              <a:rPr dirty="0" sz="750">
                <a:solidFill>
                  <a:srgbClr val="0F0F0F"/>
                </a:solidFill>
                <a:latin typeface="Lucida Sans Unicode"/>
                <a:cs typeface="Lucida Sans Unicode"/>
              </a:rPr>
              <a:t>VENCIMENTOS</a:t>
            </a:r>
            <a:r>
              <a:rPr dirty="0" sz="750" spc="11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545454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13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VANTAGENS</a:t>
            </a:r>
            <a:r>
              <a:rPr dirty="0" sz="750" spc="10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B3B3B"/>
                </a:solidFill>
                <a:latin typeface="Lucida Sans Unicode"/>
                <a:cs typeface="Lucida Sans Unicode"/>
              </a:rPr>
              <a:t>FIXAS</a:t>
            </a:r>
            <a:r>
              <a:rPr dirty="0" sz="750" spc="1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0">
                <a:solidFill>
                  <a:srgbClr val="383838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1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24242"/>
                </a:solidFill>
                <a:latin typeface="Lucida Sans Unicode"/>
                <a:cs typeface="Lucida Sans Unicode"/>
              </a:rPr>
              <a:t>PESSOA</a:t>
            </a:r>
            <a:r>
              <a:rPr dirty="0" sz="750" spc="7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0C0C0C"/>
                </a:solidFill>
                <a:latin typeface="Lucida Sans Unicode"/>
                <a:cs typeface="Lucida Sans Unicode"/>
              </a:rPr>
              <a:t>CIVIL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170837" y="6149348"/>
            <a:ext cx="2044064" cy="681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52755">
              <a:lnSpc>
                <a:spcPct val="144000"/>
              </a:lnSpc>
              <a:spcBef>
                <a:spcPts val="100"/>
              </a:spcBef>
            </a:pPr>
            <a:r>
              <a:rPr dirty="0" sz="750">
                <a:solidFill>
                  <a:srgbClr val="464646"/>
                </a:solidFill>
                <a:latin typeface="Lucida Sans Unicode"/>
                <a:cs typeface="Lucida Sans Unicode"/>
              </a:rPr>
              <a:t>SUS</a:t>
            </a:r>
            <a:r>
              <a:rPr dirty="0" sz="750" spc="12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65">
                <a:solidFill>
                  <a:srgbClr val="565656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5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525252"/>
                </a:solidFill>
                <a:latin typeface="Lucida Sans Unicode"/>
                <a:cs typeface="Lucida Sans Unicode"/>
              </a:rPr>
              <a:t>Manutençäo</a:t>
            </a:r>
            <a:r>
              <a:rPr dirty="0" sz="750" spc="4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50">
                <a:solidFill>
                  <a:srgbClr val="363636"/>
                </a:solidFill>
                <a:latin typeface="Lucida Sans Unicode"/>
                <a:cs typeface="Lucida Sans Unicode"/>
              </a:rPr>
              <a:t>ASPS</a:t>
            </a:r>
            <a:r>
              <a:rPr dirty="0" sz="750" spc="-7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70">
                <a:solidFill>
                  <a:srgbClr val="646464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45">
                <a:solidFill>
                  <a:srgbClr val="64646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A3A3A"/>
                </a:solidFill>
                <a:latin typeface="Lucida Sans Unicode"/>
                <a:cs typeface="Lucida Sans Unicode"/>
              </a:rPr>
              <a:t>Governo</a:t>
            </a:r>
            <a:r>
              <a:rPr dirty="0" sz="750" spc="-2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5B5B5B"/>
                </a:solidFill>
                <a:latin typeface="Lucida Sans Unicode"/>
                <a:cs typeface="Lucida Sans Unicode"/>
              </a:rPr>
              <a:t>I</a:t>
            </a:r>
            <a:r>
              <a:rPr dirty="0" sz="750" spc="-20">
                <a:solidFill>
                  <a:srgbClr val="5B5B5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Total</a:t>
            </a:r>
            <a:r>
              <a:rPr dirty="0" sz="750" spc="-60"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1D1D1D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5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82828"/>
                </a:solidFill>
                <a:latin typeface="Lucida Sans Unicode"/>
                <a:cs typeface="Lucida Sans Unicode"/>
              </a:rPr>
              <a:t>Projeto</a:t>
            </a:r>
            <a:r>
              <a:rPr dirty="0" sz="750" spc="-6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5">
                <a:solidFill>
                  <a:srgbClr val="838383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50">
                <a:solidFill>
                  <a:srgbClr val="83838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1F1F1F"/>
                </a:solidFill>
                <a:latin typeface="Lucida Sans Unicode"/>
                <a:cs typeface="Lucida Sans Unicode"/>
              </a:rPr>
              <a:t>Atividade</a:t>
            </a:r>
            <a:r>
              <a:rPr dirty="0" sz="750" spc="1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1C1C1C"/>
                </a:solidFill>
                <a:latin typeface="Lucida Sans Unicode"/>
                <a:cs typeface="Lucida Sans Unicode"/>
              </a:rPr>
              <a:t>R$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900" spc="-100">
                <a:latin typeface="Lucida Sans Unicode"/>
                <a:cs typeface="Lucida Sans Unicode"/>
              </a:rPr>
              <a:t>Total</a:t>
            </a:r>
            <a:r>
              <a:rPr dirty="0" sz="900" spc="-135">
                <a:latin typeface="Lucida Sans Unicode"/>
                <a:cs typeface="Lucida Sans Unicode"/>
              </a:rPr>
              <a:t> </a:t>
            </a:r>
            <a:r>
              <a:rPr dirty="0" sz="900" spc="-114">
                <a:solidFill>
                  <a:srgbClr val="161616"/>
                </a:solidFill>
                <a:latin typeface="Lucida Sans Unicode"/>
                <a:cs typeface="Lucida Sans Unicode"/>
              </a:rPr>
              <a:t>da</a:t>
            </a:r>
            <a:r>
              <a:rPr dirty="0" sz="900" spc="-9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90">
                <a:latin typeface="Lucida Sans Unicode"/>
                <a:cs typeface="Lucida Sans Unicode"/>
              </a:rPr>
              <a:t>Unidade</a:t>
            </a:r>
            <a:r>
              <a:rPr dirty="0" sz="900" spc="105">
                <a:latin typeface="Lucida Sans Unicode"/>
                <a:cs typeface="Lucida Sans Unicode"/>
              </a:rPr>
              <a:t> </a:t>
            </a:r>
            <a:r>
              <a:rPr dirty="0" sz="900" spc="-25">
                <a:solidFill>
                  <a:srgbClr val="343434"/>
                </a:solidFill>
                <a:latin typeface="Lucida Sans Unicode"/>
                <a:cs typeface="Lucida Sans Unicode"/>
              </a:rPr>
              <a:t>R$</a:t>
            </a:r>
            <a:endParaRPr sz="900">
              <a:latin typeface="Lucida Sans Unicode"/>
              <a:cs typeface="Lucida Sans Unicode"/>
            </a:endParaRPr>
          </a:p>
          <a:p>
            <a:pPr marL="379730">
              <a:lnSpc>
                <a:spcPct val="100000"/>
              </a:lnSpc>
              <a:spcBef>
                <a:spcPts val="140"/>
              </a:spcBef>
            </a:pPr>
            <a:r>
              <a:rPr dirty="0" sz="900" spc="-100">
                <a:solidFill>
                  <a:srgbClr val="0A0A0A"/>
                </a:solidFill>
                <a:latin typeface="Lucida Sans Unicode"/>
                <a:cs typeface="Lucida Sans Unicode"/>
              </a:rPr>
              <a:t>Valor</a:t>
            </a:r>
            <a:r>
              <a:rPr dirty="0" sz="900" spc="-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100">
                <a:solidFill>
                  <a:srgbClr val="1A1A1A"/>
                </a:solidFill>
                <a:latin typeface="Lucida Sans Unicode"/>
                <a:cs typeface="Lucida Sans Unicode"/>
              </a:rPr>
              <a:t>Total</a:t>
            </a:r>
            <a:r>
              <a:rPr dirty="0" sz="900" spc="-6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114">
                <a:solidFill>
                  <a:srgbClr val="0C0C0C"/>
                </a:solidFill>
                <a:latin typeface="Lucida Sans Unicode"/>
                <a:cs typeface="Lucida Sans Unicode"/>
              </a:rPr>
              <a:t>Suplementado</a:t>
            </a:r>
            <a:r>
              <a:rPr dirty="0" sz="900" spc="1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25">
                <a:solidFill>
                  <a:srgbClr val="0C0C0C"/>
                </a:solidFill>
                <a:latin typeface="Lucida Sans Unicode"/>
                <a:cs typeface="Lucida Sans Unicode"/>
              </a:rPr>
              <a:t>RS</a:t>
            </a:r>
            <a:endParaRPr sz="90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317228" y="6149348"/>
            <a:ext cx="574675" cy="68135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495"/>
              </a:spcBef>
            </a:pPr>
            <a:r>
              <a:rPr dirty="0" sz="750" spc="-60">
                <a:solidFill>
                  <a:srgbClr val="1F1F1F"/>
                </a:solidFill>
                <a:latin typeface="Lucida Sans Unicode"/>
                <a:cs typeface="Lucida Sans Unicode"/>
              </a:rPr>
              <a:t>1.200.000,00</a:t>
            </a:r>
            <a:endParaRPr sz="75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395"/>
              </a:spcBef>
            </a:pPr>
            <a:r>
              <a:rPr dirty="0" sz="750" spc="-60">
                <a:latin typeface="Lucida Sans Unicode"/>
                <a:cs typeface="Lucida Sans Unicode"/>
              </a:rPr>
              <a:t>1.200.000,00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sz="900" spc="-145">
                <a:latin typeface="Lucida Sans Unicode"/>
                <a:cs typeface="Lucida Sans Unicode"/>
              </a:rPr>
              <a:t>5.900.000,00</a:t>
            </a:r>
            <a:endParaRPr sz="9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dirty="0" sz="900" spc="-145">
                <a:latin typeface="Lucida Sans Unicode"/>
                <a:cs typeface="Lucida Sans Unicode"/>
              </a:rPr>
              <a:t>5.900.000,00</a:t>
            </a:r>
            <a:endParaRPr sz="90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213854" y="6859329"/>
            <a:ext cx="5540375" cy="281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43865" marR="5080" indent="-431800">
              <a:lnSpc>
                <a:spcPct val="112000"/>
              </a:lnSpc>
              <a:spcBef>
                <a:spcPts val="100"/>
              </a:spcBef>
            </a:pPr>
            <a:r>
              <a:rPr dirty="0" sz="750" spc="-60">
                <a:solidFill>
                  <a:srgbClr val="0A0A0A"/>
                </a:solidFill>
                <a:latin typeface="Lucida Sans Unicode"/>
                <a:cs typeface="Lucida Sans Unicode"/>
              </a:rPr>
              <a:t>Artigo</a:t>
            </a:r>
            <a:r>
              <a:rPr dirty="0" sz="750" spc="-3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545454"/>
                </a:solidFill>
                <a:latin typeface="Lucida Sans Unicode"/>
                <a:cs typeface="Lucida Sans Unicode"/>
              </a:rPr>
              <a:t>2º</a:t>
            </a:r>
            <a:r>
              <a:rPr dirty="0" sz="750" spc="-10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35">
                <a:solidFill>
                  <a:srgbClr val="494949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8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As</a:t>
            </a:r>
            <a:r>
              <a:rPr dirty="0" sz="750" spc="-100"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6B6B6B"/>
                </a:solidFill>
                <a:latin typeface="Lucida Sans Unicode"/>
                <a:cs typeface="Lucida Sans Unicode"/>
              </a:rPr>
              <a:t>despesas</a:t>
            </a:r>
            <a:r>
              <a:rPr dirty="0" sz="750" spc="-45">
                <a:solidFill>
                  <a:srgbClr val="6B6B6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1F1F1F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750" spc="3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12121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-2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3F3F3F"/>
                </a:solidFill>
                <a:latin typeface="Lucida Sans Unicode"/>
                <a:cs typeface="Lucida Sans Unicode"/>
              </a:rPr>
              <a:t>abertura</a:t>
            </a:r>
            <a:r>
              <a:rPr dirty="0" sz="750" spc="2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757575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50">
                <a:solidFill>
                  <a:srgbClr val="757575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575757"/>
                </a:solidFill>
                <a:latin typeface="Lucida Sans Unicode"/>
                <a:cs typeface="Lucida Sans Unicode"/>
              </a:rPr>
              <a:t>presente</a:t>
            </a:r>
            <a:r>
              <a:rPr dirty="0" sz="750" spc="10">
                <a:solidFill>
                  <a:srgbClr val="575757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1C1C1C"/>
                </a:solidFill>
                <a:latin typeface="Lucida Sans Unicode"/>
                <a:cs typeface="Lucida Sans Unicode"/>
              </a:rPr>
              <a:t>crëdito</a:t>
            </a:r>
            <a:r>
              <a:rPr dirty="0" sz="750" spc="-2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363636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750" spc="7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A2A2A"/>
                </a:solidFill>
                <a:latin typeface="Lucida Sans Unicode"/>
                <a:cs typeface="Lucida Sans Unicode"/>
              </a:rPr>
              <a:t>serăo</a:t>
            </a:r>
            <a:r>
              <a:rPr dirty="0" sz="750" spc="-2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565656"/>
                </a:solidFill>
                <a:latin typeface="Lucida Sans Unicode"/>
                <a:cs typeface="Lucida Sans Unicode"/>
              </a:rPr>
              <a:t>cobertas</a:t>
            </a:r>
            <a:r>
              <a:rPr dirty="0" sz="750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626262"/>
                </a:solidFill>
                <a:latin typeface="Lucida Sans Unicode"/>
                <a:cs typeface="Lucida Sans Unicode"/>
              </a:rPr>
              <a:t>com</a:t>
            </a:r>
            <a:r>
              <a:rPr dirty="0" sz="750" spc="-60">
                <a:solidFill>
                  <a:srgbClr val="62626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4D4D4D"/>
                </a:solidFill>
                <a:latin typeface="Lucida Sans Unicode"/>
                <a:cs typeface="Lucida Sans Unicode"/>
              </a:rPr>
              <a:t>recursos</a:t>
            </a:r>
            <a:r>
              <a:rPr dirty="0" sz="750" spc="-2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2F2F2F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5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595959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25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solidFill>
                  <a:srgbClr val="575757"/>
                </a:solidFill>
                <a:latin typeface="Lucida Sans Unicode"/>
                <a:cs typeface="Lucida Sans Unicode"/>
              </a:rPr>
              <a:t>trata</a:t>
            </a:r>
            <a:r>
              <a:rPr dirty="0" sz="750" spc="25">
                <a:solidFill>
                  <a:srgbClr val="575757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676767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20">
                <a:solidFill>
                  <a:srgbClr val="676767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Artigo </a:t>
            </a:r>
            <a:r>
              <a:rPr dirty="0" sz="750" spc="-45">
                <a:solidFill>
                  <a:srgbClr val="2B2B2B"/>
                </a:solidFill>
                <a:latin typeface="Lucida Sans Unicode"/>
                <a:cs typeface="Lucida Sans Unicode"/>
              </a:rPr>
              <a:t>43</a:t>
            </a:r>
            <a:r>
              <a:rPr dirty="0" sz="750" spc="-12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parágrafo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82828"/>
                </a:solidFill>
                <a:latin typeface="Lucida Sans Unicode"/>
                <a:cs typeface="Lucida Sans Unicode"/>
              </a:rPr>
              <a:t>1º</a:t>
            </a:r>
            <a:r>
              <a:rPr dirty="0" sz="750" spc="-2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363636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1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B3B3B"/>
                </a:solidFill>
                <a:latin typeface="Lucida Sans Unicode"/>
                <a:cs typeface="Lucida Sans Unicode"/>
              </a:rPr>
              <a:t>Lei</a:t>
            </a:r>
            <a:r>
              <a:rPr dirty="0" sz="750" spc="-8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42424"/>
                </a:solidFill>
                <a:latin typeface="Lucida Sans Unicode"/>
                <a:cs typeface="Lucida Sans Unicode"/>
              </a:rPr>
              <a:t>Federal </a:t>
            </a:r>
            <a:r>
              <a:rPr dirty="0" sz="750">
                <a:latin typeface="Lucida Sans Unicode"/>
                <a:cs typeface="Lucida Sans Unicode"/>
              </a:rPr>
              <a:t>N°</a:t>
            </a:r>
            <a:r>
              <a:rPr dirty="0" sz="750" spc="-55">
                <a:latin typeface="Lucida Sans Unicode"/>
                <a:cs typeface="Lucida Sans Unicode"/>
              </a:rPr>
              <a:t> </a:t>
            </a:r>
            <a:r>
              <a:rPr dirty="0" sz="750" spc="-90">
                <a:latin typeface="Lucida Sans Unicode"/>
                <a:cs typeface="Lucida Sans Unicode"/>
              </a:rPr>
              <a:t>4.320/64,</a:t>
            </a:r>
            <a:r>
              <a:rPr dirty="0" sz="750" spc="55"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33333"/>
                </a:solidFill>
                <a:latin typeface="Lucida Sans Unicode"/>
                <a:cs typeface="Lucida Sans Unicode"/>
              </a:rPr>
              <a:t>lnciso</a:t>
            </a:r>
            <a:r>
              <a:rPr dirty="0" sz="750" spc="-1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III.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2030825" y="7197560"/>
            <a:ext cx="153289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7500" marR="5080" indent="-305435">
              <a:lnSpc>
                <a:spcPct val="149300"/>
              </a:lnSpc>
              <a:spcBef>
                <a:spcPts val="100"/>
              </a:spcBef>
            </a:pPr>
            <a:r>
              <a:rPr dirty="0" sz="750" spc="-35">
                <a:solidFill>
                  <a:srgbClr val="282828"/>
                </a:solidFill>
                <a:latin typeface="Lucida Sans Unicode"/>
                <a:cs typeface="Lucida Sans Unicode"/>
              </a:rPr>
              <a:t>lnciso:</a:t>
            </a:r>
            <a:r>
              <a:rPr dirty="0" sz="750" spc="4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II</a:t>
            </a:r>
            <a:r>
              <a:rPr dirty="0" sz="750" spc="-7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0">
                <a:solidFill>
                  <a:srgbClr val="383838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4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131313"/>
                </a:solidFill>
                <a:latin typeface="Lucida Sans Unicode"/>
                <a:cs typeface="Lucida Sans Unicode"/>
              </a:rPr>
              <a:t>Excesso</a:t>
            </a:r>
            <a:r>
              <a:rPr dirty="0" sz="750" spc="-3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0C0C0C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6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1C1C1C"/>
                </a:solidFill>
                <a:latin typeface="Lucida Sans Unicode"/>
                <a:cs typeface="Lucida Sans Unicode"/>
              </a:rPr>
              <a:t>Arrecadaçăo: 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III</a:t>
            </a:r>
            <a:r>
              <a:rPr dirty="0" sz="750" spc="-8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70">
                <a:solidFill>
                  <a:srgbClr val="444444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2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F2F2F"/>
                </a:solidFill>
                <a:latin typeface="Lucida Sans Unicode"/>
                <a:cs typeface="Lucida Sans Unicode"/>
              </a:rPr>
              <a:t>Anulaçăo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525252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3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Dotaçăo</a:t>
            </a:r>
            <a:r>
              <a:rPr dirty="0" sz="750" spc="15"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8A8A8A"/>
                </a:solidFill>
                <a:latin typeface="Lucida Sans Unicode"/>
                <a:cs typeface="Lucida Sans Unicode"/>
              </a:rPr>
              <a:t>: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790985" y="7531286"/>
            <a:ext cx="1809114" cy="358140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u="sng" sz="800" spc="-60">
                <a:uFill>
                  <a:solidFill>
                    <a:srgbClr val="3F3F44"/>
                  </a:solidFill>
                </a:uFill>
                <a:latin typeface="Lucida Sans Unicode"/>
                <a:cs typeface="Lucida Sans Unicode"/>
              </a:rPr>
              <a:t>DotaşÕes</a:t>
            </a:r>
            <a:r>
              <a:rPr dirty="0" u="sng" sz="800" spc="5">
                <a:uFill>
                  <a:solidFill>
                    <a:srgbClr val="3F3F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uFill>
                  <a:solidFill>
                    <a:srgbClr val="3F3F44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00">
              <a:latin typeface="Lucida Sans Unicode"/>
              <a:cs typeface="Lucida Sans Unicode"/>
            </a:endParaRPr>
          </a:p>
          <a:p>
            <a:pPr marL="58419">
              <a:lnSpc>
                <a:spcPct val="100000"/>
              </a:lnSpc>
              <a:spcBef>
                <a:spcPts val="280"/>
              </a:spcBef>
            </a:pPr>
            <a:r>
              <a:rPr dirty="0" sz="950" spc="-10" b="1">
                <a:latin typeface="Arial"/>
                <a:cs typeface="Arial"/>
              </a:rPr>
              <a:t>FUNDO</a:t>
            </a:r>
            <a:r>
              <a:rPr dirty="0" sz="950" spc="20" b="1">
                <a:latin typeface="Arial"/>
                <a:cs typeface="Arial"/>
              </a:rPr>
              <a:t> </a:t>
            </a:r>
            <a:r>
              <a:rPr dirty="0" sz="950" spc="-30" b="1">
                <a:latin typeface="Arial"/>
                <a:cs typeface="Arial"/>
              </a:rPr>
              <a:t>MUNICIPAL</a:t>
            </a:r>
            <a:r>
              <a:rPr dirty="0" sz="950" spc="25" b="1">
                <a:latin typeface="Arial"/>
                <a:cs typeface="Arial"/>
              </a:rPr>
              <a:t> </a:t>
            </a:r>
            <a:r>
              <a:rPr dirty="0" sz="950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950" spc="-7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SAÚDE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4030846" y="7203654"/>
            <a:ext cx="706755" cy="36068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20"/>
              </a:spcBef>
            </a:pPr>
            <a:r>
              <a:rPr dirty="0" sz="750" spc="-45">
                <a:solidFill>
                  <a:srgbClr val="262626"/>
                </a:solidFill>
                <a:latin typeface="Lucida Sans Unicode"/>
                <a:cs typeface="Lucida Sans Unicode"/>
              </a:rPr>
              <a:t>R$5.900.000,00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750" spc="-10">
                <a:latin typeface="Lucida Sans Unicode"/>
                <a:cs typeface="Lucida Sans Unicode"/>
              </a:rPr>
              <a:t>$5.900.000,00</a:t>
            </a:r>
            <a:endParaRPr sz="750">
              <a:latin typeface="Lucida Sans Unicode"/>
              <a:cs typeface="Lucida Sans Unicode"/>
            </a:endParaRPr>
          </a:p>
        </p:txBody>
      </p:sp>
      <p:graphicFrame>
        <p:nvGraphicFramePr>
          <p:cNvPr id="25" name="object 25" descr=""/>
          <p:cNvGraphicFramePr>
            <a:graphicFrameLocks noGrp="1"/>
          </p:cNvGraphicFramePr>
          <p:nvPr/>
        </p:nvGraphicFramePr>
        <p:xfrm>
          <a:off x="883141" y="7899968"/>
          <a:ext cx="6104255" cy="5956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9450"/>
                <a:gridCol w="4834255"/>
                <a:gridCol w="513714"/>
              </a:tblGrid>
              <a:tr h="13970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05.22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750" spc="-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Saúde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2.015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75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13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OPERACIONALIZACÄO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2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ESTRATÉGIA</a:t>
                      </a:r>
                      <a:r>
                        <a:rPr dirty="0" sz="750" spc="1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SAÚDE</a:t>
                      </a:r>
                      <a:r>
                        <a:rPr dirty="0" sz="750" spc="4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FAMÍLIA/UBS</a:t>
                      </a:r>
                      <a:r>
                        <a:rPr dirty="0" sz="750" spc="8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(PREVINE</a:t>
                      </a:r>
                      <a:r>
                        <a:rPr dirty="0" sz="75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BRASIL)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60"/>
                        </a:spcBef>
                        <a:tabLst>
                          <a:tab pos="3076575" algn="l"/>
                        </a:tabLst>
                      </a:pPr>
                      <a:r>
                        <a:rPr dirty="0" sz="75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2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750" spc="6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2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750" spc="114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6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750" spc="1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50"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75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4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75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5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500.000,00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</a:tr>
              <a:tr h="1384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0645">
                        <a:lnSpc>
                          <a:spcPts val="810"/>
                        </a:lnSpc>
                        <a:spcBef>
                          <a:spcPts val="180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5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i="1">
                          <a:solidFill>
                            <a:srgbClr val="4F4F4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750" spc="45" i="1">
                          <a:solidFill>
                            <a:srgbClr val="4F4F4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RR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ctr" marR="12065">
                        <a:lnSpc>
                          <a:spcPts val="810"/>
                        </a:lnSpc>
                        <a:spcBef>
                          <a:spcPts val="180"/>
                        </a:spcBef>
                      </a:pP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500.000,00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</a:tr>
            </a:tbl>
          </a:graphicData>
        </a:graphic>
      </p:graphicFrame>
      <p:sp>
        <p:nvSpPr>
          <p:cNvPr id="26" name="object 26" descr=""/>
          <p:cNvSpPr txBox="1"/>
          <p:nvPr/>
        </p:nvSpPr>
        <p:spPr>
          <a:xfrm>
            <a:off x="903471" y="8526106"/>
            <a:ext cx="3298825" cy="31813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350"/>
              </a:spcBef>
              <a:tabLst>
                <a:tab pos="756285" algn="l"/>
              </a:tabLst>
            </a:pPr>
            <a:r>
              <a:rPr dirty="0" baseline="3703" sz="1125" spc="-15">
                <a:solidFill>
                  <a:srgbClr val="565656"/>
                </a:solidFill>
                <a:latin typeface="Lucida Sans Unicode"/>
                <a:cs typeface="Lucida Sans Unicode"/>
              </a:rPr>
              <a:t>2.020</a:t>
            </a:r>
            <a:r>
              <a:rPr dirty="0" baseline="3703" sz="1125">
                <a:solidFill>
                  <a:srgbClr val="565656"/>
                </a:solidFill>
                <a:latin typeface="Lucida Sans Unicode"/>
                <a:cs typeface="Lucida Sans Unicode"/>
              </a:rPr>
              <a:t>	</a:t>
            </a:r>
            <a:r>
              <a:rPr dirty="0" baseline="3703" sz="1125" spc="-30">
                <a:latin typeface="Lucida Sans Unicode"/>
                <a:cs typeface="Lucida Sans Unicode"/>
              </a:rPr>
              <a:t>MANUTENCÄO</a:t>
            </a:r>
            <a:r>
              <a:rPr dirty="0" baseline="3703" sz="1125" spc="82"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6D6D6D"/>
                </a:solidFill>
                <a:latin typeface="Lucida Sans Unicode"/>
                <a:cs typeface="Lucida Sans Unicode"/>
              </a:rPr>
              <a:t>E</a:t>
            </a:r>
            <a:r>
              <a:rPr dirty="0" baseline="3703" sz="1125" spc="112">
                <a:solidFill>
                  <a:srgbClr val="6D6D6D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131313"/>
                </a:solidFill>
                <a:latin typeface="Lucida Sans Unicode"/>
                <a:cs typeface="Lucida Sans Unicode"/>
              </a:rPr>
              <a:t>OPERACIONALIZ</a:t>
            </a:r>
            <a:r>
              <a:rPr dirty="0" sz="750">
                <a:solidFill>
                  <a:srgbClr val="131313"/>
                </a:solidFill>
                <a:latin typeface="Lucida Sans Unicode"/>
                <a:cs typeface="Lucida Sans Unicode"/>
              </a:rPr>
              <a:t>AC</a:t>
            </a:r>
            <a:r>
              <a:rPr dirty="0" baseline="3703" sz="1125">
                <a:solidFill>
                  <a:srgbClr val="131313"/>
                </a:solidFill>
                <a:latin typeface="Lucida Sans Unicode"/>
                <a:cs typeface="Lucida Sans Unicode"/>
              </a:rPr>
              <a:t>ÅO</a:t>
            </a:r>
            <a:r>
              <a:rPr dirty="0" baseline="3703" sz="1125" spc="-127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3F3F3F"/>
                </a:solidFill>
                <a:latin typeface="Lucida Sans Unicode"/>
                <a:cs typeface="Lucida Sans Unicode"/>
              </a:rPr>
              <a:t>DO</a:t>
            </a:r>
            <a:r>
              <a:rPr dirty="0" baseline="3703" sz="1125" spc="-44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37">
                <a:solidFill>
                  <a:srgbClr val="131313"/>
                </a:solidFill>
                <a:latin typeface="Lucida Sans Unicode"/>
                <a:cs typeface="Lucida Sans Unicode"/>
              </a:rPr>
              <a:t>FMS</a:t>
            </a:r>
            <a:endParaRPr baseline="3703" sz="1125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  <a:tabLst>
                <a:tab pos="753110" algn="l"/>
              </a:tabLst>
            </a:pPr>
            <a:r>
              <a:rPr dirty="0" sz="750" spc="-10">
                <a:solidFill>
                  <a:srgbClr val="3D3D3D"/>
                </a:solidFill>
                <a:latin typeface="Lucida Sans Unicode"/>
                <a:cs typeface="Lucida Sans Unicode"/>
              </a:rPr>
              <a:t>3.3.9.0.39.05</a:t>
            </a:r>
            <a:r>
              <a:rPr dirty="0" sz="750">
                <a:solidFill>
                  <a:srgbClr val="3D3D3D"/>
                </a:solidFill>
                <a:latin typeface="Lucida Sans Unicode"/>
                <a:cs typeface="Lucida Sans Unicode"/>
              </a:rPr>
              <a:t>	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DEMAIS</a:t>
            </a:r>
            <a:r>
              <a:rPr dirty="0" sz="750" spc="12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SERVICOS</a:t>
            </a:r>
            <a:r>
              <a:rPr dirty="0" sz="750" spc="3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10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TERCEIROS</a:t>
            </a:r>
            <a:r>
              <a:rPr dirty="0" sz="750" spc="8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35">
                <a:solidFill>
                  <a:srgbClr val="5B5B5B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50">
                <a:solidFill>
                  <a:srgbClr val="5B5B5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50">
                <a:latin typeface="Lucida Sans Unicode"/>
                <a:cs typeface="Lucida Sans Unicode"/>
              </a:rPr>
              <a:t>PESSOA</a:t>
            </a:r>
            <a:r>
              <a:rPr dirty="0" sz="750" spc="235"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161616"/>
                </a:solidFill>
                <a:latin typeface="Lucida Sans Unicode"/>
                <a:cs typeface="Lucida Sans Unicode"/>
              </a:rPr>
              <a:t>JURIDICA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4622837" y="8704363"/>
            <a:ext cx="77216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30">
                <a:solidFill>
                  <a:srgbClr val="2A2A2A"/>
                </a:solidFill>
                <a:latin typeface="Lucida Sans Unicode"/>
                <a:cs typeface="Lucida Sans Unicode"/>
              </a:rPr>
              <a:t>Royalties</a:t>
            </a:r>
            <a:r>
              <a:rPr dirty="0" sz="750" spc="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0">
                <a:solidFill>
                  <a:srgbClr val="7E7E7E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5">
                <a:solidFill>
                  <a:srgbClr val="7E7E7E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131313"/>
                </a:solidFill>
                <a:latin typeface="Lucida Sans Unicode"/>
                <a:cs typeface="Lucida Sans Unicode"/>
              </a:rPr>
              <a:t>Saúde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6405299" y="8707410"/>
            <a:ext cx="48768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90">
                <a:latin typeface="Arial Black"/>
                <a:cs typeface="Arial Black"/>
              </a:rPr>
              <a:t>400.000.00</a:t>
            </a:r>
            <a:endParaRPr sz="75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74063" y="673414"/>
            <a:ext cx="621285" cy="60333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804016" y="9523789"/>
            <a:ext cx="6173470" cy="0"/>
          </a:xfrm>
          <a:custGeom>
            <a:avLst/>
            <a:gdLst/>
            <a:ahLst/>
            <a:cxnLst/>
            <a:rect l="l" t="t" r="r" b="b"/>
            <a:pathLst>
              <a:path w="6173470" h="0">
                <a:moveTo>
                  <a:pt x="0" y="0"/>
                </a:moveTo>
                <a:lnTo>
                  <a:pt x="6173266" y="0"/>
                </a:lnTo>
              </a:path>
            </a:pathLst>
          </a:custGeom>
          <a:ln w="9141">
            <a:solidFill>
              <a:srgbClr val="6064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984607" y="6238988"/>
            <a:ext cx="1806575" cy="0"/>
          </a:xfrm>
          <a:custGeom>
            <a:avLst/>
            <a:gdLst/>
            <a:ahLst/>
            <a:cxnLst/>
            <a:rect l="l" t="t" r="r" b="b"/>
            <a:pathLst>
              <a:path w="1806575" h="0">
                <a:moveTo>
                  <a:pt x="0" y="0"/>
                </a:moveTo>
                <a:lnTo>
                  <a:pt x="1805992" y="0"/>
                </a:lnTo>
              </a:path>
            </a:pathLst>
          </a:custGeom>
          <a:ln w="9141">
            <a:solidFill>
              <a:srgbClr val="48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779652" y="1450432"/>
            <a:ext cx="6164580" cy="0"/>
          </a:xfrm>
          <a:custGeom>
            <a:avLst/>
            <a:gdLst/>
            <a:ahLst/>
            <a:cxnLst/>
            <a:rect l="l" t="t" r="r" b="b"/>
            <a:pathLst>
              <a:path w="6164580" h="0">
                <a:moveTo>
                  <a:pt x="0" y="0"/>
                </a:moveTo>
                <a:lnTo>
                  <a:pt x="6164130" y="0"/>
                </a:lnTo>
              </a:path>
            </a:pathLst>
          </a:custGeom>
          <a:ln w="12188">
            <a:solidFill>
              <a:srgbClr val="6E6E6E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08270" y="9558831"/>
            <a:ext cx="426372" cy="63989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621906" y="545430"/>
            <a:ext cx="2938780" cy="539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55">
                <a:solidFill>
                  <a:srgbClr val="0A0A0A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100" spc="10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latin typeface="Lucida Sans Unicode"/>
                <a:cs typeface="Lucida Sans Unicode"/>
              </a:rPr>
              <a:t>MUNICIPAL</a:t>
            </a:r>
            <a:r>
              <a:rPr dirty="0" sz="1100" spc="85">
                <a:latin typeface="Lucida Sans Unicode"/>
                <a:cs typeface="Lucida Sans Unicode"/>
              </a:rPr>
              <a:t> </a:t>
            </a:r>
            <a:r>
              <a:rPr dirty="0" sz="1100" spc="60">
                <a:solidFill>
                  <a:srgbClr val="0F0F0F"/>
                </a:solidFill>
                <a:latin typeface="Lucida Sans Unicode"/>
                <a:cs typeface="Lucida Sans Unicode"/>
              </a:rPr>
              <a:t>DE</a:t>
            </a:r>
            <a:r>
              <a:rPr dirty="0" sz="1100" spc="4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latin typeface="Lucida Sans Unicode"/>
                <a:cs typeface="Lucida Sans Unicode"/>
              </a:rPr>
              <a:t>SEROPEDICA</a:t>
            </a:r>
            <a:endParaRPr sz="1100">
              <a:latin typeface="Lucida Sans Unicode"/>
              <a:cs typeface="Lucida Sans Unicode"/>
            </a:endParaRPr>
          </a:p>
          <a:p>
            <a:pPr marL="16510">
              <a:lnSpc>
                <a:spcPct val="100000"/>
              </a:lnSpc>
              <a:spcBef>
                <a:spcPts val="660"/>
              </a:spcBef>
            </a:pPr>
            <a:r>
              <a:rPr dirty="0" sz="750">
                <a:solidFill>
                  <a:srgbClr val="0C0C0C"/>
                </a:solidFill>
                <a:latin typeface="Lucida Sans Unicode"/>
                <a:cs typeface="Lucida Sans Unicode"/>
              </a:rPr>
              <a:t>Rua</a:t>
            </a:r>
            <a:r>
              <a:rPr dirty="0" sz="750" spc="-2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111111"/>
                </a:solidFill>
                <a:latin typeface="Lucida Sans Unicode"/>
                <a:cs typeface="Lucida Sans Unicode"/>
              </a:rPr>
              <a:t>Maria</a:t>
            </a:r>
            <a:r>
              <a:rPr dirty="0" sz="750" spc="2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131313"/>
                </a:solidFill>
                <a:latin typeface="Lucida Sans Unicode"/>
                <a:cs typeface="Lucida Sans Unicode"/>
              </a:rPr>
              <a:t>Lourenço, </a:t>
            </a:r>
            <a:r>
              <a:rPr dirty="0" sz="750" spc="-25">
                <a:solidFill>
                  <a:srgbClr val="1D1D1D"/>
                </a:solidFill>
                <a:latin typeface="Lucida Sans Unicode"/>
                <a:cs typeface="Lucida Sans Unicode"/>
              </a:rPr>
              <a:t>18</a:t>
            </a:r>
            <a:endParaRPr sz="750">
              <a:latin typeface="Lucida Sans Unicode"/>
              <a:cs typeface="Lucida Sans Unicode"/>
            </a:endParaRPr>
          </a:p>
          <a:p>
            <a:pPr marL="15875">
              <a:lnSpc>
                <a:spcPct val="100000"/>
              </a:lnSpc>
              <a:spcBef>
                <a:spcPts val="200"/>
              </a:spcBef>
            </a:pPr>
            <a:r>
              <a:rPr dirty="0" sz="800" spc="-45">
                <a:latin typeface="Lucida Sans Unicode"/>
                <a:cs typeface="Lucida Sans Unicode"/>
              </a:rPr>
              <a:t>Fazenda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12303" y="2180537"/>
            <a:ext cx="1807845" cy="358140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u="sng" sz="800" spc="-35">
                <a:uFill>
                  <a:solidFill>
                    <a:srgbClr val="343438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800" spc="-5">
                <a:uFill>
                  <a:solidFill>
                    <a:srgbClr val="34343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uFill>
                  <a:solidFill>
                    <a:srgbClr val="343438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00">
              <a:latin typeface="Lucida Sans Unicode"/>
              <a:cs typeface="Lucida Sans Unicode"/>
            </a:endParaRPr>
          </a:p>
          <a:p>
            <a:pPr marL="59055">
              <a:lnSpc>
                <a:spcPct val="100000"/>
              </a:lnSpc>
              <a:spcBef>
                <a:spcPts val="280"/>
              </a:spcBef>
            </a:pPr>
            <a:r>
              <a:rPr dirty="0" sz="950" spc="-20">
                <a:latin typeface="Lucida Sans Unicode"/>
                <a:cs typeface="Lucida Sans Unicode"/>
              </a:rPr>
              <a:t>FUNDO</a:t>
            </a:r>
            <a:r>
              <a:rPr dirty="0" sz="950" spc="-4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MUNICIPAL</a:t>
            </a:r>
            <a:r>
              <a:rPr dirty="0" sz="950" spc="25">
                <a:latin typeface="Lucida Sans Unicode"/>
                <a:cs typeface="Lucida Sans Unicode"/>
              </a:rPr>
              <a:t> </a:t>
            </a:r>
            <a:r>
              <a:rPr dirty="0" sz="950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950" spc="-5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SAÚDE</a:t>
            </a:r>
            <a:endParaRPr sz="950">
              <a:latin typeface="Lucida Sans Unicode"/>
              <a:cs typeface="Lucida Sans Unicode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907505" y="2543123"/>
          <a:ext cx="6109335" cy="25749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8180"/>
                <a:gridCol w="2162810"/>
                <a:gridCol w="2546985"/>
                <a:gridCol w="645795"/>
              </a:tblGrid>
              <a:tr h="14160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05.22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75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Saúde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2.027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 gridSpan="2"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COORDENAÇÃO</a:t>
                      </a:r>
                      <a:r>
                        <a:rPr dirty="0" sz="750" spc="1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CONTROLE</a:t>
                      </a:r>
                      <a:r>
                        <a:rPr dirty="0" sz="750" spc="7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VIGILÃNCIA</a:t>
                      </a:r>
                      <a:r>
                        <a:rPr dirty="0" sz="750" spc="3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SANITÁRIA</a:t>
                      </a:r>
                      <a:r>
                        <a:rPr dirty="0" sz="7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PRODUTOS</a:t>
                      </a:r>
                      <a:r>
                        <a:rPr dirty="0" sz="7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777777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70">
                          <a:solidFill>
                            <a:srgbClr val="77777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SERVICOS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3.3.9.0.33.00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 gridSpan="2"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80"/>
                        </a:spcBef>
                        <a:tabLst>
                          <a:tab pos="3077845" algn="l"/>
                        </a:tabLst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PASSAGENS</a:t>
                      </a:r>
                      <a:r>
                        <a:rPr dirty="0" sz="750" spc="19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606060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260">
                          <a:solidFill>
                            <a:srgbClr val="60606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sz="750" spc="24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COM</a:t>
                      </a:r>
                      <a:r>
                        <a:rPr dirty="0" sz="750" spc="7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LOCOMOCÃO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750" spc="18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6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4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750" spc="6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750" spc="-1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solidFill>
                            <a:srgbClr val="919191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20">
                          <a:solidFill>
                            <a:srgbClr val="91919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5E5E5E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750" spc="20">
                          <a:solidFill>
                            <a:srgbClr val="5E5E5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solidFill>
                            <a:srgbClr val="5D5D5D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5.000,00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</a:tr>
              <a:tr h="16129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 gridSpan="2"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80"/>
                        </a:spcBef>
                        <a:tabLst>
                          <a:tab pos="3075305" algn="l"/>
                        </a:tabLst>
                      </a:pPr>
                      <a:r>
                        <a:rPr dirty="0" sz="7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14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750" spc="14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13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750" spc="14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5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15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FíSICA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750" spc="12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6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3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750" spc="114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750" spc="-40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solidFill>
                            <a:srgbClr val="6E6E6E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35">
                          <a:solidFill>
                            <a:srgbClr val="6E6E6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750" spc="3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solidFill>
                            <a:srgbClr val="727272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11.823.10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</a:tr>
              <a:tr h="15811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4.4.9.0.52.G0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 gridSpan="2"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80"/>
                        </a:spcBef>
                        <a:tabLst>
                          <a:tab pos="3077845" algn="l"/>
                        </a:tabLst>
                      </a:pPr>
                      <a:r>
                        <a:rPr dirty="0" sz="7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750" spc="4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4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7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PERMANENTE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750" spc="7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750" spc="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5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750" spc="-3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30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75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solidFill>
                            <a:srgbClr val="727272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24.000.00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</a:tr>
              <a:tr h="1428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625090">
                        <a:lnSpc>
                          <a:spcPts val="869"/>
                        </a:lnSpc>
                        <a:spcBef>
                          <a:spcPts val="155"/>
                        </a:spcBef>
                      </a:pP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3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55">
                          <a:solidFill>
                            <a:srgbClr val="6B6B6B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15">
                          <a:solidFill>
                            <a:srgbClr val="6B6B6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869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62.593,10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</a:tr>
              <a:tr h="188595">
                <a:tc gridSpan="4">
                  <a:txBody>
                    <a:bodyPr/>
                    <a:lstStyle/>
                    <a:p>
                      <a:pPr marL="33655">
                        <a:lnSpc>
                          <a:spcPts val="869"/>
                        </a:lnSpc>
                        <a:spcBef>
                          <a:spcPts val="515"/>
                        </a:spcBef>
                        <a:tabLst>
                          <a:tab pos="775970" algn="l"/>
                        </a:tabLst>
                      </a:pPr>
                      <a:r>
                        <a:rPr dirty="0" baseline="3472" sz="1200" spc="-1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2.133</a:t>
                      </a:r>
                      <a:r>
                        <a:rPr dirty="0" baseline="3472" sz="120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472" sz="1200" spc="-60">
                          <a:latin typeface="Lucida Sans Unicode"/>
                          <a:cs typeface="Lucida Sans Unicode"/>
                        </a:rPr>
                        <a:t>MANUTEN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472" sz="1200" spc="-60">
                          <a:latin typeface="Lucida Sans Unicode"/>
                          <a:cs typeface="Lucida Sans Unicode"/>
                        </a:rPr>
                        <a:t>AO</a:t>
                      </a:r>
                      <a:r>
                        <a:rPr dirty="0" baseline="3472" sz="1200" spc="-60">
                          <a:solidFill>
                            <a:srgbClr val="939393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baseline="3472" sz="1200" spc="-150">
                          <a:solidFill>
                            <a:srgbClr val="93939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52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OPERACIONALIZAÇÂO</a:t>
                      </a:r>
                      <a:r>
                        <a:rPr dirty="0" baseline="3472" sz="1200" spc="-6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baseline="3472" sz="1200" spc="-44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baseline="3472" sz="1200" spc="6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baseline="3472" sz="1200" spc="-44">
                          <a:latin typeface="Lucida Sans Unicode"/>
                          <a:cs typeface="Lucida Sans Unicode"/>
                        </a:rPr>
                        <a:t>SAÚDE</a:t>
                      </a:r>
                      <a:r>
                        <a:rPr dirty="0" baseline="3472" sz="1200" spc="-6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79">
                          <a:solidFill>
                            <a:srgbClr val="606060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baseline="3472" sz="1200" spc="-127">
                          <a:solidFill>
                            <a:srgbClr val="60606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GEMES</a:t>
                      </a:r>
                      <a:r>
                        <a:rPr dirty="0" baseline="3472" sz="1200" spc="-7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79">
                          <a:solidFill>
                            <a:srgbClr val="838383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baseline="3472" sz="1200" spc="-135">
                          <a:solidFill>
                            <a:srgbClr val="83838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67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SAMU</a:t>
                      </a:r>
                      <a:r>
                        <a:rPr dirty="0" baseline="3472" sz="1200" spc="-1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04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192/SAÚDE</a:t>
                      </a:r>
                      <a:r>
                        <a:rPr dirty="0" baseline="3472" sz="1200" spc="127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82">
                          <a:latin typeface="Lucida Sans Unicode"/>
                          <a:cs typeface="Lucida Sans Unicode"/>
                        </a:rPr>
                        <a:t>MENTAL/UPA</a:t>
                      </a:r>
                      <a:r>
                        <a:rPr dirty="0" baseline="3472" sz="1200" spc="3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517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&lt;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54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750" spc="-1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75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1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750" spc="4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4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7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750" spc="13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4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Transferências</a:t>
                      </a:r>
                      <a:r>
                        <a:rPr dirty="0" sz="750" spc="-5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7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750" spc="-2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Estat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2384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480.736,88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2384"/>
                </a:tc>
              </a:tr>
              <a:tr h="1352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2280">
                        <a:lnSpc>
                          <a:spcPts val="810"/>
                        </a:lnSpc>
                        <a:spcBef>
                          <a:spcPts val="160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750" spc="-3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do </a:t>
                      </a:r>
                      <a:r>
                        <a:rPr dirty="0" sz="750" spc="-1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7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0">
                          <a:solidFill>
                            <a:srgbClr val="646464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35">
                          <a:solidFill>
                            <a:srgbClr val="64646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810"/>
                        </a:lnSpc>
                        <a:spcBef>
                          <a:spcPts val="16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480.736,68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</a:tr>
              <a:tr h="185420">
                <a:tc gridSpan="4">
                  <a:txBody>
                    <a:bodyPr/>
                    <a:lstStyle/>
                    <a:p>
                      <a:pPr marL="37465">
                        <a:lnSpc>
                          <a:spcPts val="810"/>
                        </a:lnSpc>
                        <a:spcBef>
                          <a:spcPts val="555"/>
                        </a:spcBef>
                        <a:tabLst>
                          <a:tab pos="779780" algn="l"/>
                        </a:tabLst>
                      </a:pPr>
                      <a:r>
                        <a:rPr dirty="0" baseline="3703" sz="1125" spc="-1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2.B37</a:t>
                      </a:r>
                      <a:r>
                        <a:rPr dirty="0" baseline="3703" sz="112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703" sz="1125" spc="-3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MANUTENCÃO.</a:t>
                      </a:r>
                      <a:r>
                        <a:rPr dirty="0" baseline="3703" sz="1125" spc="112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ADMINISTRACÃO</a:t>
                      </a:r>
                      <a:r>
                        <a:rPr dirty="0" baseline="3703" sz="1125" spc="82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703" sz="1125" spc="127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OPERACIONALIZA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CÃ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703" sz="1125" spc="-12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baseline="3703" sz="1125" spc="-52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baseline="3703" sz="1125" spc="1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703" sz="1125" spc="7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latin typeface="Lucida Sans Unicode"/>
                          <a:cs typeface="Lucida Sans Unicode"/>
                        </a:rPr>
                        <a:t>SAÚDE/CONST/REFORMA/AMPO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04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750" spc="-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75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750" spc="3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114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INSTALACÕES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algn="r" marR="64769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750" spc="-3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3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5E5E5E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25">
                          <a:solidFill>
                            <a:srgbClr val="5E5E5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750" spc="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Sa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750" spc="-1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456.G70,02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655"/>
                </a:tc>
              </a:tr>
              <a:tr h="15811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baseline="3703" sz="11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baseline="3703" sz="1125" spc="22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703" sz="1125" spc="202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INSTALA</a:t>
                      </a:r>
                      <a:r>
                        <a:rPr dirty="0" sz="7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703" sz="1125" spc="-1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ÔES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750" spc="17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4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Transferências</a:t>
                      </a:r>
                      <a:r>
                        <a:rPr dirty="0" sz="750" spc="-6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6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750" spc="-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Esta‹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2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4.000.000.00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22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5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2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4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2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4.456.670,02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5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228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-4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13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5.900.000,00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</a:tr>
              <a:tr h="132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04265">
                        <a:lnSpc>
                          <a:spcPts val="810"/>
                        </a:lnSpc>
                        <a:spcBef>
                          <a:spcPts val="13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10"/>
                        </a:lnSpc>
                        <a:spcBef>
                          <a:spcPts val="135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5.900.000,00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</a:tr>
              <a:tr h="189865">
                <a:tc gridSpan="4">
                  <a:txBody>
                    <a:bodyPr/>
                    <a:lstStyle/>
                    <a:p>
                      <a:pPr marL="236220">
                        <a:lnSpc>
                          <a:spcPts val="869"/>
                        </a:lnSpc>
                        <a:spcBef>
                          <a:spcPts val="530"/>
                        </a:spcBef>
                        <a:tabLst>
                          <a:tab pos="797560" algn="l"/>
                        </a:tabLst>
                      </a:pPr>
                      <a:r>
                        <a:rPr dirty="0" sz="800" spc="-95">
                          <a:latin typeface="Lucida Sans Unicode"/>
                          <a:cs typeface="Lucida Sans Unicode"/>
                        </a:rPr>
                        <a:t>Artigo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3º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5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Revogadas</a:t>
                      </a:r>
                      <a:r>
                        <a:rPr dirty="0" sz="800" spc="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as</a:t>
                      </a:r>
                      <a:r>
                        <a:rPr dirty="0" sz="800" spc="-8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solidFill>
                            <a:srgbClr val="070707"/>
                          </a:solidFill>
                          <a:latin typeface="Lucida Sans Unicode"/>
                          <a:cs typeface="Lucida Sans Unicode"/>
                        </a:rPr>
                        <a:t>disposições</a:t>
                      </a:r>
                      <a:r>
                        <a:rPr dirty="0" sz="800" spc="35">
                          <a:solidFill>
                            <a:srgbClr val="07070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9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em</a:t>
                      </a:r>
                      <a:r>
                        <a:rPr dirty="0" sz="800" spc="-4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contrário.</a:t>
                      </a:r>
                      <a:r>
                        <a:rPr dirty="0" sz="8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9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Publique-</a:t>
                      </a:r>
                      <a:r>
                        <a:rPr dirty="0" sz="800" spc="-6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se,</a:t>
                      </a:r>
                      <a:r>
                        <a:rPr dirty="0" sz="800" spc="9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afixe-se</a:t>
                      </a:r>
                      <a:r>
                        <a:rPr dirty="0" sz="800" spc="4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9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cumpra-</a:t>
                      </a:r>
                      <a:r>
                        <a:rPr dirty="0" sz="800" spc="-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se.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73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2915300" y="5705992"/>
            <a:ext cx="190118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40">
                <a:solidFill>
                  <a:srgbClr val="363636"/>
                </a:solidFill>
                <a:latin typeface="Lucida Sans Unicode"/>
                <a:cs typeface="Lucida Sans Unicode"/>
              </a:rPr>
              <a:t>Gabinete</a:t>
            </a:r>
            <a:r>
              <a:rPr dirty="0" sz="750" spc="-2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282828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6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A2A2A"/>
                </a:solidFill>
                <a:latin typeface="Lucida Sans Unicode"/>
                <a:cs typeface="Lucida Sans Unicode"/>
              </a:rPr>
              <a:t>Prefeito,</a:t>
            </a:r>
            <a:r>
              <a:rPr dirty="0" sz="750" spc="-3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5</a:t>
            </a:r>
            <a:r>
              <a:rPr dirty="0" sz="750" spc="39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D3D3D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14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solidFill>
                  <a:srgbClr val="0C0C0C"/>
                </a:solidFill>
                <a:latin typeface="Lucida Sans Unicode"/>
                <a:cs typeface="Lucida Sans Unicode"/>
              </a:rPr>
              <a:t>dezembro,</a:t>
            </a:r>
            <a:r>
              <a:rPr dirty="0" sz="750" spc="-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83838"/>
                </a:solidFill>
                <a:latin typeface="Lucida Sans Unicode"/>
                <a:cs typeface="Lucida Sans Unicode"/>
              </a:rPr>
              <a:t>2024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196913" y="9531149"/>
            <a:ext cx="28067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solidFill>
                  <a:srgbClr val="2A2A2A"/>
                </a:solidFill>
                <a:latin typeface="Lucida Sans Unicode"/>
                <a:cs typeface="Lucida Sans Unicode"/>
              </a:rPr>
              <a:t>Servaux</a:t>
            </a:r>
            <a:endParaRPr sz="5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2025-07-18T15:50:49Z</dcterms:created>
  <dcterms:modified xsi:type="dcterms:W3CDTF">2025-07-18T15:50:49Z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2024-12-06T00:00:00Z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