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1505" y="148589"/>
            <a:ext cx="1102863" cy="10312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planalto.gov.br/ccivil_03/Leis/LCP/lcp101.htm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planalto.gov.br/ccivil_03/Leis/LCP/lcp101.htm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606422"/>
            <a:ext cx="5427980" cy="8038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Calibri"/>
                <a:cs typeface="Calibri"/>
              </a:rPr>
              <a:t>DECRETO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2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2800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03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DEZEMBRO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20" b="1">
                <a:latin typeface="Calibri"/>
                <a:cs typeface="Calibri"/>
              </a:rPr>
              <a:t>2024.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2893695" marR="508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“Dispõe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sobre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normas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encerramento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financeiro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dá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outras providências.”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O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PREFEITO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DO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MUNICÍPIO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SEROPÉDICA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constitucionais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legais,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 spc="-10" b="1">
                <a:latin typeface="Calibri"/>
                <a:cs typeface="Calibri"/>
              </a:rPr>
              <a:t>Considerando: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762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disposto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Lei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4.320/64,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17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março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1964,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Estatui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Normas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Gerais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Direito </a:t>
            </a:r>
            <a:r>
              <a:rPr dirty="0" sz="1100">
                <a:latin typeface="Calibri"/>
                <a:cs typeface="Calibri"/>
              </a:rPr>
              <a:t>Financeiro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elaboração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controle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orçamentos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balanços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União,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Estados,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>
                <a:latin typeface="Calibri"/>
                <a:cs typeface="Calibri"/>
              </a:rPr>
              <a:t>Municípios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Distrito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Federal;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8255">
              <a:lnSpc>
                <a:spcPct val="101899"/>
              </a:lnSpc>
            </a:pP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normas</a:t>
            </a:r>
            <a:r>
              <a:rPr dirty="0" sz="1100" spc="14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voltadas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14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responsabilidade</a:t>
            </a:r>
            <a:r>
              <a:rPr dirty="0" sz="1100" spc="14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Gestão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Fiscal,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estabelecidas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 spc="-25">
                <a:latin typeface="Calibri"/>
                <a:cs typeface="Calibri"/>
              </a:rPr>
              <a:t>Lei </a:t>
            </a:r>
            <a:r>
              <a:rPr dirty="0" sz="1100">
                <a:latin typeface="Calibri"/>
                <a:cs typeface="Calibri"/>
              </a:rPr>
              <a:t>Complementar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101,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04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2000,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especial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relacionadas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obrigatoriedade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publicação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30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Resumido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Execução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Orçamentária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 </a:t>
            </a:r>
            <a:r>
              <a:rPr dirty="0" sz="1100">
                <a:latin typeface="Calibri"/>
                <a:cs typeface="Calibri"/>
              </a:rPr>
              <a:t>6º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bimestre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Gestão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3º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quadrimestre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 </a:t>
            </a:r>
            <a:r>
              <a:rPr dirty="0" sz="1100" spc="-10">
                <a:latin typeface="Calibri"/>
                <a:cs typeface="Calibri"/>
              </a:rPr>
              <a:t>2024;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1270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pressuposto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manter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equilíbrio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públicas,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através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planejadas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transparentes;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00899"/>
              </a:lnSpc>
            </a:pP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encerramento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financeiro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2024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 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consequente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levantamento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Balanço </a:t>
            </a:r>
            <a:r>
              <a:rPr dirty="0" sz="1100">
                <a:latin typeface="Calibri"/>
                <a:cs typeface="Calibri"/>
              </a:rPr>
              <a:t>Geral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Município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serão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efetuados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meio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Sistema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Contabilidade,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envolvendo </a:t>
            </a:r>
            <a:r>
              <a:rPr dirty="0" sz="1100">
                <a:latin typeface="Calibri"/>
                <a:cs typeface="Calibri"/>
              </a:rPr>
              <a:t>providências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cujas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formalizações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prévia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adequadamente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ordenadas;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 spc="-10" b="1">
                <a:latin typeface="Calibri"/>
                <a:cs typeface="Calibri"/>
              </a:rPr>
              <a:t>DECRETA: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1899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1º</a:t>
            </a:r>
            <a:r>
              <a:rPr dirty="0" sz="1100" spc="35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órgãos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entidades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Administração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Direta,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Entidades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Autárquicas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 </a:t>
            </a:r>
            <a:r>
              <a:rPr dirty="0" sz="1100" spc="-10">
                <a:latin typeface="Calibri"/>
                <a:cs typeface="Calibri"/>
              </a:rPr>
              <a:t>Fundos </a:t>
            </a:r>
            <a:r>
              <a:rPr dirty="0" sz="1100">
                <a:latin typeface="Calibri"/>
                <a:cs typeface="Calibri"/>
              </a:rPr>
              <a:t>Especiais,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obedecerão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encerramento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financeiro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disposições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caráter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orçamentário,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financeiro,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contábil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patrimonial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contidos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deste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Decreto.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9525">
              <a:lnSpc>
                <a:spcPct val="101800"/>
              </a:lnSpc>
              <a:spcBef>
                <a:spcPts val="5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3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inscrição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Restos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empenhadas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 spc="-10">
                <a:latin typeface="Calibri"/>
                <a:cs typeface="Calibri"/>
              </a:rPr>
              <a:t>2024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dar-se-</a:t>
            </a:r>
            <a:r>
              <a:rPr dirty="0" sz="1100">
                <a:latin typeface="Calibri"/>
                <a:cs typeface="Calibri"/>
              </a:rPr>
              <a:t>á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conformidade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seguintes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critérios: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79375" indent="-66675">
              <a:lnSpc>
                <a:spcPct val="100000"/>
              </a:lnSpc>
              <a:buAutoNum type="romanUcPeriod"/>
              <a:tabLst>
                <a:tab pos="79375" algn="l"/>
              </a:tabLst>
            </a:pPr>
            <a:r>
              <a:rPr dirty="0" sz="1100">
                <a:latin typeface="Calibri"/>
                <a:cs typeface="Calibri"/>
              </a:rPr>
              <a:t>– A inscrição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distinguirá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Restos 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Processados,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processados;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romanUcPeriod"/>
            </a:pPr>
            <a:endParaRPr sz="1100">
              <a:latin typeface="Calibri"/>
              <a:cs typeface="Calibri"/>
            </a:endParaRPr>
          </a:p>
          <a:p>
            <a:pPr algn="just" marL="12700" marR="12065" indent="130810">
              <a:lnSpc>
                <a:spcPct val="101800"/>
              </a:lnSpc>
              <a:buAutoNum type="romanUcPeriod"/>
              <a:tabLst>
                <a:tab pos="143510" algn="l"/>
              </a:tabLst>
            </a:pP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inscrição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contábil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Restos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dependerá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autorização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Chefe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Poder Executivo;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romanUcPeriod"/>
            </a:pPr>
            <a:endParaRPr sz="1100">
              <a:latin typeface="Calibri"/>
              <a:cs typeface="Calibri"/>
            </a:endParaRPr>
          </a:p>
          <a:p>
            <a:pPr marL="151130" indent="-138430">
              <a:lnSpc>
                <a:spcPct val="100000"/>
              </a:lnSpc>
              <a:buAutoNum type="romanUcPeriod"/>
              <a:tabLst>
                <a:tab pos="151130" algn="l"/>
              </a:tabLst>
            </a:pP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limite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inscrição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será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2025;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Calibri"/>
              <a:buAutoNum type="romanUcPeriod"/>
            </a:pPr>
            <a:endParaRPr sz="1100">
              <a:latin typeface="Calibri"/>
              <a:cs typeface="Calibri"/>
            </a:endParaRPr>
          </a:p>
          <a:p>
            <a:pPr algn="just" marL="12700" marR="8255" indent="160655">
              <a:lnSpc>
                <a:spcPct val="100899"/>
              </a:lnSpc>
              <a:spcBef>
                <a:spcPts val="5"/>
              </a:spcBef>
              <a:buAutoNum type="romanUcPeriod"/>
              <a:tabLst>
                <a:tab pos="173355" algn="l"/>
              </a:tabLst>
            </a:pP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responsáveis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oriundos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convênios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deverão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encaminhar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solicitação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inscrição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 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 sob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saldos</a:t>
            </a:r>
            <a:r>
              <a:rPr dirty="0" sz="1100" spc="-10">
                <a:latin typeface="Calibri"/>
                <a:cs typeface="Calibri"/>
              </a:rPr>
              <a:t> cancelados automaticamente,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independente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disponibilidade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financeira;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44167" y="306984"/>
            <a:ext cx="2538730" cy="6807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10"/>
              </a:spcBef>
            </a:pPr>
            <a:r>
              <a:rPr dirty="0" sz="1300" b="1">
                <a:latin typeface="Times New Roman"/>
                <a:cs typeface="Times New Roman"/>
              </a:rPr>
              <a:t>Estado</a:t>
            </a:r>
            <a:r>
              <a:rPr dirty="0" sz="1300" spc="-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do</a:t>
            </a:r>
            <a:r>
              <a:rPr dirty="0" sz="1300" spc="-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Rio</a:t>
            </a:r>
            <a:r>
              <a:rPr dirty="0" sz="1300" spc="-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de</a:t>
            </a:r>
            <a:r>
              <a:rPr dirty="0" sz="1300" spc="-10" b="1">
                <a:latin typeface="Times New Roman"/>
                <a:cs typeface="Times New Roman"/>
              </a:rPr>
              <a:t> Janeiro</a:t>
            </a:r>
            <a:r>
              <a:rPr dirty="0" sz="1300" spc="50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Prefeitura</a:t>
            </a:r>
            <a:r>
              <a:rPr dirty="0" sz="1300" spc="-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Municipal</a:t>
            </a:r>
            <a:r>
              <a:rPr dirty="0" sz="1300" spc="-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de</a:t>
            </a:r>
            <a:r>
              <a:rPr dirty="0" sz="1300" spc="-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Seropédica </a:t>
            </a:r>
            <a:r>
              <a:rPr dirty="0" sz="1300" b="1">
                <a:latin typeface="Times New Roman"/>
                <a:cs typeface="Times New Roman"/>
              </a:rPr>
              <a:t>Gabinete</a:t>
            </a:r>
            <a:r>
              <a:rPr dirty="0" sz="1300" spc="-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do</a:t>
            </a:r>
            <a:r>
              <a:rPr dirty="0" sz="1300" spc="-5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Prefeito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606422"/>
            <a:ext cx="5428615" cy="7700009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Restos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Processados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Processados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serão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inscritos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limite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das </a:t>
            </a:r>
            <a:r>
              <a:rPr dirty="0" sz="1100">
                <a:latin typeface="Calibri"/>
                <a:cs typeface="Calibri"/>
              </a:rPr>
              <a:t>disponibilidades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caixa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apuradas,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fonte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recursos,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encerramento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exercício, considerando-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efeito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levantamento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dessas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disponibilidades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demais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passivos </a:t>
            </a:r>
            <a:r>
              <a:rPr dirty="0" sz="1100">
                <a:latin typeface="Calibri"/>
                <a:cs typeface="Calibri"/>
              </a:rPr>
              <a:t>financeiros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registrados.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13335">
              <a:lnSpc>
                <a:spcPct val="101000"/>
              </a:lnSpc>
            </a:pPr>
            <a:r>
              <a:rPr dirty="0" sz="1100">
                <a:latin typeface="Calibri"/>
                <a:cs typeface="Calibri"/>
              </a:rPr>
              <a:t>§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 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Órgãos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Entidades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encaminharem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solicitações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inscrição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Restos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Pagar,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limite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inscrição,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terão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cancelar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saldo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seus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empenhos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não </a:t>
            </a:r>
            <a:r>
              <a:rPr dirty="0" sz="1100">
                <a:latin typeface="Calibri"/>
                <a:cs typeface="Calibri"/>
              </a:rPr>
              <a:t>liquidados,</a:t>
            </a:r>
            <a:r>
              <a:rPr dirty="0" sz="1100" spc="-10">
                <a:latin typeface="Calibri"/>
                <a:cs typeface="Calibri"/>
              </a:rPr>
              <a:t> independentemente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cobertura </a:t>
            </a:r>
            <a:r>
              <a:rPr dirty="0" sz="1100" spc="-10">
                <a:latin typeface="Calibri"/>
                <a:cs typeface="Calibri"/>
              </a:rPr>
              <a:t>financeira.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9525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§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 determinação da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disponibilidade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caixa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serão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considerados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 encargos 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despesas </a:t>
            </a:r>
            <a:r>
              <a:rPr dirty="0" sz="1100">
                <a:latin typeface="Calibri"/>
                <a:cs typeface="Calibri"/>
              </a:rPr>
              <a:t>compromissadas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exercício.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8255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14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3º</a:t>
            </a:r>
            <a:r>
              <a:rPr dirty="0" sz="1100" spc="15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Nenhum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adiantamento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ajuda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custo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poderá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concedido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após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dezembro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8890">
              <a:lnSpc>
                <a:spcPct val="1018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§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Excepcionalmente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ajuda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custo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casos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extrema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Chefe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 </a:t>
            </a:r>
            <a:r>
              <a:rPr dirty="0" sz="1100">
                <a:latin typeface="Calibri"/>
                <a:cs typeface="Calibri"/>
              </a:rPr>
              <a:t>Executivo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poderá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autorizar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solicitação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após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essa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data.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§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aplicação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recursos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e/ou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devolução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saldos</a:t>
            </a:r>
            <a:r>
              <a:rPr dirty="0" sz="1100" spc="-10">
                <a:latin typeface="Calibri"/>
                <a:cs typeface="Calibri"/>
              </a:rPr>
              <a:t> não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utilizados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adiantamentos,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devem </a:t>
            </a:r>
            <a:r>
              <a:rPr dirty="0" sz="1100">
                <a:latin typeface="Calibri"/>
                <a:cs typeface="Calibri"/>
              </a:rPr>
              <a:t>ocorrer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impreterivelmente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27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dezembro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12700">
              <a:lnSpc>
                <a:spcPct val="1018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§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3º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Prestações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adiantamentos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deverão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seguir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prazos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regras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Lei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nº </a:t>
            </a:r>
            <a:r>
              <a:rPr dirty="0" sz="1100" spc="-10">
                <a:latin typeface="Calibri"/>
                <a:cs typeface="Calibri"/>
              </a:rPr>
              <a:t>17/1997.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00899"/>
              </a:lnSpc>
              <a:spcBef>
                <a:spcPts val="5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9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4º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125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limite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apuração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receitas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arrecadadas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corrente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será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20/01/2025,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sendo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contábil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realizado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sistema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informatizado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tesouraria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com </a:t>
            </a:r>
            <a:r>
              <a:rPr dirty="0" sz="1100" spc="-10">
                <a:latin typeface="Calibri"/>
                <a:cs typeface="Calibri"/>
              </a:rPr>
              <a:t>data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último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útil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exercício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financeiro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2024,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para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efeitos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encerramento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Balanço.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8255">
              <a:lnSpc>
                <a:spcPct val="101899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5º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fins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elaboração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Balanço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Geral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Município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visando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 </a:t>
            </a:r>
            <a:r>
              <a:rPr dirty="0" sz="1100">
                <a:latin typeface="Calibri"/>
                <a:cs typeface="Calibri"/>
              </a:rPr>
              <a:t>prazo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publicação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relatórios definidos pela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Lei</a:t>
            </a:r>
            <a:r>
              <a:rPr dirty="0" sz="1100" spc="20" b="1">
                <a:latin typeface="Calibri"/>
                <a:cs typeface="Calibri"/>
                <a:hlinkClick r:id="rId2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complementar</a:t>
            </a:r>
            <a:r>
              <a:rPr dirty="0" sz="1100" spc="-5" b="1">
                <a:latin typeface="Calibri"/>
                <a:cs typeface="Calibri"/>
                <a:hlinkClick r:id="rId2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nº.</a:t>
            </a:r>
            <a:r>
              <a:rPr dirty="0" sz="1100" spc="-5" b="1">
                <a:latin typeface="Calibri"/>
                <a:cs typeface="Calibri"/>
                <a:hlinkClick r:id="rId2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101, de</a:t>
            </a:r>
            <a:r>
              <a:rPr dirty="0" sz="1100" spc="20" b="1">
                <a:latin typeface="Calibri"/>
                <a:cs typeface="Calibri"/>
                <a:hlinkClick r:id="rId2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04</a:t>
            </a:r>
            <a:r>
              <a:rPr dirty="0" sz="1100" spc="-5" b="1">
                <a:latin typeface="Calibri"/>
                <a:cs typeface="Calibri"/>
                <a:hlinkClick r:id="rId2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de</a:t>
            </a:r>
            <a:r>
              <a:rPr dirty="0" sz="1100" spc="5" b="1">
                <a:latin typeface="Calibri"/>
                <a:cs typeface="Calibri"/>
                <a:hlinkClick r:id="rId2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maio </a:t>
            </a:r>
            <a:r>
              <a:rPr dirty="0" sz="1100" spc="-25" b="1">
                <a:latin typeface="Calibri"/>
                <a:cs typeface="Calibri"/>
                <a:hlinkClick r:id="rId2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  <a:hlinkClick r:id="rId2"/>
              </a:rPr>
              <a:t>2000</a:t>
            </a:r>
            <a:r>
              <a:rPr dirty="0" sz="1100">
                <a:latin typeface="Calibri"/>
                <a:cs typeface="Calibri"/>
                <a:hlinkClick r:id="rId2"/>
              </a:rPr>
              <a:t>,</a:t>
            </a:r>
            <a:r>
              <a:rPr dirty="0" sz="1100" spc="16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bem</a:t>
            </a:r>
            <a:r>
              <a:rPr dirty="0" sz="1100" spc="16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17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16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Prestação</a:t>
            </a:r>
            <a:r>
              <a:rPr dirty="0" sz="1100" spc="17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6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16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Governo</a:t>
            </a:r>
            <a:r>
              <a:rPr dirty="0" sz="1100" spc="15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7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16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8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155">
                <a:latin typeface="Calibri"/>
                <a:cs typeface="Calibri"/>
              </a:rPr>
              <a:t>  </a:t>
            </a:r>
            <a:r>
              <a:rPr dirty="0" sz="1100" spc="-25">
                <a:latin typeface="Calibri"/>
                <a:cs typeface="Calibri"/>
              </a:rPr>
              <a:t>os </a:t>
            </a:r>
            <a:r>
              <a:rPr dirty="0" sz="1100">
                <a:latin typeface="Calibri"/>
                <a:cs typeface="Calibri"/>
              </a:rPr>
              <a:t>respectivos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responsáveis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deverão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encaminhar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correspondente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documentação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diretamente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Fazenda,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cópia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Controladoria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Geral,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conforme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disposições </a:t>
            </a:r>
            <a:r>
              <a:rPr dirty="0" sz="1100">
                <a:latin typeface="Calibri"/>
                <a:cs typeface="Calibri"/>
              </a:rPr>
              <a:t>deste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Decreto: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 marR="8255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I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Pela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Procuradoria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Dívida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Ativa,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Procuradoria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Geral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do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Município,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15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janeiro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de </a:t>
            </a:r>
            <a:r>
              <a:rPr dirty="0" sz="1100" spc="-1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marL="12700" marR="13970" indent="151130">
              <a:lnSpc>
                <a:spcPct val="101800"/>
              </a:lnSpc>
              <a:buAutoNum type="alphaLcParenR"/>
              <a:tabLst>
                <a:tab pos="163830" algn="l"/>
              </a:tabLst>
            </a:pP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Demonstrativos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Estoque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Dívida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Ativa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Tributária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Tributária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Natureza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Débito,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posição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31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dezembro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 </a:t>
            </a:r>
            <a:r>
              <a:rPr dirty="0" sz="1100" spc="-20">
                <a:latin typeface="Calibri"/>
                <a:cs typeface="Calibri"/>
              </a:rPr>
              <a:t>2024;</a:t>
            </a:r>
            <a:endParaRPr sz="1100">
              <a:latin typeface="Calibri"/>
              <a:cs typeface="Calibri"/>
            </a:endParaRPr>
          </a:p>
          <a:p>
            <a:pPr marL="12700" marR="11430" indent="158115">
              <a:lnSpc>
                <a:spcPct val="101800"/>
              </a:lnSpc>
              <a:spcBef>
                <a:spcPts val="5"/>
              </a:spcBef>
              <a:buAutoNum type="alphaLcParenR"/>
              <a:tabLst>
                <a:tab pos="170815" algn="l"/>
              </a:tabLst>
            </a:pPr>
            <a:r>
              <a:rPr dirty="0" sz="1100">
                <a:latin typeface="Calibri"/>
                <a:cs typeface="Calibri"/>
              </a:rPr>
              <a:t>informar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está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sendo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executado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gerenciamento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sistema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cobrança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Dívida Ativa;</a:t>
            </a:r>
            <a:endParaRPr sz="1100">
              <a:latin typeface="Calibri"/>
              <a:cs typeface="Calibri"/>
            </a:endParaRPr>
          </a:p>
          <a:p>
            <a:pPr marL="12700" marR="12700" indent="182245">
              <a:lnSpc>
                <a:spcPct val="101800"/>
              </a:lnSpc>
              <a:buAutoNum type="alphaLcParenR"/>
              <a:tabLst>
                <a:tab pos="194945" algn="l"/>
              </a:tabLst>
            </a:pPr>
            <a:r>
              <a:rPr dirty="0" sz="1100">
                <a:latin typeface="Calibri"/>
                <a:cs typeface="Calibri"/>
              </a:rPr>
              <a:t>Demonstrativos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pelas</a:t>
            </a:r>
            <a:r>
              <a:rPr dirty="0" sz="1100" spc="3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medidas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adotadas,</a:t>
            </a:r>
            <a:r>
              <a:rPr dirty="0" sz="1100" spc="3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área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competência,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 que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tange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artigo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13,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Lei</a:t>
            </a:r>
            <a:r>
              <a:rPr dirty="0" sz="1100" spc="-1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complementar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nº.</a:t>
            </a:r>
            <a:r>
              <a:rPr dirty="0" sz="1100" spc="-1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101,</a:t>
            </a:r>
            <a:r>
              <a:rPr dirty="0" sz="1100" spc="-3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04</a:t>
            </a:r>
            <a:r>
              <a:rPr dirty="0" sz="1100" spc="-3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1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maio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 spc="-10">
                <a:latin typeface="Calibri"/>
                <a:cs typeface="Calibri"/>
                <a:hlinkClick r:id="rId2"/>
              </a:rPr>
              <a:t>2000;</a:t>
            </a:r>
            <a:endParaRPr sz="1100">
              <a:latin typeface="Calibri"/>
              <a:cs typeface="Calibri"/>
            </a:endParaRPr>
          </a:p>
          <a:p>
            <a:pPr marL="12700" marR="5715" indent="139065">
              <a:lnSpc>
                <a:spcPct val="101800"/>
              </a:lnSpc>
              <a:buAutoNum type="alphaLcParenR"/>
              <a:tabLst>
                <a:tab pos="151765" algn="l"/>
              </a:tabLst>
            </a:pP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contendo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recuperação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créditos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instância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judicial,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conforme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dispõe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artigo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58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Lei</a:t>
            </a:r>
            <a:r>
              <a:rPr dirty="0" sz="1100" spc="-1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complementar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nº.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101,</a:t>
            </a:r>
            <a:r>
              <a:rPr dirty="0" sz="1100" spc="-3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1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04</a:t>
            </a:r>
            <a:r>
              <a:rPr dirty="0" sz="1100" spc="-3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maio</a:t>
            </a:r>
            <a:r>
              <a:rPr dirty="0" sz="1100" spc="-2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15">
                <a:latin typeface="Calibri"/>
                <a:cs typeface="Calibri"/>
                <a:hlinkClick r:id="rId2"/>
              </a:rPr>
              <a:t> </a:t>
            </a:r>
            <a:r>
              <a:rPr dirty="0" sz="1100" spc="-10">
                <a:latin typeface="Calibri"/>
                <a:cs typeface="Calibri"/>
                <a:hlinkClick r:id="rId2"/>
              </a:rPr>
              <a:t>2000;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435734"/>
            <a:ext cx="5429250" cy="8038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II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pelos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Departamentos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Patrimônio,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15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janeiro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algn="just" marL="12700" marR="15240">
              <a:lnSpc>
                <a:spcPct val="1018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a)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demonstrando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movimentação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saldo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bens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patrimoniais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 spc="-10">
                <a:latin typeface="Calibri"/>
                <a:cs typeface="Calibri"/>
              </a:rPr>
              <a:t>2024.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latin typeface="Calibri"/>
                <a:cs typeface="Calibri"/>
              </a:rPr>
              <a:t>III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pelos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Departamento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Almoxarifado,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15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janeiro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0"/>
              </a:spcBef>
            </a:pPr>
            <a:r>
              <a:rPr dirty="0" sz="1100">
                <a:latin typeface="Calibri"/>
                <a:cs typeface="Calibri"/>
              </a:rPr>
              <a:t>a)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demonstrando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movimentação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saldo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almoxarifado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III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pela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Secretaria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Municipal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Fazenda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5"/>
              </a:spcBef>
            </a:pPr>
            <a:r>
              <a:rPr dirty="0" sz="1100" b="1">
                <a:latin typeface="Calibri"/>
                <a:cs typeface="Calibri"/>
              </a:rPr>
              <a:t>1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Subsecretaria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Municipal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Receita,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15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janeiro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0" b="1">
                <a:latin typeface="Calibri"/>
                <a:cs typeface="Calibri"/>
              </a:rPr>
              <a:t> 2025:</a:t>
            </a:r>
            <a:endParaRPr sz="1100">
              <a:latin typeface="Calibri"/>
              <a:cs typeface="Calibri"/>
            </a:endParaRPr>
          </a:p>
          <a:p>
            <a:pPr algn="just" marL="12700" marR="6350" indent="144780">
              <a:lnSpc>
                <a:spcPct val="101800"/>
              </a:lnSpc>
              <a:buAutoNum type="alphaLcParenR"/>
              <a:tabLst>
                <a:tab pos="157480" algn="l"/>
              </a:tabLst>
            </a:pPr>
            <a:r>
              <a:rPr dirty="0" sz="1100">
                <a:latin typeface="Calibri"/>
                <a:cs typeface="Calibri"/>
              </a:rPr>
              <a:t>informações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quanto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programas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desenvolvidos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rotinas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criadas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Boletins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Operações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encaminhadas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Procuradoria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Dívida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Ativa,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alcançados;</a:t>
            </a:r>
            <a:endParaRPr sz="1100">
              <a:latin typeface="Calibri"/>
              <a:cs typeface="Calibri"/>
            </a:endParaRPr>
          </a:p>
          <a:p>
            <a:pPr algn="just" marL="12700" marR="6985" indent="197485">
              <a:lnSpc>
                <a:spcPct val="101800"/>
              </a:lnSpc>
              <a:buAutoNum type="alphaLcParenR"/>
              <a:tabLst>
                <a:tab pos="210185" algn="l"/>
              </a:tabLst>
            </a:pPr>
            <a:r>
              <a:rPr dirty="0" sz="1100">
                <a:latin typeface="Calibri"/>
                <a:cs typeface="Calibri"/>
              </a:rPr>
              <a:t>demonstrativos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alcançados</a:t>
            </a:r>
            <a:r>
              <a:rPr dirty="0" sz="1100" spc="3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pelas</a:t>
            </a:r>
            <a:r>
              <a:rPr dirty="0" sz="1100" spc="40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medidas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adotadas,</a:t>
            </a:r>
            <a:r>
              <a:rPr dirty="0" sz="1100" spc="3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área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competência,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 que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tange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artigo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13,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Lei</a:t>
            </a:r>
            <a:r>
              <a:rPr dirty="0" sz="1100" spc="-1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complementar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nº.</a:t>
            </a:r>
            <a:r>
              <a:rPr dirty="0" sz="1100" spc="-1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101,</a:t>
            </a:r>
            <a:r>
              <a:rPr dirty="0" sz="1100" spc="-3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04</a:t>
            </a:r>
            <a:r>
              <a:rPr dirty="0" sz="1100" spc="-3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15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maio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  <a:hlinkClick r:id="rId2"/>
              </a:rPr>
              <a:t>de</a:t>
            </a:r>
            <a:r>
              <a:rPr dirty="0" sz="1100" spc="-20">
                <a:latin typeface="Calibri"/>
                <a:cs typeface="Calibri"/>
                <a:hlinkClick r:id="rId2"/>
              </a:rPr>
              <a:t> </a:t>
            </a:r>
            <a:r>
              <a:rPr dirty="0" sz="1100" spc="-10">
                <a:latin typeface="Calibri"/>
                <a:cs typeface="Calibri"/>
                <a:hlinkClick r:id="rId2"/>
              </a:rPr>
              <a:t>2000;</a:t>
            </a:r>
            <a:endParaRPr sz="1100">
              <a:latin typeface="Calibri"/>
              <a:cs typeface="Calibri"/>
            </a:endParaRPr>
          </a:p>
          <a:p>
            <a:pPr algn="just" marL="12700" marR="5080" indent="123825">
              <a:lnSpc>
                <a:spcPct val="101800"/>
              </a:lnSpc>
              <a:spcBef>
                <a:spcPts val="5"/>
              </a:spcBef>
              <a:buAutoNum type="alphaLcParenR"/>
              <a:tabLst>
                <a:tab pos="136525" algn="l"/>
              </a:tabLst>
            </a:pP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contendo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providências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adotadas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âmbito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fiscalização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receitas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combate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sonegação,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recuperação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créditos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instâncias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administrativa,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bem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as </a:t>
            </a:r>
            <a:r>
              <a:rPr dirty="0" sz="1100">
                <a:latin typeface="Calibri"/>
                <a:cs typeface="Calibri"/>
              </a:rPr>
              <a:t>demais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medidas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incremento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receitas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tributárias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contribuições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(artigo</a:t>
            </a:r>
            <a:r>
              <a:rPr dirty="0" sz="1100" spc="8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58</a:t>
            </a:r>
            <a:r>
              <a:rPr dirty="0" sz="1100" spc="6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</a:t>
            </a:r>
            <a:r>
              <a:rPr dirty="0" sz="1100" spc="80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Lei </a:t>
            </a:r>
            <a:r>
              <a:rPr dirty="0" sz="1100" i="1">
                <a:latin typeface="Calibri"/>
                <a:cs typeface="Calibri"/>
              </a:rPr>
              <a:t>Complementar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Federal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101/00);</a:t>
            </a:r>
            <a:endParaRPr sz="1100">
              <a:latin typeface="Calibri"/>
              <a:cs typeface="Calibri"/>
            </a:endParaRPr>
          </a:p>
          <a:p>
            <a:pPr algn="just" marL="158115" indent="-145415">
              <a:lnSpc>
                <a:spcPct val="100000"/>
              </a:lnSpc>
              <a:spcBef>
                <a:spcPts val="20"/>
              </a:spcBef>
              <a:buAutoNum type="alphaLcParenR"/>
              <a:tabLst>
                <a:tab pos="158115" algn="l"/>
              </a:tabLst>
            </a:pP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contendo 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seguintes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informações:</a:t>
            </a:r>
            <a:endParaRPr sz="1100">
              <a:latin typeface="Calibri"/>
              <a:cs typeface="Calibri"/>
            </a:endParaRPr>
          </a:p>
          <a:p>
            <a:pPr algn="just" lvl="1" marL="292100" indent="-99695">
              <a:lnSpc>
                <a:spcPct val="100000"/>
              </a:lnSpc>
              <a:spcBef>
                <a:spcPts val="25"/>
              </a:spcBef>
              <a:buAutoNum type="arabicPlain"/>
              <a:tabLst>
                <a:tab pos="292100" algn="l"/>
              </a:tabLst>
            </a:pP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desempenho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arrecadação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principais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municipais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2024;</a:t>
            </a:r>
            <a:endParaRPr sz="1100">
              <a:latin typeface="Calibri"/>
              <a:cs typeface="Calibri"/>
            </a:endParaRPr>
          </a:p>
          <a:p>
            <a:pPr algn="just" lvl="1" marL="192405" marR="9525" indent="99695">
              <a:lnSpc>
                <a:spcPct val="101800"/>
              </a:lnSpc>
              <a:spcBef>
                <a:spcPts val="5"/>
              </a:spcBef>
              <a:buAutoNum type="arabicPlain"/>
              <a:tabLst>
                <a:tab pos="292100" algn="l"/>
              </a:tabLst>
            </a:pP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desempenho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arrecadação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dívida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ativa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anistia,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já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compreendidos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juros,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multas,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principalmente,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seus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reflexos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função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anistia;</a:t>
            </a:r>
            <a:endParaRPr sz="1100">
              <a:latin typeface="Calibri"/>
              <a:cs typeface="Calibri"/>
            </a:endParaRPr>
          </a:p>
          <a:p>
            <a:pPr algn="just" lvl="1" marL="292100" indent="-99695">
              <a:lnSpc>
                <a:spcPct val="100000"/>
              </a:lnSpc>
              <a:spcBef>
                <a:spcPts val="20"/>
              </a:spcBef>
              <a:buAutoNum type="arabicPlain"/>
              <a:tabLst>
                <a:tab pos="292100" algn="l"/>
              </a:tabLst>
            </a:pP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desempenho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arrecadação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segmento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econômico;</a:t>
            </a:r>
            <a:endParaRPr sz="1100">
              <a:latin typeface="Calibri"/>
              <a:cs typeface="Calibri"/>
            </a:endParaRPr>
          </a:p>
          <a:p>
            <a:pPr algn="just" lvl="1" marL="192405" marR="8255" indent="93980">
              <a:lnSpc>
                <a:spcPct val="101800"/>
              </a:lnSpc>
              <a:buAutoNum type="arabicPlain"/>
              <a:tabLst>
                <a:tab pos="286385" algn="l"/>
              </a:tabLst>
            </a:pP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quais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resultados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numéricos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qualitativos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acerca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incentivos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fiscais,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renúncia </a:t>
            </a:r>
            <a:r>
              <a:rPr dirty="0" sz="1100">
                <a:latin typeface="Calibri"/>
                <a:cs typeface="Calibri"/>
              </a:rPr>
              <a:t>fiscal,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incremento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arrecadação,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alterações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legislação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tributária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impacto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significativo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arrecadação;</a:t>
            </a:r>
            <a:endParaRPr sz="1100">
              <a:latin typeface="Calibri"/>
              <a:cs typeface="Calibri"/>
            </a:endParaRPr>
          </a:p>
          <a:p>
            <a:pPr algn="just" lvl="1" marL="286385" indent="-93980">
              <a:lnSpc>
                <a:spcPct val="100000"/>
              </a:lnSpc>
              <a:spcBef>
                <a:spcPts val="30"/>
              </a:spcBef>
              <a:buAutoNum type="arabicPlain"/>
              <a:tabLst>
                <a:tab pos="286385" algn="l"/>
              </a:tabLst>
            </a:pP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quais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ações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adotadas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âmbito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fiscalização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tributária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seu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impacto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arrecadação;</a:t>
            </a:r>
            <a:endParaRPr sz="1100">
              <a:latin typeface="Calibri"/>
              <a:cs typeface="Calibri"/>
            </a:endParaRPr>
          </a:p>
          <a:p>
            <a:pPr algn="just" lvl="1" marL="292100" indent="-99695">
              <a:lnSpc>
                <a:spcPct val="100000"/>
              </a:lnSpc>
              <a:buAutoNum type="arabicPlain"/>
              <a:tabLst>
                <a:tab pos="292100" algn="l"/>
              </a:tabLst>
            </a:pP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adotadas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Município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âmbito 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Tributária.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2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Setor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Contábil,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14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fevereiro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2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algn="just" marL="12700" marR="1143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a)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demonstrativo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apresente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excesso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arrecadação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final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por </a:t>
            </a:r>
            <a:r>
              <a:rPr dirty="0" sz="1100">
                <a:latin typeface="Calibri"/>
                <a:cs typeface="Calibri"/>
              </a:rPr>
              <a:t>unidade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gestora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e/ou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fonte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recursos,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confronto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deste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excesso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crédito </a:t>
            </a:r>
            <a:r>
              <a:rPr dirty="0" sz="1100">
                <a:latin typeface="Calibri"/>
                <a:cs typeface="Calibri"/>
              </a:rPr>
              <a:t>adicional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aberto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excesso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arrecadação,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 da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economia </a:t>
            </a:r>
            <a:r>
              <a:rPr dirty="0" sz="1100" spc="-10">
                <a:latin typeface="Calibri"/>
                <a:cs typeface="Calibri"/>
              </a:rPr>
              <a:t>orçamentária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gerada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referida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unidade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orçamentária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e/ou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fonte.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3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Setor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Tesouraria,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14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fevereiro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2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algn="just" marL="12700" marR="8890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a)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conciliações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bancárias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cópia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seus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respectivos extratos bancários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 todas as contas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sob </a:t>
            </a:r>
            <a:r>
              <a:rPr dirty="0" sz="1100">
                <a:latin typeface="Calibri"/>
                <a:cs typeface="Calibri"/>
              </a:rPr>
              <a:t>sua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responsabilidade</a:t>
            </a:r>
            <a:r>
              <a:rPr dirty="0" sz="1100" spc="-10">
                <a:latin typeface="Calibri"/>
                <a:cs typeface="Calibri"/>
              </a:rPr>
              <a:t> (primeira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última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folha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período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gestão).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Calibri"/>
              <a:cs typeface="Calibri"/>
            </a:endParaRPr>
          </a:p>
          <a:p>
            <a:pPr algn="just" marL="203835" indent="-191135">
              <a:lnSpc>
                <a:spcPct val="100000"/>
              </a:lnSpc>
              <a:buAutoNum type="romanUcPeriod" startAt="4"/>
              <a:tabLst>
                <a:tab pos="203835" algn="l"/>
              </a:tabLst>
            </a:pPr>
            <a:r>
              <a:rPr dirty="0" sz="1100" b="1">
                <a:latin typeface="Calibri"/>
                <a:cs typeface="Calibri"/>
              </a:rPr>
              <a:t>Pela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Secretaria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Municipal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Educação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14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fevereiro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algn="just" lvl="1" marL="12700" marR="10795" indent="175895">
              <a:lnSpc>
                <a:spcPct val="101800"/>
              </a:lnSpc>
              <a:buAutoNum type="alphaLcParenR"/>
              <a:tabLst>
                <a:tab pos="188595" algn="l"/>
              </a:tabLst>
            </a:pPr>
            <a:r>
              <a:rPr dirty="0" sz="1100">
                <a:latin typeface="Calibri"/>
                <a:cs typeface="Calibri"/>
              </a:rPr>
              <a:t>Parecer</a:t>
            </a:r>
            <a:r>
              <a:rPr dirty="0" sz="1100" spc="2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emitido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Conselho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Acompanhamento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Controle</a:t>
            </a:r>
            <a:r>
              <a:rPr dirty="0" sz="1100" spc="2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2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FUNDEB,</a:t>
            </a:r>
            <a:r>
              <a:rPr dirty="0" sz="1100" spc="26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propósito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repartição,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transferência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aplicação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FUNDEB,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abrangendo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 exercício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(artigo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24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Lei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nº11.494/07);</a:t>
            </a:r>
            <a:endParaRPr sz="1100">
              <a:latin typeface="Calibri"/>
              <a:cs typeface="Calibri"/>
            </a:endParaRPr>
          </a:p>
          <a:p>
            <a:pPr algn="just" lvl="1" marL="12700" marR="10160" indent="175895">
              <a:lnSpc>
                <a:spcPct val="101800"/>
              </a:lnSpc>
              <a:buAutoNum type="alphaLcParenR"/>
              <a:tabLst>
                <a:tab pos="188595" algn="l"/>
              </a:tabLst>
            </a:pPr>
            <a:r>
              <a:rPr dirty="0" sz="1100">
                <a:latin typeface="Calibri"/>
                <a:cs typeface="Calibri"/>
              </a:rPr>
              <a:t>Parecer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Conselho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Alimentação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Escolar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sobre</a:t>
            </a:r>
            <a:r>
              <a:rPr dirty="0" sz="1100" spc="2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aplicação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recursos </a:t>
            </a:r>
            <a:r>
              <a:rPr dirty="0" sz="1100">
                <a:latin typeface="Calibri"/>
                <a:cs typeface="Calibri"/>
              </a:rPr>
              <a:t>destinados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alimentação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escolar,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18 c/c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19,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inciso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da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Lei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11.947/09).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V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Pela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Secretaria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Municipal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Assistência </a:t>
            </a:r>
            <a:r>
              <a:rPr dirty="0" sz="1100" b="1">
                <a:latin typeface="Calibri"/>
                <a:cs typeface="Calibri"/>
              </a:rPr>
              <a:t>Social,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14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fevereiro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2025,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435734"/>
            <a:ext cx="5427345" cy="8209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7620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a)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Parecer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Conselho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Assistência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sobre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gestão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recursos,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ganhos </a:t>
            </a:r>
            <a:r>
              <a:rPr dirty="0" sz="1100">
                <a:latin typeface="Calibri"/>
                <a:cs typeface="Calibri"/>
              </a:rPr>
              <a:t>sociais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desempenho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programas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 projetos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aprovados,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referente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(art. </a:t>
            </a:r>
            <a:r>
              <a:rPr dirty="0" sz="1100">
                <a:latin typeface="Calibri"/>
                <a:cs typeface="Calibri"/>
              </a:rPr>
              <a:t>16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c/c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18,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inciso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X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 Lei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10">
                <a:latin typeface="Calibri"/>
                <a:cs typeface="Calibri"/>
              </a:rPr>
              <a:t> 8.742/93).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VI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Pela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Secretaria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Municipal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Saúde,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14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fevereiro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algn="just" marL="12700" marR="6985" indent="198120">
              <a:lnSpc>
                <a:spcPct val="101299"/>
              </a:lnSpc>
              <a:spcBef>
                <a:spcPts val="5"/>
              </a:spcBef>
              <a:buFont typeface="Calibri"/>
              <a:buAutoNum type="alphaLcParenR"/>
              <a:tabLst>
                <a:tab pos="210820" algn="l"/>
              </a:tabLst>
            </a:pPr>
            <a:r>
              <a:rPr dirty="0" sz="1100">
                <a:latin typeface="Calibri"/>
                <a:cs typeface="Calibri"/>
              </a:rPr>
              <a:t>Atas</a:t>
            </a:r>
            <a:r>
              <a:rPr dirty="0" sz="1100" spc="4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das</a:t>
            </a:r>
            <a:r>
              <a:rPr dirty="0" sz="1100" spc="4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Audiências</a:t>
            </a:r>
            <a:r>
              <a:rPr dirty="0" sz="1100" spc="3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Públicas</a:t>
            </a:r>
            <a:r>
              <a:rPr dirty="0" sz="1100" spc="4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realizadas</a:t>
            </a:r>
            <a:r>
              <a:rPr dirty="0" sz="1100" spc="4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nos</a:t>
            </a:r>
            <a:r>
              <a:rPr dirty="0" sz="1100" spc="4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meses</a:t>
            </a:r>
            <a:r>
              <a:rPr dirty="0" sz="1100" spc="4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4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fevereiro/2024,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maio/2024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</a:t>
            </a:r>
            <a:r>
              <a:rPr dirty="0" sz="1100" spc="-5">
                <a:latin typeface="Calibri"/>
                <a:cs typeface="Calibri"/>
              </a:rPr>
              <a:t> setembro/2024,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nas</a:t>
            </a:r>
            <a:r>
              <a:rPr dirty="0" sz="1100">
                <a:latin typeface="Calibri"/>
                <a:cs typeface="Calibri"/>
              </a:rPr>
              <a:t>  </a:t>
            </a:r>
            <a:r>
              <a:rPr dirty="0" sz="1100" spc="-5">
                <a:latin typeface="Calibri"/>
                <a:cs typeface="Calibri"/>
              </a:rPr>
              <a:t>quais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</a:t>
            </a:r>
            <a:r>
              <a:rPr dirty="0" sz="1100" spc="-10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ram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apresentados,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gestor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  SUS,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Relatórios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detalhados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referentes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quadrimestre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anterior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(§</a:t>
            </a:r>
            <a:r>
              <a:rPr dirty="0" sz="1100" spc="-5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5</a:t>
            </a:r>
            <a:r>
              <a:rPr dirty="0" sz="1100" spc="-6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o</a:t>
            </a:r>
            <a:r>
              <a:rPr dirty="0" sz="1100" spc="-7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</a:t>
            </a:r>
            <a:r>
              <a:rPr dirty="0" sz="1100" spc="-6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caput</a:t>
            </a:r>
            <a:r>
              <a:rPr dirty="0" sz="1100" spc="-70" i="1">
                <a:latin typeface="Calibri"/>
                <a:cs typeface="Calibri"/>
              </a:rPr>
              <a:t> </a:t>
            </a:r>
            <a:r>
              <a:rPr dirty="0" sz="1100" spc="5" i="1">
                <a:latin typeface="Calibri"/>
                <a:cs typeface="Calibri"/>
              </a:rPr>
              <a:t>d</a:t>
            </a:r>
            <a:r>
              <a:rPr dirty="0" sz="1100" i="1">
                <a:latin typeface="Calibri"/>
                <a:cs typeface="Calibri"/>
              </a:rPr>
              <a:t>o</a:t>
            </a:r>
            <a:r>
              <a:rPr dirty="0" sz="1100" spc="-7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artigo</a:t>
            </a:r>
            <a:r>
              <a:rPr dirty="0" sz="1100" spc="-50" i="1">
                <a:latin typeface="Calibri"/>
                <a:cs typeface="Calibri"/>
              </a:rPr>
              <a:t> </a:t>
            </a:r>
            <a:r>
              <a:rPr dirty="0" sz="1100" spc="-15" i="1">
                <a:latin typeface="Calibri"/>
                <a:cs typeface="Calibri"/>
              </a:rPr>
              <a:t>36</a:t>
            </a:r>
            <a:r>
              <a:rPr dirty="0" sz="1100" spc="-65" i="1">
                <a:latin typeface="Calibri"/>
                <a:cs typeface="Calibri"/>
              </a:rPr>
              <a:t> </a:t>
            </a:r>
            <a:r>
              <a:rPr dirty="0" sz="1100" spc="-20" i="1">
                <a:latin typeface="Calibri"/>
                <a:cs typeface="Calibri"/>
              </a:rPr>
              <a:t>d</a:t>
            </a:r>
            <a:r>
              <a:rPr dirty="0" sz="1100" i="1">
                <a:latin typeface="Calibri"/>
                <a:cs typeface="Calibri"/>
              </a:rPr>
              <a:t>a</a:t>
            </a:r>
            <a:r>
              <a:rPr dirty="0" sz="1100" spc="-5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L</a:t>
            </a:r>
            <a:r>
              <a:rPr dirty="0" sz="1100" i="1">
                <a:latin typeface="Calibri"/>
                <a:cs typeface="Calibri"/>
              </a:rPr>
              <a:t>ei</a:t>
            </a:r>
            <a:r>
              <a:rPr dirty="0" sz="1100" spc="-5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Complementar</a:t>
            </a:r>
            <a:r>
              <a:rPr dirty="0" sz="1100" spc="-8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n.°</a:t>
            </a:r>
            <a:r>
              <a:rPr dirty="0" sz="1100" spc="-75" i="1">
                <a:latin typeface="Calibri"/>
                <a:cs typeface="Calibri"/>
              </a:rPr>
              <a:t> </a:t>
            </a:r>
            <a:r>
              <a:rPr dirty="0" sz="1100" spc="-15" i="1">
                <a:latin typeface="Calibri"/>
                <a:cs typeface="Calibri"/>
              </a:rPr>
              <a:t>141/12),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5">
                <a:latin typeface="Calibri"/>
                <a:cs typeface="Calibri"/>
              </a:rPr>
              <a:t> como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comprovação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respectivos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chamamentos</a:t>
            </a:r>
            <a:r>
              <a:rPr dirty="0" sz="1100" spc="-5" i="1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12700" marR="5080" indent="164465">
              <a:lnSpc>
                <a:spcPct val="101800"/>
              </a:lnSpc>
              <a:buFont typeface="Calibri"/>
              <a:buAutoNum type="alphaLcParenR"/>
              <a:tabLst>
                <a:tab pos="177165" algn="l"/>
              </a:tabLst>
            </a:pPr>
            <a:r>
              <a:rPr dirty="0" sz="1100">
                <a:latin typeface="Calibri"/>
                <a:cs typeface="Calibri"/>
              </a:rPr>
              <a:t>Parecer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Conselho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Saúde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quanto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aplicação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recursos </a:t>
            </a:r>
            <a:r>
              <a:rPr dirty="0" sz="1100">
                <a:latin typeface="Calibri"/>
                <a:cs typeface="Calibri"/>
              </a:rPr>
              <a:t>destinados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públicos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saúde,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abrangendo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todo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(§</a:t>
            </a:r>
            <a:r>
              <a:rPr dirty="0" sz="1100" spc="4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3º, </a:t>
            </a:r>
            <a:r>
              <a:rPr dirty="0" sz="1100" i="1">
                <a:latin typeface="Calibri"/>
                <a:cs typeface="Calibri"/>
              </a:rPr>
              <a:t>artigo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77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ADCT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c/c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§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3º,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artigo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36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Lei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Complementar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n.°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141/12).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VII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Pelo</a:t>
            </a:r>
            <a:r>
              <a:rPr dirty="0" sz="1100" spc="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Instituto</a:t>
            </a:r>
            <a:r>
              <a:rPr dirty="0" sz="1100" spc="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Previdência</a:t>
            </a:r>
            <a:r>
              <a:rPr dirty="0" sz="1100" spc="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dos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Servidores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Públicos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Seropédica,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até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14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fevereiro </a:t>
            </a:r>
            <a:r>
              <a:rPr dirty="0" sz="1100" b="1">
                <a:latin typeface="Calibri"/>
                <a:cs typeface="Calibri"/>
              </a:rPr>
              <a:t>de </a:t>
            </a:r>
            <a:r>
              <a:rPr dirty="0" sz="1100" spc="-20" b="1">
                <a:latin typeface="Calibri"/>
                <a:cs typeface="Calibri"/>
              </a:rPr>
              <a:t>2025:</a:t>
            </a: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01800"/>
              </a:lnSpc>
            </a:pPr>
            <a:r>
              <a:rPr dirty="0" sz="1100">
                <a:latin typeface="Calibri"/>
                <a:cs typeface="Calibri"/>
              </a:rPr>
              <a:t>a)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Relatório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Atuarial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exercício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bem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Técnica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explicativa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hipóteses </a:t>
            </a:r>
            <a:r>
              <a:rPr dirty="0" sz="1100">
                <a:latin typeface="Calibri"/>
                <a:cs typeface="Calibri"/>
              </a:rPr>
              <a:t>atuariais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ocorridas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período.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01899"/>
              </a:lnSpc>
            </a:pPr>
            <a:r>
              <a:rPr dirty="0" sz="1100" b="1">
                <a:latin typeface="Calibri"/>
                <a:cs typeface="Calibri"/>
              </a:rPr>
              <a:t>Parágrafo</a:t>
            </a:r>
            <a:r>
              <a:rPr dirty="0" sz="1100" spc="1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Único</a:t>
            </a:r>
            <a:r>
              <a:rPr dirty="0" sz="1100" spc="19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documentação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referida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incisos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deste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artigo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deverá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remetida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Secretaria</a:t>
            </a:r>
            <a:r>
              <a:rPr dirty="0" sz="1100" spc="4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4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5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Fazenda</a:t>
            </a:r>
            <a:r>
              <a:rPr dirty="0" sz="1100" spc="4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43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4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Controladoria</a:t>
            </a:r>
            <a:r>
              <a:rPr dirty="0" sz="1100" spc="4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Geral,</a:t>
            </a:r>
            <a:r>
              <a:rPr dirty="0" sz="1100" spc="4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45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4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(uma)</a:t>
            </a:r>
            <a:r>
              <a:rPr dirty="0" sz="1100" spc="4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via</a:t>
            </a:r>
            <a:r>
              <a:rPr dirty="0" sz="1100" spc="4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impressa, </a:t>
            </a:r>
            <a:r>
              <a:rPr dirty="0" sz="1100">
                <a:latin typeface="Calibri"/>
                <a:cs typeface="Calibri"/>
              </a:rPr>
              <a:t>acompanhada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cópia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formato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eletrônico,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salva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magnético.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01400"/>
              </a:lnSpc>
              <a:spcBef>
                <a:spcPts val="5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6º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responsáveis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guarda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conservação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bens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patrimoniais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bens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em </a:t>
            </a:r>
            <a:r>
              <a:rPr dirty="0" sz="1100">
                <a:latin typeface="Calibri"/>
                <a:cs typeface="Calibri"/>
              </a:rPr>
              <a:t>almoxarifados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promoverão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levantamento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físico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completo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desses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bens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31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dezembro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2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enviando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cópia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órgão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contabilidade,</a:t>
            </a:r>
            <a:r>
              <a:rPr dirty="0" sz="1100" spc="2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15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2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os </a:t>
            </a:r>
            <a:r>
              <a:rPr dirty="0" sz="1100">
                <a:latin typeface="Calibri"/>
                <a:cs typeface="Calibri"/>
              </a:rPr>
              <a:t>ajustes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contábeis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13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façam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necessários,</a:t>
            </a:r>
            <a:r>
              <a:rPr dirty="0" sz="1100" spc="13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independentes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13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prestações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 spc="-10">
                <a:latin typeface="Calibri"/>
                <a:cs typeface="Calibri"/>
              </a:rPr>
              <a:t>Contas </a:t>
            </a:r>
            <a:r>
              <a:rPr dirty="0" sz="1100">
                <a:latin typeface="Calibri"/>
                <a:cs typeface="Calibri"/>
              </a:rPr>
              <a:t>estabelecidas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deliberações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 Rio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Janeiro.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-4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7º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procedimentos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contábeis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necessários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cumprimento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prazos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estabelecidos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Lei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Responsabilidade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deverão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estar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concluídos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para </a:t>
            </a:r>
            <a:r>
              <a:rPr dirty="0" sz="1100">
                <a:latin typeface="Calibri"/>
                <a:cs typeface="Calibri"/>
              </a:rPr>
              <a:t>tanto,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todos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órgãos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administração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Pública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deverão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acompanhar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normas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r>
              <a:rPr dirty="0" sz="1100">
                <a:latin typeface="Calibri"/>
                <a:cs typeface="Calibri"/>
              </a:rPr>
              <a:t> prazos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constantes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neste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Decreto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demais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normas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aplicáveis.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8255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19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8º</a:t>
            </a:r>
            <a:r>
              <a:rPr dirty="0" sz="1100" spc="195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Fazenda,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bem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demais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órgãos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entidades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da </a:t>
            </a:r>
            <a:r>
              <a:rPr dirty="0" sz="1100">
                <a:latin typeface="Calibri"/>
                <a:cs typeface="Calibri"/>
              </a:rPr>
              <a:t>Administração</a:t>
            </a:r>
            <a:r>
              <a:rPr dirty="0" sz="1100" spc="2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Direta,</a:t>
            </a:r>
            <a:r>
              <a:rPr dirty="0" sz="1100" spc="2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Autárquica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Fundacional,</a:t>
            </a:r>
            <a:r>
              <a:rPr dirty="0" sz="1100" spc="2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inclusive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Fundos,</a:t>
            </a:r>
            <a:r>
              <a:rPr dirty="0" sz="1100" spc="2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2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âmbito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atribuições,</a:t>
            </a:r>
            <a:r>
              <a:rPr dirty="0" sz="1100" spc="4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programarão</a:t>
            </a:r>
            <a:r>
              <a:rPr dirty="0" sz="1100" spc="4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4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medidas</a:t>
            </a:r>
            <a:r>
              <a:rPr dirty="0" sz="1100" spc="4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natureza</a:t>
            </a:r>
            <a:r>
              <a:rPr dirty="0" sz="1100" spc="4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contábil,</a:t>
            </a:r>
            <a:r>
              <a:rPr dirty="0" sz="1100" spc="4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orçamentária</a:t>
            </a:r>
            <a:r>
              <a:rPr dirty="0" sz="1100" spc="4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47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financeira </a:t>
            </a:r>
            <a:r>
              <a:rPr dirty="0" sz="1100">
                <a:latin typeface="Calibri"/>
                <a:cs typeface="Calibri"/>
              </a:rPr>
              <a:t>necessárias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execução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presente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decreto.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14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9º</a:t>
            </a:r>
            <a:r>
              <a:rPr dirty="0" sz="1100" spc="15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Fazenda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Controladoria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Geral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Município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baixarão </a:t>
            </a:r>
            <a:r>
              <a:rPr dirty="0" sz="1100">
                <a:latin typeface="Calibri"/>
                <a:cs typeface="Calibri"/>
              </a:rPr>
              <a:t>normas,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orientações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procedimentos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adicionais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necessários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disposições </a:t>
            </a:r>
            <a:r>
              <a:rPr dirty="0" sz="1100">
                <a:latin typeface="Calibri"/>
                <a:cs typeface="Calibri"/>
              </a:rPr>
              <a:t>deste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Decreto,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 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caso.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1899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9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10</a:t>
            </a:r>
            <a:r>
              <a:rPr dirty="0" sz="1100" spc="9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partir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publicação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deste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Decreto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entrega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Balanços,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são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consideradas </a:t>
            </a:r>
            <a:r>
              <a:rPr dirty="0" sz="1100">
                <a:latin typeface="Calibri"/>
                <a:cs typeface="Calibri"/>
              </a:rPr>
              <a:t>urgentes</a:t>
            </a:r>
            <a:r>
              <a:rPr dirty="0" sz="1100" spc="15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6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prioritárias</a:t>
            </a:r>
            <a:r>
              <a:rPr dirty="0" sz="1100" spc="16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16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atividades</a:t>
            </a:r>
            <a:r>
              <a:rPr dirty="0" sz="1100" spc="16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vinculadas</a:t>
            </a:r>
            <a:r>
              <a:rPr dirty="0" sz="1100" spc="15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16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contabilidade,</a:t>
            </a:r>
            <a:r>
              <a:rPr dirty="0" sz="1100" spc="15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auditoria,</a:t>
            </a:r>
            <a:r>
              <a:rPr dirty="0" sz="1100" spc="160">
                <a:latin typeface="Calibri"/>
                <a:cs typeface="Calibri"/>
              </a:rPr>
              <a:t>  </a:t>
            </a:r>
            <a:r>
              <a:rPr dirty="0" sz="1100" spc="-10">
                <a:latin typeface="Calibri"/>
                <a:cs typeface="Calibri"/>
              </a:rPr>
              <a:t>apuração </a:t>
            </a:r>
            <a:r>
              <a:rPr dirty="0" sz="1100">
                <a:latin typeface="Calibri"/>
                <a:cs typeface="Calibri"/>
              </a:rPr>
              <a:t>orçamentária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inventário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órgãos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entidades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Pública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Municipal.</a:t>
            </a:r>
            <a:endParaRPr sz="1100">
              <a:latin typeface="Calibri"/>
              <a:cs typeface="Calibri"/>
            </a:endParaRPr>
          </a:p>
          <a:p>
            <a:pPr algn="just" marL="12700" marR="7620">
              <a:lnSpc>
                <a:spcPct val="101800"/>
              </a:lnSpc>
              <a:spcBef>
                <a:spcPts val="1320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11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2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São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pessoalmente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responsáveis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todas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normas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estabelecidas </a:t>
            </a:r>
            <a:r>
              <a:rPr dirty="0" sz="1100">
                <a:latin typeface="Calibri"/>
                <a:cs typeface="Calibri"/>
              </a:rPr>
              <a:t>neste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Decreto,</a:t>
            </a:r>
            <a:r>
              <a:rPr dirty="0" sz="1100" spc="2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Secretários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Municipais,</a:t>
            </a:r>
            <a:r>
              <a:rPr dirty="0" sz="1100" spc="2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Ordenadores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Despesas,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Procurador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Geral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435734"/>
            <a:ext cx="5424805" cy="25812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Controlador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Geral,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competências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atribuições,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qual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implementarão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as </a:t>
            </a:r>
            <a:r>
              <a:rPr dirty="0" sz="1100">
                <a:latin typeface="Calibri"/>
                <a:cs typeface="Calibri"/>
              </a:rPr>
              <a:t>medidas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natureza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contábil,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orçamentária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financeira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necessárias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execução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presente Decreto.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01299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2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12</a:t>
            </a:r>
            <a:r>
              <a:rPr dirty="0" sz="1100" spc="2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24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descumprimento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prazos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fixados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presente</a:t>
            </a:r>
            <a:r>
              <a:rPr dirty="0" sz="1100" spc="2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Decreto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poderá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implicar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na </a:t>
            </a:r>
            <a:r>
              <a:rPr dirty="0" sz="1100">
                <a:latin typeface="Calibri"/>
                <a:cs typeface="Calibri"/>
              </a:rPr>
              <a:t>responsabilidade</a:t>
            </a:r>
            <a:r>
              <a:rPr dirty="0" sz="1100" spc="3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</a:t>
            </a:r>
            <a:r>
              <a:rPr dirty="0" sz="1100" spc="3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encarregado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</a:t>
            </a:r>
            <a:r>
              <a:rPr dirty="0" sz="1100" spc="3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informação,</a:t>
            </a:r>
            <a:r>
              <a:rPr dirty="0" sz="1100" spc="3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âmbito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área</a:t>
            </a:r>
            <a:r>
              <a:rPr dirty="0" sz="1100" spc="3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competência,</a:t>
            </a:r>
            <a:r>
              <a:rPr dirty="0" sz="1100" spc="2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ensejando</a:t>
            </a:r>
            <a:r>
              <a:rPr dirty="0" sz="1100" spc="2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apuração</a:t>
            </a:r>
            <a:r>
              <a:rPr dirty="0" sz="1100" spc="2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ordem</a:t>
            </a:r>
            <a:r>
              <a:rPr dirty="0" sz="1100" spc="2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funcional,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termos</a:t>
            </a:r>
            <a:r>
              <a:rPr dirty="0" sz="1100" spc="2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2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legislação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vigente, </a:t>
            </a:r>
            <a:r>
              <a:rPr dirty="0" sz="1100">
                <a:latin typeface="Calibri"/>
                <a:cs typeface="Calibri"/>
              </a:rPr>
              <a:t>incluindo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Lei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Federal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10.028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19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outubro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2000.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12700" marR="6350">
              <a:lnSpc>
                <a:spcPct val="101800"/>
              </a:lnSpc>
              <a:spcBef>
                <a:spcPts val="5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8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13</a:t>
            </a:r>
            <a:r>
              <a:rPr dirty="0" sz="1100" spc="9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Decreto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entrará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vigor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publicação,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revogadas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disposições contrárias.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algn="ctr" marL="2073910" marR="2059939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Lucas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Dutra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do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Santos </a:t>
            </a:r>
            <a:r>
              <a:rPr dirty="0" sz="1100" b="1">
                <a:latin typeface="Calibri"/>
                <a:cs typeface="Calibri"/>
              </a:rPr>
              <a:t>Prefeito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Congel</dc:creator>
  <dcterms:created xsi:type="dcterms:W3CDTF">2025-07-18T16:11:21Z</dcterms:created>
  <dcterms:modified xsi:type="dcterms:W3CDTF">2025-07-18T16:11:21Z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