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2323"/>
                </a:solidFill>
                <a:latin typeface="Consolas"/>
                <a:cs typeface="Consolas"/>
              </a:defRPr>
            </a:lvl1pPr>
          </a:lstStyle>
          <a:p>
            <a:pPr marL="28575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64646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2323"/>
                </a:solidFill>
                <a:latin typeface="Consolas"/>
                <a:cs typeface="Consolas"/>
              </a:defRPr>
            </a:lvl1pPr>
          </a:lstStyle>
          <a:p>
            <a:pPr marL="28575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64646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2323"/>
                </a:solidFill>
                <a:latin typeface="Consolas"/>
                <a:cs typeface="Consolas"/>
              </a:defRPr>
            </a:lvl1pPr>
          </a:lstStyle>
          <a:p>
            <a:pPr marL="28575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64646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2323"/>
                </a:solidFill>
                <a:latin typeface="Consolas"/>
                <a:cs typeface="Consolas"/>
              </a:defRPr>
            </a:lvl1pPr>
          </a:lstStyle>
          <a:p>
            <a:pPr marL="28575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64646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2323"/>
                </a:solidFill>
                <a:latin typeface="Consolas"/>
                <a:cs typeface="Consolas"/>
              </a:defRPr>
            </a:lvl1pPr>
          </a:lstStyle>
          <a:p>
            <a:pPr marL="28575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64646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62693" y="9519481"/>
            <a:ext cx="293079" cy="120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232323"/>
                </a:solidFill>
                <a:latin typeface="Consolas"/>
                <a:cs typeface="Consolas"/>
              </a:defRPr>
            </a:lvl1pPr>
          </a:lstStyle>
          <a:p>
            <a:pPr marL="28575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64646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1018" y="661226"/>
            <a:ext cx="621285" cy="59723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782698" y="9502459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54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767470" y="1433671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5235">
            <a:solidFill>
              <a:srgbClr val="4F4F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657809" y="478140"/>
            <a:ext cx="293243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35" b="1">
                <a:latin typeface="Arial"/>
                <a:cs typeface="Arial"/>
              </a:rPr>
              <a:t>PREFEITURA</a:t>
            </a:r>
            <a:r>
              <a:rPr dirty="0" sz="1150" spc="10" b="1">
                <a:latin typeface="Arial"/>
                <a:cs typeface="Arial"/>
              </a:rPr>
              <a:t> </a:t>
            </a:r>
            <a:r>
              <a:rPr dirty="0" sz="1150" spc="-30" b="1">
                <a:latin typeface="Arial"/>
                <a:cs typeface="Arial"/>
              </a:rPr>
              <a:t>MUNICIPAL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150" spc="-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150" spc="-35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Rua</a:t>
            </a:r>
            <a:r>
              <a:rPr dirty="0" sz="75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Lourenço,</a:t>
            </a:r>
            <a:r>
              <a:rPr dirty="0" sz="750" spc="8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D1D1D"/>
                </a:solidFill>
                <a:latin typeface="Arial MT"/>
                <a:cs typeface="Arial MT"/>
              </a:rPr>
              <a:t>18</a:t>
            </a:r>
            <a:endParaRPr sz="75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175"/>
              </a:spcBef>
            </a:pPr>
            <a:r>
              <a:rPr dirty="0" sz="800" spc="-30">
                <a:latin typeface="Arial MT"/>
                <a:cs typeface="Arial MT"/>
              </a:rPr>
              <a:t>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468868" y="9510340"/>
            <a:ext cx="46355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4D4D4D"/>
                </a:solidFill>
                <a:latin typeface="Arial MT"/>
                <a:cs typeface="Arial MT"/>
              </a:rPr>
              <a:t>Pagina</a:t>
            </a:r>
            <a:r>
              <a:rPr dirty="0" sz="550" spc="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7C7C7C"/>
                </a:solidFill>
                <a:latin typeface="Arial MT"/>
                <a:cs typeface="Arial MT"/>
              </a:rPr>
              <a:t>1</a:t>
            </a:r>
            <a:r>
              <a:rPr dirty="0" sz="550" spc="-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550" spc="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575757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64646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186185" y="1637825"/>
            <a:ext cx="2730500" cy="655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03605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1A1A1A"/>
                </a:solidFill>
                <a:latin typeface="Arial MT"/>
                <a:cs typeface="Arial MT"/>
              </a:rPr>
              <a:t>Decreto</a:t>
            </a:r>
            <a:r>
              <a:rPr dirty="0" sz="80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 </a:t>
            </a:r>
            <a:r>
              <a:rPr dirty="0" sz="800" spc="-60">
                <a:solidFill>
                  <a:srgbClr val="212121"/>
                </a:solidFill>
                <a:latin typeface="Arial MT"/>
                <a:cs typeface="Arial MT"/>
              </a:rPr>
              <a:t>2805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14141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9</a:t>
            </a:r>
            <a:r>
              <a:rPr dirty="0" sz="800" spc="34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00" spc="1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Arial MT"/>
                <a:cs typeface="Arial MT"/>
              </a:rPr>
              <a:t>dezembro,</a:t>
            </a:r>
            <a:r>
              <a:rPr dirty="0" sz="8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800">
              <a:latin typeface="Arial MT"/>
              <a:cs typeface="Arial MT"/>
            </a:endParaRPr>
          </a:p>
          <a:p>
            <a:pPr marL="12700" marR="33655" indent="635">
              <a:lnSpc>
                <a:spcPts val="860"/>
              </a:lnSpc>
            </a:pPr>
            <a:r>
              <a:rPr dirty="0" sz="750" spc="-20">
                <a:latin typeface="Arial MT"/>
                <a:cs typeface="Arial MT"/>
              </a:rPr>
              <a:t>Abre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suplementar</a:t>
            </a:r>
            <a:r>
              <a:rPr dirty="0" sz="750" spc="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no</a:t>
            </a:r>
            <a:r>
              <a:rPr dirty="0" sz="750" spc="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valor</a:t>
            </a:r>
            <a:r>
              <a:rPr dirty="0" sz="750" spc="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Arial MT"/>
                <a:cs typeface="Arial MT"/>
              </a:rPr>
              <a:t>fotal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R$1.692.556,54,</a:t>
            </a:r>
            <a:r>
              <a:rPr dirty="0" sz="75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fins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que</a:t>
            </a:r>
            <a:r>
              <a:rPr dirty="0" sz="7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se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especifica</a:t>
            </a:r>
            <a:r>
              <a:rPr dirty="0" sz="750" spc="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e</a:t>
            </a:r>
            <a:r>
              <a:rPr dirty="0" sz="75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da</a:t>
            </a:r>
            <a:r>
              <a:rPr dirty="0" sz="75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outras</a:t>
            </a:r>
            <a:r>
              <a:rPr dirty="0" sz="7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54020" y="2750028"/>
            <a:ext cx="5995035" cy="9061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60730">
              <a:lnSpc>
                <a:spcPct val="140000"/>
              </a:lnSpc>
              <a:spcBef>
                <a:spcPts val="100"/>
              </a:spcBef>
            </a:pP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PREFEITO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MUNICIPAL,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Arial MT"/>
                <a:cs typeface="Arial MT"/>
              </a:rPr>
              <a:t>uso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62626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atribuições</a:t>
            </a:r>
            <a:r>
              <a:rPr dirty="0" sz="80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constitucionais </a:t>
            </a:r>
            <a:r>
              <a:rPr dirty="0" sz="800" spc="-45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lhe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800" spc="-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8º</a:t>
            </a:r>
            <a:r>
              <a:rPr dirty="0" sz="800" spc="19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800" spc="5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51515"/>
                </a:solidFill>
                <a:latin typeface="Arial MT"/>
                <a:cs typeface="Arial MT"/>
              </a:rPr>
              <a:t>datada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publicada</a:t>
            </a:r>
            <a:r>
              <a:rPr dirty="0" sz="80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em</a:t>
            </a:r>
            <a:r>
              <a:rPr dirty="0" sz="800" spc="15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solidFill>
                  <a:srgbClr val="44444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20">
                <a:solidFill>
                  <a:srgbClr val="44444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51515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15">
                <a:solidFill>
                  <a:srgbClr val="151515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626262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-5">
                <a:solidFill>
                  <a:srgbClr val="626262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1212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R </a:t>
            </a:r>
            <a:r>
              <a:rPr dirty="0" u="sng" sz="750">
                <a:solidFill>
                  <a:srgbClr val="2D2D2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25">
                <a:solidFill>
                  <a:srgbClr val="2D2D2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4444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-5">
                <a:solidFill>
                  <a:srgbClr val="44444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D3D3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750">
              <a:latin typeface="Arial MT"/>
              <a:cs typeface="Arial MT"/>
            </a:endParaRPr>
          </a:p>
          <a:p>
            <a:pPr marL="306070">
              <a:lnSpc>
                <a:spcPct val="100000"/>
              </a:lnSpc>
              <a:spcBef>
                <a:spcPts val="5"/>
              </a:spcBef>
            </a:pP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Fica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aberto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80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suplementar</a:t>
            </a:r>
            <a:r>
              <a:rPr dirty="0" sz="800" spc="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as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seguintes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07848" y="4338381"/>
            <a:ext cx="181038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Dotaçaes</a:t>
            </a:r>
            <a:r>
              <a:rPr dirty="0" u="sng" sz="800" spc="1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05"/>
              </a:spcBef>
            </a:pPr>
            <a:r>
              <a:rPr dirty="0" sz="950" spc="-10" b="1">
                <a:latin typeface="Arial"/>
                <a:cs typeface="Arial"/>
              </a:rPr>
              <a:t>FUNDO</a:t>
            </a:r>
            <a:r>
              <a:rPr dirty="0" sz="950" spc="-35" b="1">
                <a:latin typeface="Arial"/>
                <a:cs typeface="Arial"/>
              </a:rPr>
              <a:t> </a:t>
            </a:r>
            <a:r>
              <a:rPr dirty="0" sz="950" spc="-25" b="1">
                <a:latin typeface="Arial"/>
                <a:cs typeface="Arial"/>
              </a:rPr>
              <a:t>MUNICIPAL</a:t>
            </a:r>
            <a:r>
              <a:rPr dirty="0" sz="950" spc="-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5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SAÙDE</a:t>
            </a:r>
            <a:endParaRPr sz="9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25357" y="4642291"/>
            <a:ext cx="3292475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  <a:tabLst>
                <a:tab pos="749935" algn="l"/>
              </a:tabLst>
            </a:pPr>
            <a:r>
              <a:rPr dirty="0" sz="800" spc="-10">
                <a:latin typeface="Arial MT"/>
                <a:cs typeface="Arial MT"/>
              </a:rPr>
              <a:t>05.22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10">
                <a:latin typeface="Arial MT"/>
                <a:cs typeface="Arial MT"/>
              </a:rPr>
              <a:t>Fundo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751205" algn="l"/>
              </a:tabLst>
            </a:pPr>
            <a:r>
              <a:rPr dirty="0" sz="800" spc="-10">
                <a:latin typeface="Arial MT"/>
                <a:cs typeface="Arial MT"/>
              </a:rPr>
              <a:t>2.020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60">
                <a:latin typeface="Arial MT"/>
                <a:cs typeface="Arial MT"/>
              </a:rPr>
              <a:t>MANUTENCAO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OPERACIONALIZAÇAO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Arial MT"/>
                <a:cs typeface="Arial MT"/>
              </a:rPr>
              <a:t>DO</a:t>
            </a:r>
            <a:r>
              <a:rPr dirty="0" sz="80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FMS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59"/>
              </a:spcBef>
              <a:tabLst>
                <a:tab pos="753745" algn="l"/>
              </a:tabLst>
            </a:pPr>
            <a:r>
              <a:rPr dirty="0" baseline="3472" sz="1200" spc="-15">
                <a:latin typeface="Arial MT"/>
                <a:cs typeface="Arial MT"/>
              </a:rPr>
              <a:t>3.3.9.0.39.05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75">
                <a:latin typeface="Arial MT"/>
                <a:cs typeface="Arial MT"/>
              </a:rPr>
              <a:t>DEMAIS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60">
                <a:latin typeface="Arial MT"/>
                <a:cs typeface="Arial MT"/>
              </a:rPr>
              <a:t>SERV</a:t>
            </a:r>
            <a:r>
              <a:rPr dirty="0" sz="800" spc="-40">
                <a:latin typeface="Arial MT"/>
                <a:cs typeface="Arial MT"/>
              </a:rPr>
              <a:t>IC</a:t>
            </a:r>
            <a:r>
              <a:rPr dirty="0" baseline="3472" sz="1200" spc="-60">
                <a:latin typeface="Arial MT"/>
                <a:cs typeface="Arial MT"/>
              </a:rPr>
              <a:t>OS</a:t>
            </a:r>
            <a:r>
              <a:rPr dirty="0" baseline="3472" sz="1200" spc="-217"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baseline="3472" sz="1200" spc="-37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3472" sz="1200" spc="-82">
                <a:latin typeface="Arial MT"/>
                <a:cs typeface="Arial MT"/>
              </a:rPr>
              <a:t>TERCEIROS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baseline="3472" sz="1200" spc="-104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PESSOA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JURÍDICA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42007" y="5035370"/>
            <a:ext cx="1584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52">
                <a:latin typeface="Arial MT"/>
                <a:cs typeface="Arial MT"/>
              </a:rPr>
              <a:t>Recursos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baseline="3472" sz="12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l</a:t>
            </a:r>
            <a:r>
              <a:rPr dirty="0" sz="800" spc="-50">
                <a:latin typeface="Arial MT"/>
                <a:cs typeface="Arial MT"/>
              </a:rPr>
              <a:t>mD</a:t>
            </a:r>
            <a:r>
              <a:rPr dirty="0" baseline="3472" sz="1200" spc="-75">
                <a:latin typeface="Arial MT"/>
                <a:cs typeface="Arial MT"/>
              </a:rPr>
              <a:t>OStos</a:t>
            </a:r>
            <a:r>
              <a:rPr dirty="0" baseline="3472" sz="1200" spc="-75">
                <a:solidFill>
                  <a:srgbClr val="0A0A0A"/>
                </a:solidFill>
                <a:latin typeface="Arial MT"/>
                <a:cs typeface="Arial MT"/>
              </a:rPr>
              <a:t>Vinculados</a:t>
            </a:r>
            <a:r>
              <a:rPr dirty="0" baseline="3472" sz="1200" spc="89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solidFill>
                  <a:srgbClr val="0F0F0F"/>
                </a:solidFill>
                <a:latin typeface="Arial MT"/>
                <a:cs typeface="Arial MT"/>
              </a:rPr>
              <a:t>Sa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38332" y="4986616"/>
            <a:ext cx="57086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34"/>
              </a:spcBef>
            </a:pP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1.691.556.54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40">
                <a:latin typeface="Arial MT"/>
                <a:cs typeface="Arial MT"/>
              </a:rPr>
              <a:t>1.691.556,54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66982" y="5142019"/>
            <a:ext cx="390525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171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Atividade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81818"/>
                </a:solidFill>
                <a:latin typeface="Arial MT"/>
                <a:cs typeface="Arial MT"/>
              </a:rPr>
              <a:t>Manutencão,</a:t>
            </a:r>
            <a:r>
              <a:rPr dirty="0" sz="800" spc="10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Administração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Operacionalizacão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do</a:t>
            </a:r>
            <a:r>
              <a:rPr dirty="0" sz="80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F2F2F"/>
                </a:solidFill>
                <a:latin typeface="Arial MT"/>
                <a:cs typeface="Arial MT"/>
              </a:rPr>
              <a:t>Conselho</a:t>
            </a:r>
            <a:r>
              <a:rPr dirty="0" sz="80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M.</a:t>
            </a:r>
            <a:r>
              <a:rPr dirty="0" sz="80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24101" y="5333989"/>
            <a:ext cx="2369820" cy="3365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360"/>
              </a:spcBef>
            </a:pP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2.747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755015" algn="l"/>
              </a:tabLst>
            </a:pP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3.3.9.0.30.03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	</a:t>
            </a:r>
            <a:r>
              <a:rPr dirty="0" sz="800" spc="-65">
                <a:solidFill>
                  <a:srgbClr val="0E0E0E"/>
                </a:solidFill>
                <a:latin typeface="Arial MT"/>
                <a:cs typeface="Arial MT"/>
              </a:rPr>
              <a:t>OUTROS</a:t>
            </a:r>
            <a:r>
              <a:rPr dirty="0" sz="800" spc="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MATERIAIS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87736" y="5483296"/>
            <a:ext cx="2038985" cy="66548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463550">
              <a:lnSpc>
                <a:spcPct val="100000"/>
              </a:lnSpc>
              <a:spcBef>
                <a:spcPts val="409"/>
              </a:spcBef>
            </a:pPr>
            <a:r>
              <a:rPr dirty="0" sz="800" spc="-35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Impostos</a:t>
            </a:r>
            <a:r>
              <a:rPr dirty="0" sz="80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Vinculados</a:t>
            </a:r>
            <a:r>
              <a:rPr dirty="0" sz="80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Sa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4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50" b="1">
                <a:latin typeface="Arial"/>
                <a:cs typeface="Arial"/>
              </a:rPr>
              <a:t>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35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33333"/>
                </a:solidFill>
                <a:latin typeface="Arial"/>
                <a:cs typeface="Arial"/>
              </a:rPr>
              <a:t>/</a:t>
            </a:r>
            <a:r>
              <a:rPr dirty="0" sz="8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800" spc="-45" b="1">
                <a:latin typeface="Arial"/>
                <a:cs typeface="Arial"/>
              </a:rPr>
              <a:t>Atividade</a:t>
            </a:r>
            <a:r>
              <a:rPr dirty="0" sz="800" spc="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RJ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76555">
              <a:lnSpc>
                <a:spcPct val="100000"/>
              </a:lnSpc>
              <a:spcBef>
                <a:spcPts val="21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Suplementado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38332" y="5483296"/>
            <a:ext cx="574040" cy="66548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94945">
              <a:lnSpc>
                <a:spcPct val="100000"/>
              </a:lnSpc>
              <a:spcBef>
                <a:spcPts val="409"/>
              </a:spcBef>
            </a:pP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1.000.00</a:t>
            </a:r>
            <a:endParaRPr sz="800">
              <a:latin typeface="Arial MT"/>
              <a:cs typeface="Arial MT"/>
            </a:endParaRPr>
          </a:p>
          <a:p>
            <a:pPr marL="198120">
              <a:lnSpc>
                <a:spcPct val="100000"/>
              </a:lnSpc>
              <a:spcBef>
                <a:spcPts val="310"/>
              </a:spcBef>
            </a:pPr>
            <a:r>
              <a:rPr dirty="0" sz="800" spc="-30" b="1">
                <a:solidFill>
                  <a:srgbClr val="0A0A0A"/>
                </a:solidFill>
                <a:latin typeface="Arial"/>
                <a:cs typeface="Arial"/>
              </a:rPr>
              <a:t>1.000,00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35">
                <a:latin typeface="Arial MT"/>
                <a:cs typeface="Arial MT"/>
              </a:rPr>
              <a:t>1.692.555,54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15"/>
              </a:spcBef>
            </a:pPr>
            <a:r>
              <a:rPr dirty="0" sz="800" spc="-40">
                <a:latin typeface="Arial MT"/>
                <a:cs typeface="Arial MT"/>
              </a:rPr>
              <a:t>1.692.556,54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33065" y="6177364"/>
            <a:ext cx="5535930" cy="27495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dirty="0" sz="800" spc="-35">
                <a:solidFill>
                  <a:srgbClr val="212121"/>
                </a:solidFill>
                <a:latin typeface="Arial MT"/>
                <a:cs typeface="Arial MT"/>
              </a:rPr>
              <a:t>Artigo</a:t>
            </a:r>
            <a:r>
              <a:rPr dirty="0" sz="80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84848"/>
                </a:solidFill>
                <a:latin typeface="Arial MT"/>
                <a:cs typeface="Arial MT"/>
              </a:rPr>
              <a:t>2º</a:t>
            </a:r>
            <a:r>
              <a:rPr dirty="0" sz="800" spc="-6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282828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despesas</a:t>
            </a:r>
            <a:r>
              <a:rPr dirty="0" sz="80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decorrentes</a:t>
            </a:r>
            <a:r>
              <a:rPr dirty="0" sz="800" spc="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51515"/>
                </a:solidFill>
                <a:latin typeface="Arial MT"/>
                <a:cs typeface="Arial MT"/>
              </a:rPr>
              <a:t>abertura</a:t>
            </a:r>
            <a:r>
              <a:rPr dirty="0" sz="80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Arial MT"/>
                <a:cs typeface="Arial MT"/>
              </a:rPr>
              <a:t>do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82828"/>
                </a:solidFill>
                <a:latin typeface="Arial MT"/>
                <a:cs typeface="Arial MT"/>
              </a:rPr>
              <a:t>presente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43434"/>
                </a:solidFill>
                <a:latin typeface="Arial MT"/>
                <a:cs typeface="Arial MT"/>
              </a:rPr>
              <a:t>suplementar,</a:t>
            </a:r>
            <a:r>
              <a:rPr dirty="0" sz="80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serão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cobertas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com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51515"/>
                </a:solidFill>
                <a:latin typeface="Arial MT"/>
                <a:cs typeface="Arial MT"/>
              </a:rPr>
              <a:t>recursos</a:t>
            </a:r>
            <a:r>
              <a:rPr dirty="0" sz="800" spc="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F2F2F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trata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</a:t>
            </a:r>
            <a:endParaRPr sz="800">
              <a:latin typeface="Arial MT"/>
              <a:cs typeface="Arial MT"/>
            </a:endParaRPr>
          </a:p>
          <a:p>
            <a:pPr marL="449580">
              <a:lnSpc>
                <a:spcPct val="100000"/>
              </a:lnSpc>
              <a:spcBef>
                <a:spcPts val="50"/>
              </a:spcBef>
            </a:pP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43</a:t>
            </a:r>
            <a:r>
              <a:rPr dirty="0" sz="75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parágrafo</a:t>
            </a:r>
            <a:r>
              <a:rPr dirty="0" sz="75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1º</a:t>
            </a:r>
            <a:r>
              <a:rPr dirty="0" sz="75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505050"/>
                </a:solidFill>
                <a:latin typeface="Arial MT"/>
                <a:cs typeface="Arial MT"/>
              </a:rPr>
              <a:t>da</a:t>
            </a:r>
            <a:r>
              <a:rPr dirty="0" sz="750" spc="-4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Lei</a:t>
            </a:r>
            <a:r>
              <a:rPr dirty="0" sz="750" spc="-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Federal</a:t>
            </a:r>
            <a:r>
              <a:rPr dirty="0" sz="750" spc="-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4.320/64,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Inciso</a:t>
            </a:r>
            <a:r>
              <a:rPr dirty="0" sz="750" spc="-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F1F1F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045738" y="6504084"/>
            <a:ext cx="153098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42500"/>
              </a:lnSpc>
              <a:spcBef>
                <a:spcPts val="100"/>
              </a:spcBef>
            </a:pP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Inciso: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Il</a:t>
            </a:r>
            <a:r>
              <a:rPr dirty="0" sz="80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00" spc="-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D1D1D"/>
                </a:solidFill>
                <a:latin typeface="Arial MT"/>
                <a:cs typeface="Arial MT"/>
              </a:rPr>
              <a:t>Excesso</a:t>
            </a:r>
            <a:r>
              <a:rPr dirty="0" sz="800" spc="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III</a:t>
            </a:r>
            <a:r>
              <a:rPr dirty="0" sz="800" spc="-5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Arial MT"/>
                <a:cs typeface="Arial MT"/>
              </a:rPr>
              <a:t>Anuiação</a:t>
            </a:r>
            <a:r>
              <a:rPr dirty="0" sz="80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Dotação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B6B6B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0993" y="6843117"/>
            <a:ext cx="180721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125">
                <a:uFill>
                  <a:solidFill>
                    <a:srgbClr val="282B2B"/>
                  </a:solidFill>
                </a:uFill>
                <a:latin typeface="Arial Black"/>
                <a:cs typeface="Arial Black"/>
              </a:rPr>
              <a:t>Dotaçôes</a:t>
            </a:r>
            <a:r>
              <a:rPr dirty="0" u="sng" sz="800" spc="90">
                <a:uFill>
                  <a:solidFill>
                    <a:srgbClr val="282B2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0">
                <a:uFill>
                  <a:solidFill>
                    <a:srgbClr val="282B2B"/>
                  </a:solidFill>
                </a:uFill>
                <a:latin typeface="Arial Black"/>
                <a:cs typeface="Arial Black"/>
              </a:rPr>
              <a:t>Anuladas</a:t>
            </a:r>
            <a:endParaRPr sz="800">
              <a:latin typeface="Arial Black"/>
              <a:cs typeface="Arial Black"/>
            </a:endParaRPr>
          </a:p>
          <a:p>
            <a:pPr marL="57150">
              <a:lnSpc>
                <a:spcPct val="100000"/>
              </a:lnSpc>
              <a:spcBef>
                <a:spcPts val="305"/>
              </a:spcBef>
            </a:pPr>
            <a:r>
              <a:rPr dirty="0" sz="950" spc="-10" b="1">
                <a:latin typeface="Arial"/>
                <a:cs typeface="Arial"/>
              </a:rPr>
              <a:t>FUNDO</a:t>
            </a:r>
            <a:r>
              <a:rPr dirty="0" sz="950" spc="-15" b="1">
                <a:latin typeface="Arial"/>
                <a:cs typeface="Arial"/>
              </a:rPr>
              <a:t> </a:t>
            </a:r>
            <a:r>
              <a:rPr dirty="0" sz="950" spc="-30" b="1">
                <a:latin typeface="Arial"/>
                <a:cs typeface="Arial"/>
              </a:rPr>
              <a:t>MUNICIPAL</a:t>
            </a:r>
            <a:r>
              <a:rPr dirty="0" sz="950" b="1">
                <a:latin typeface="Arial"/>
                <a:cs typeface="Arial"/>
              </a:rPr>
              <a:t> DE</a:t>
            </a:r>
            <a:r>
              <a:rPr dirty="0" sz="950" spc="-6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SAÜDE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51176" y="6510177"/>
            <a:ext cx="69723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35">
                <a:latin typeface="Arial MT"/>
                <a:cs typeface="Arial MT"/>
              </a:rPr>
              <a:t>R$1.692.556,54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$1.692.556,54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663143" y="7150075"/>
            <a:ext cx="502475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Fundo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-20">
                <a:latin typeface="Arial MT"/>
                <a:cs typeface="Arial MT"/>
              </a:rPr>
              <a:t> 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Saûde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60">
                <a:latin typeface="Arial MT"/>
                <a:cs typeface="Arial MT"/>
              </a:rPr>
              <a:t>MANUTENCÂO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57575"/>
                </a:solidFill>
                <a:latin typeface="Arial MT"/>
                <a:cs typeface="Arial MT"/>
              </a:rPr>
              <a:t>/</a:t>
            </a:r>
            <a:r>
              <a:rPr dirty="0" sz="800" spc="-4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OPERACIONALIZACÂO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D1D1D"/>
                </a:solidFill>
                <a:latin typeface="Arial MT"/>
                <a:cs typeface="Arial MT"/>
              </a:rPr>
              <a:t>DAS</a:t>
            </a:r>
            <a:r>
              <a:rPr dirty="0" sz="80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UNIDADES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SAÛDE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D6D6D"/>
                </a:solidFill>
                <a:latin typeface="Arial MT"/>
                <a:cs typeface="Arial MT"/>
              </a:rPr>
              <a:t>/</a:t>
            </a:r>
            <a:r>
              <a:rPr dirty="0" sz="800" spc="-4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3A3A3A"/>
                </a:solidFill>
                <a:latin typeface="Arial MT"/>
                <a:cs typeface="Arial MT"/>
              </a:rPr>
              <a:t>CEMES</a:t>
            </a:r>
            <a:r>
              <a:rPr dirty="0" sz="800" spc="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47474"/>
                </a:solidFill>
                <a:latin typeface="Arial MT"/>
                <a:cs typeface="Arial MT"/>
              </a:rPr>
              <a:t>/</a:t>
            </a:r>
            <a:r>
              <a:rPr dirty="0" sz="800" spc="-10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151515"/>
                </a:solidFill>
                <a:latin typeface="Arial MT"/>
                <a:cs typeface="Arial MT"/>
              </a:rPr>
              <a:t>SAMU</a:t>
            </a:r>
            <a:r>
              <a:rPr dirty="0" sz="80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Arial MT"/>
                <a:cs typeface="Arial MT"/>
              </a:rPr>
              <a:t>192/SAÛDE</a:t>
            </a:r>
            <a:r>
              <a:rPr dirty="0" sz="80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MENTAL/UPA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x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27146" y="7150075"/>
            <a:ext cx="565150" cy="5251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05J2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4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66684" y="7503541"/>
            <a:ext cx="4566920" cy="65024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2990850" algn="l"/>
              </a:tabLst>
            </a:pPr>
            <a:r>
              <a:rPr dirty="0" baseline="3472" sz="1200" spc="-89">
                <a:latin typeface="Arial MT"/>
                <a:cs typeface="Arial MT"/>
              </a:rPr>
              <a:t>DEMAIS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60">
                <a:solidFill>
                  <a:srgbClr val="0A0A0A"/>
                </a:solidFill>
                <a:latin typeface="Arial MT"/>
                <a:cs typeface="Arial MT"/>
              </a:rPr>
              <a:t>SERV</a:t>
            </a: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IC</a:t>
            </a:r>
            <a:r>
              <a:rPr dirty="0" baseline="3472" sz="1200" spc="-60">
                <a:solidFill>
                  <a:srgbClr val="0A0A0A"/>
                </a:solidFill>
                <a:latin typeface="Arial MT"/>
                <a:cs typeface="Arial MT"/>
              </a:rPr>
              <a:t>OS</a:t>
            </a:r>
            <a:r>
              <a:rPr dirty="0" baseline="3472" sz="1200" spc="-179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baseline="3472" sz="120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3472" sz="1200" spc="-89">
                <a:solidFill>
                  <a:srgbClr val="0E0E0E"/>
                </a:solidFill>
                <a:latin typeface="Arial MT"/>
                <a:cs typeface="Arial MT"/>
              </a:rPr>
              <a:t>TERCEIROS</a:t>
            </a:r>
            <a:r>
              <a:rPr dirty="0" baseline="3472" sz="1200" spc="89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5E5E5E"/>
                </a:solidFill>
                <a:latin typeface="Arial MT"/>
                <a:cs typeface="Arial MT"/>
              </a:rPr>
              <a:t>-</a:t>
            </a:r>
            <a:r>
              <a:rPr dirty="0" baseline="3472" sz="1200" spc="-7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1F1F1F"/>
                </a:solidFill>
                <a:latin typeface="Arial MT"/>
                <a:cs typeface="Arial MT"/>
              </a:rPr>
              <a:t>PESSOA</a:t>
            </a:r>
            <a:r>
              <a:rPr dirty="0" baseline="3472" sz="1200" spc="97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JURÎDICA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97">
                <a:solidFill>
                  <a:srgbClr val="4F4F4F"/>
                </a:solidFill>
                <a:latin typeface="Arial MT"/>
                <a:cs typeface="Arial MT"/>
              </a:rPr>
              <a:t>SUS</a:t>
            </a:r>
            <a:r>
              <a:rPr dirty="0" baseline="3472" sz="120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baseline="3472" sz="1200" spc="-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424242"/>
                </a:solidFill>
                <a:latin typeface="Arial MT"/>
                <a:cs typeface="Arial MT"/>
              </a:rPr>
              <a:t>Manuten0äo</a:t>
            </a:r>
            <a:r>
              <a:rPr dirty="0" baseline="3472" sz="1200" spc="1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3472" sz="1200" spc="-97">
                <a:solidFill>
                  <a:srgbClr val="2F2F2F"/>
                </a:solidFill>
                <a:latin typeface="Arial MT"/>
                <a:cs typeface="Arial MT"/>
              </a:rPr>
              <a:t>ASPS</a:t>
            </a:r>
            <a:r>
              <a:rPr dirty="0" baseline="3472" sz="1200" spc="22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baseline="3472" sz="1200" spc="-67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161616"/>
                </a:solidFill>
                <a:latin typeface="Arial MT"/>
                <a:cs typeface="Arial MT"/>
              </a:rPr>
              <a:t>Govemo</a:t>
            </a:r>
            <a:r>
              <a:rPr dirty="0" baseline="3472" sz="1200" spc="7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4B4B4B"/>
                </a:solidFill>
                <a:latin typeface="Arial MT"/>
                <a:cs typeface="Arial MT"/>
              </a:rPr>
              <a:t>I</a:t>
            </a:r>
            <a:endParaRPr baseline="3472" sz="1200">
              <a:latin typeface="Arial MT"/>
              <a:cs typeface="Arial MT"/>
            </a:endParaRPr>
          </a:p>
          <a:p>
            <a:pPr marL="2533650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Pro)eto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/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Atividade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2530475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178175">
              <a:lnSpc>
                <a:spcPct val="100000"/>
              </a:lnSpc>
              <a:spcBef>
                <a:spcPts val="215"/>
              </a:spcBef>
            </a:pP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Total</a:t>
            </a:r>
            <a:r>
              <a:rPr dirty="0" sz="80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341378" y="7491352"/>
            <a:ext cx="574040" cy="66230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1.692.556,54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90"/>
              </a:spcBef>
            </a:pPr>
            <a:r>
              <a:rPr dirty="0" sz="800" spc="-40">
                <a:latin typeface="Arial MT"/>
                <a:cs typeface="Arial MT"/>
              </a:rPr>
              <a:t>1.692.556,54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35">
                <a:latin typeface="Arial MT"/>
                <a:cs typeface="Arial MT"/>
              </a:rPr>
              <a:t>1.692.556,54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800" spc="-35">
                <a:latin typeface="Arial MT"/>
                <a:cs typeface="Arial MT"/>
              </a:rPr>
              <a:t>1.692.556,54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4063" y="682556"/>
            <a:ext cx="606058" cy="59418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773561" y="9529883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9141">
            <a:solidFill>
              <a:srgbClr val="5B6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966333" y="2765265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3F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76607" y="1450432"/>
            <a:ext cx="6152515" cy="0"/>
          </a:xfrm>
          <a:custGeom>
            <a:avLst/>
            <a:gdLst/>
            <a:ahLst/>
            <a:cxnLst/>
            <a:rect l="l" t="t" r="r" b="b"/>
            <a:pathLst>
              <a:path w="6152515" h="0">
                <a:moveTo>
                  <a:pt x="0" y="0"/>
                </a:moveTo>
                <a:lnTo>
                  <a:pt x="6151948" y="0"/>
                </a:lnTo>
              </a:path>
            </a:pathLst>
          </a:custGeom>
          <a:ln w="12188">
            <a:solidFill>
              <a:srgbClr val="6D6D6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617460" y="548224"/>
            <a:ext cx="2929890" cy="536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30">
                <a:latin typeface="Arial MT"/>
                <a:cs typeface="Arial MT"/>
              </a:rPr>
              <a:t>PREFEITURA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0C0C0C"/>
                </a:solidFill>
                <a:latin typeface="Arial MT"/>
                <a:cs typeface="Arial MT"/>
              </a:rPr>
              <a:t>MUNICIPAL</a:t>
            </a:r>
            <a:r>
              <a:rPr dirty="0" sz="11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8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848485">
              <a:lnSpc>
                <a:spcPct val="114999"/>
              </a:lnSpc>
              <a:spcBef>
                <a:spcPts val="430"/>
              </a:spcBef>
            </a:pP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Rua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Lourenço,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57572" y="9525548"/>
            <a:ext cx="461645" cy="11493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 spc="-10">
                <a:solidFill>
                  <a:srgbClr val="3B3B3B"/>
                </a:solidFill>
                <a:latin typeface="Cambria"/>
                <a:cs typeface="Cambria"/>
              </a:rPr>
              <a:t>Página</a:t>
            </a:r>
            <a:r>
              <a:rPr dirty="0" sz="600" spc="3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600">
                <a:solidFill>
                  <a:srgbClr val="464646"/>
                </a:solidFill>
                <a:latin typeface="Cambria"/>
                <a:cs typeface="Cambria"/>
              </a:rPr>
              <a:t>P</a:t>
            </a:r>
            <a:r>
              <a:rPr dirty="0" sz="600" spc="1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600" i="1">
                <a:solidFill>
                  <a:srgbClr val="343434"/>
                </a:solidFill>
                <a:latin typeface="Cambria"/>
                <a:cs typeface="Cambria"/>
              </a:rPr>
              <a:t>âe</a:t>
            </a:r>
            <a:r>
              <a:rPr dirty="0" sz="600" spc="45" i="1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600" spc="-50">
                <a:solidFill>
                  <a:srgbClr val="606060"/>
                </a:solidFill>
                <a:latin typeface="Cambria"/>
                <a:cs typeface="Cambria"/>
              </a:rPr>
              <a:t>2</a:t>
            </a:r>
            <a:endParaRPr sz="6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pc="-40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1120372" y="1519241"/>
            <a:ext cx="37445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4040" algn="l"/>
              </a:tabLst>
            </a:pP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Artigo</a:t>
            </a:r>
            <a:r>
              <a:rPr dirty="0" sz="75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3º</a:t>
            </a:r>
            <a:r>
              <a:rPr dirty="0" sz="75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	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Revogadas</a:t>
            </a:r>
            <a:r>
              <a:rPr dirty="0" sz="750" spc="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as</a:t>
            </a:r>
            <a:r>
              <a:rPr dirty="0" sz="75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44444"/>
                </a:solidFill>
                <a:latin typeface="Arial MT"/>
                <a:cs typeface="Arial MT"/>
              </a:rPr>
              <a:t>disposições</a:t>
            </a:r>
            <a:r>
              <a:rPr dirty="0" sz="750" spc="7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em </a:t>
            </a:r>
            <a:r>
              <a:rPr dirty="0" sz="750" spc="-10">
                <a:solidFill>
                  <a:srgbClr val="1A1A1A"/>
                </a:solidFill>
                <a:latin typeface="Arial MT"/>
                <a:cs typeface="Arial MT"/>
              </a:rPr>
              <a:t>contrário.</a:t>
            </a:r>
            <a:r>
              <a:rPr dirty="0" sz="750" spc="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se,</a:t>
            </a:r>
            <a:r>
              <a:rPr dirty="0" sz="750" spc="8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D2D2D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se</a:t>
            </a:r>
            <a:r>
              <a:rPr dirty="0" sz="75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05050"/>
                </a:solidFill>
                <a:latin typeface="Arial MT"/>
                <a:cs typeface="Arial MT"/>
              </a:rPr>
              <a:t>e</a:t>
            </a:r>
            <a:r>
              <a:rPr dirty="0" sz="750" spc="-2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C1C1C"/>
                </a:solidFill>
                <a:latin typeface="Arial MT"/>
                <a:cs typeface="Arial MT"/>
              </a:rPr>
              <a:t>cumpra-se.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99841" y="2232269"/>
            <a:ext cx="18999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Gabinete</a:t>
            </a:r>
            <a:r>
              <a:rPr dirty="0" sz="7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do</a:t>
            </a:r>
            <a:r>
              <a:rPr dirty="0" sz="750" spc="-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Prefeito,</a:t>
            </a:r>
            <a:r>
              <a:rPr dirty="0" sz="75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9</a:t>
            </a:r>
            <a:r>
              <a:rPr dirty="0" sz="750" spc="36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50" spc="1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D1D1D"/>
                </a:solidFill>
                <a:latin typeface="Arial MT"/>
                <a:cs typeface="Arial MT"/>
              </a:rPr>
              <a:t>dezembro,</a:t>
            </a:r>
            <a:r>
              <a:rPr dirty="0" sz="750" spc="5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2025-07-22T14:14:38Z</dcterms:created>
  <dcterms:modified xsi:type="dcterms:W3CDTF">2025-07-22T14:14:38Z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