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image" Target="../media/image6.jpg"/><Relationship Id="rId6" Type="http://schemas.openxmlformats.org/officeDocument/2006/relationships/image" Target="../media/image7.jpg"/><Relationship Id="rId7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739" y="700839"/>
            <a:ext cx="651740" cy="609425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39056" y="7259077"/>
          <a:ext cx="6256020" cy="2388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1845"/>
                <a:gridCol w="2851785"/>
                <a:gridCol w="1924685"/>
                <a:gridCol w="612139"/>
              </a:tblGrid>
              <a:tr h="142240">
                <a:tc>
                  <a:txBody>
                    <a:bodyPr/>
                    <a:lstStyle/>
                    <a:p>
                      <a:pPr marL="14732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894"/>
                        </a:lnSpc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Secretáńa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Govemo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2.798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Manutenção</a:t>
                      </a:r>
                      <a:r>
                        <a:rPr dirty="0" sz="80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Operacionalizaçăo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5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795">
                <a:tc>
                  <a:txBody>
                    <a:bodyPr/>
                    <a:lstStyle/>
                    <a:p>
                      <a:pPr marL="150495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5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6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4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JURÍDICA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24.807,11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318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80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55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24.807,11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556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25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24.807,11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5811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Planejamento</a:t>
                      </a:r>
                      <a:r>
                        <a:rPr dirty="0" sz="80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Desenvolvimento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Sustentźvel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2.799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4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Manutencäo</a:t>
                      </a:r>
                      <a:r>
                        <a:rPr dirty="0" sz="800" spc="9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OperacionalizaCão </a:t>
                      </a:r>
                      <a:r>
                        <a:rPr dirty="0" sz="800" spc="-4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9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079750" algn="l"/>
                        </a:tabLst>
                      </a:pPr>
                      <a:r>
                        <a:rPr dirty="0" sz="800" spc="-4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 spc="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6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3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1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JURIDICA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3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0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15.000,00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57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-5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5560"/>
                </a:tc>
                <a:tc gridSpan="2">
                  <a:txBody>
                    <a:bodyPr/>
                    <a:lstStyle/>
                    <a:p>
                      <a:pPr marL="26257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Secretańa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Obras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129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2.805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4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Manutençăo</a:t>
                      </a:r>
                      <a:r>
                        <a:rPr dirty="0" sz="800" spc="1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e </a:t>
                      </a:r>
                      <a:r>
                        <a:rPr dirty="0" sz="800" spc="-4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Operacionalizacăo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086100" algn="l"/>
                        </a:tabLst>
                      </a:pPr>
                      <a:r>
                        <a:rPr dirty="0" sz="800" spc="-5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2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5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3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4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60.000.00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235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6289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797979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5">
                          <a:solidFill>
                            <a:srgbClr val="79797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R5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60.000,00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</a:tr>
              <a:tr h="1041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marR="1279525">
                        <a:lnSpc>
                          <a:spcPts val="565"/>
                        </a:lnSpc>
                        <a:spcBef>
                          <a:spcPts val="155"/>
                        </a:spcBef>
                      </a:pPr>
                      <a:r>
                        <a:rPr dirty="0" sz="550" spc="-1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Ser/aux</a:t>
                      </a:r>
                      <a:endParaRPr sz="5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511647" y="1471761"/>
            <a:ext cx="6161405" cy="0"/>
          </a:xfrm>
          <a:custGeom>
            <a:avLst/>
            <a:gdLst/>
            <a:ahLst/>
            <a:cxnLst/>
            <a:rect l="l" t="t" r="r" b="b"/>
            <a:pathLst>
              <a:path w="6161405" h="0">
                <a:moveTo>
                  <a:pt x="0" y="0"/>
                </a:moveTo>
                <a:lnTo>
                  <a:pt x="6161084" y="0"/>
                </a:lnTo>
              </a:path>
            </a:pathLst>
          </a:custGeom>
          <a:ln w="24377">
            <a:solidFill>
              <a:srgbClr val="5B5B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49401" y="9583208"/>
            <a:ext cx="429417" cy="60942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98381" y="517753"/>
            <a:ext cx="294259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35" b="1">
                <a:solidFill>
                  <a:srgbClr val="070707"/>
                </a:solidFill>
                <a:latin typeface="Arial"/>
                <a:cs typeface="Arial"/>
              </a:rPr>
              <a:t>PREFEITURA</a:t>
            </a:r>
            <a:r>
              <a:rPr dirty="0" sz="1150" spc="20" b="1">
                <a:solidFill>
                  <a:srgbClr val="070707"/>
                </a:solidFill>
                <a:latin typeface="Arial"/>
                <a:cs typeface="Arial"/>
              </a:rPr>
              <a:t> </a:t>
            </a:r>
            <a:r>
              <a:rPr dirty="0" sz="1150" spc="-30" b="1">
                <a:latin typeface="Arial"/>
                <a:cs typeface="Arial"/>
              </a:rPr>
              <a:t>MUNICIPAL</a:t>
            </a:r>
            <a:r>
              <a:rPr dirty="0" sz="1150" spc="2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70707"/>
                </a:solidFill>
                <a:latin typeface="Arial"/>
                <a:cs typeface="Arial"/>
              </a:rPr>
              <a:t>DE</a:t>
            </a:r>
            <a:r>
              <a:rPr dirty="0" sz="1150" spc="-40" b="1">
                <a:solidFill>
                  <a:srgbClr val="070707"/>
                </a:solidFill>
                <a:latin typeface="Arial"/>
                <a:cs typeface="Arial"/>
              </a:rPr>
              <a:t> </a:t>
            </a:r>
            <a:r>
              <a:rPr dirty="0" sz="1150" spc="-25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858645">
              <a:lnSpc>
                <a:spcPct val="120000"/>
              </a:lnSpc>
              <a:spcBef>
                <a:spcPts val="430"/>
              </a:spcBef>
            </a:pPr>
            <a:r>
              <a:rPr dirty="0" sz="800" spc="-25">
                <a:latin typeface="Microsoft Sans Serif"/>
                <a:cs typeface="Microsoft Sans Serif"/>
              </a:rPr>
              <a:t>Rua</a:t>
            </a:r>
            <a:r>
              <a:rPr dirty="0" sz="800" spc="-4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Maria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Lourenço,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Microsoft Sans Serif"/>
                <a:cs typeface="Microsoft Sans Serif"/>
              </a:rPr>
              <a:t>18</a:t>
            </a:r>
            <a:r>
              <a:rPr dirty="0" sz="800" spc="50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Fazenda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28294" y="1671344"/>
            <a:ext cx="2734945" cy="655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54075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383838"/>
                </a:solidFill>
                <a:latin typeface="Microsoft Sans Serif"/>
                <a:cs typeface="Microsoft Sans Serif"/>
              </a:rPr>
              <a:t>Decreto</a:t>
            </a:r>
            <a:r>
              <a:rPr dirty="0" sz="800" spc="-1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2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0">
                <a:solidFill>
                  <a:srgbClr val="3D3D3D"/>
                </a:solidFill>
                <a:latin typeface="Microsoft Sans Serif"/>
                <a:cs typeface="Microsoft Sans Serif"/>
              </a:rPr>
              <a:t>2813</a:t>
            </a:r>
            <a:r>
              <a:rPr dirty="0" sz="800" spc="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14141"/>
                </a:solidFill>
                <a:latin typeface="Microsoft Sans Serif"/>
                <a:cs typeface="Microsoft Sans Serif"/>
              </a:rPr>
              <a:t>12</a:t>
            </a:r>
            <a:r>
              <a:rPr dirty="0" sz="800" spc="31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60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Microsoft Sans Serif"/>
                <a:cs typeface="Microsoft Sans Serif"/>
              </a:rPr>
              <a:t>dezembro,</a:t>
            </a:r>
            <a:r>
              <a:rPr dirty="0" sz="800" spc="4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Microsoft Sans Serif"/>
                <a:cs typeface="Microsoft Sans Serif"/>
              </a:rPr>
              <a:t>2024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4604" marR="109855" indent="-2540">
              <a:lnSpc>
                <a:spcPts val="860"/>
              </a:lnSpc>
            </a:pPr>
            <a:r>
              <a:rPr dirty="0" sz="750">
                <a:latin typeface="Microsoft Sans Serif"/>
                <a:cs typeface="Microsoft Sans Serif"/>
              </a:rPr>
              <a:t>Abre </a:t>
            </a:r>
            <a:r>
              <a:rPr dirty="0" sz="750" spc="-10">
                <a:solidFill>
                  <a:srgbClr val="282828"/>
                </a:solidFill>
                <a:latin typeface="Microsoft Sans Serif"/>
                <a:cs typeface="Microsoft Sans Serif"/>
              </a:rPr>
              <a:t>crédito</a:t>
            </a:r>
            <a:r>
              <a:rPr dirty="0" sz="750" spc="-1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750" spc="6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D5D5D"/>
                </a:solidFill>
                <a:latin typeface="Microsoft Sans Serif"/>
                <a:cs typeface="Microsoft Sans Serif"/>
              </a:rPr>
              <a:t>no</a:t>
            </a:r>
            <a:r>
              <a:rPr dirty="0" sz="750" spc="-1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A2A2A"/>
                </a:solidFill>
                <a:latin typeface="Microsoft Sans Serif"/>
                <a:cs typeface="Microsoft Sans Serif"/>
              </a:rPr>
              <a:t>valor</a:t>
            </a:r>
            <a:r>
              <a:rPr dirty="0" sz="750" spc="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B2B2B"/>
                </a:solidFill>
                <a:latin typeface="Microsoft Sans Serif"/>
                <a:cs typeface="Microsoft Sans Serif"/>
              </a:rPr>
              <a:t>total</a:t>
            </a:r>
            <a:r>
              <a:rPr dirty="0" sz="750" spc="-1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61616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-5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R$465.025,00,</a:t>
            </a:r>
            <a:r>
              <a:rPr dirty="0" sz="750" spc="40">
                <a:latin typeface="Microsoft Sans Serif"/>
                <a:cs typeface="Microsoft Sans Serif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Microsoft Sans Serif"/>
                <a:cs typeface="Microsoft Sans Serif"/>
              </a:rPr>
              <a:t>para</a:t>
            </a:r>
            <a:r>
              <a:rPr dirty="0" sz="750" spc="50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12121"/>
                </a:solidFill>
                <a:latin typeface="Microsoft Sans Serif"/>
                <a:cs typeface="Microsoft Sans Serif"/>
              </a:rPr>
              <a:t>fins</a:t>
            </a:r>
            <a:r>
              <a:rPr dirty="0" sz="750" spc="-1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64646"/>
                </a:solidFill>
                <a:latin typeface="Microsoft Sans Serif"/>
                <a:cs typeface="Microsoft Sans Serif"/>
              </a:rPr>
              <a:t>que</a:t>
            </a:r>
            <a:r>
              <a:rPr dirty="0" sz="750" spc="-1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6D6D6D"/>
                </a:solidFill>
                <a:latin typeface="Microsoft Sans Serif"/>
                <a:cs typeface="Microsoft Sans Serif"/>
              </a:rPr>
              <a:t>se </a:t>
            </a:r>
            <a:r>
              <a:rPr dirty="0" sz="750">
                <a:solidFill>
                  <a:srgbClr val="424242"/>
                </a:solidFill>
                <a:latin typeface="Microsoft Sans Serif"/>
                <a:cs typeface="Microsoft Sans Serif"/>
              </a:rPr>
              <a:t>especifíca</a:t>
            </a:r>
            <a:r>
              <a:rPr dirty="0" sz="750" spc="1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D4D4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3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626262"/>
                </a:solidFill>
                <a:latin typeface="Microsoft Sans Serif"/>
                <a:cs typeface="Microsoft Sans Serif"/>
              </a:rPr>
              <a:t>da</a:t>
            </a:r>
            <a:r>
              <a:rPr dirty="0" sz="750" spc="-45">
                <a:solidFill>
                  <a:srgbClr val="626262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A2A2A"/>
                </a:solidFill>
                <a:latin typeface="Microsoft Sans Serif"/>
                <a:cs typeface="Microsoft Sans Serif"/>
              </a:rPr>
              <a:t>outras</a:t>
            </a:r>
            <a:r>
              <a:rPr dirty="0" sz="750" spc="-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Microsoft Sans Serif"/>
                <a:cs typeface="Microsoft Sans Serif"/>
              </a:rPr>
              <a:t>providências.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97918" y="2780497"/>
            <a:ext cx="6003925" cy="9156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080" indent="76136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0</a:t>
            </a:r>
            <a:r>
              <a:rPr dirty="0" sz="800" spc="6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Microsoft Sans Serif"/>
                <a:cs typeface="Microsoft Sans Serif"/>
              </a:rPr>
              <a:t>PREFEITO</a:t>
            </a:r>
            <a:r>
              <a:rPr dirty="0" sz="800" spc="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800" spc="2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6E6E6E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10">
                <a:solidFill>
                  <a:srgbClr val="6E6E6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Microsoft Sans Serif"/>
                <a:cs typeface="Microsoft Sans Serif"/>
              </a:rPr>
              <a:t>uso</a:t>
            </a:r>
            <a:r>
              <a:rPr dirty="0" sz="800" spc="-2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525252"/>
                </a:solidFill>
                <a:latin typeface="Microsoft Sans Serif"/>
                <a:cs typeface="Microsoft Sans Serif"/>
              </a:rPr>
              <a:t>suas</a:t>
            </a:r>
            <a:r>
              <a:rPr dirty="0" sz="800" spc="-2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Microsoft Sans Serif"/>
                <a:cs typeface="Microsoft Sans Serif"/>
              </a:rPr>
              <a:t>atûbuiçóes</a:t>
            </a:r>
            <a:r>
              <a:rPr dirty="0" sz="800" spc="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D1D1D"/>
                </a:solidFill>
                <a:latin typeface="Microsoft Sans Serif"/>
                <a:cs typeface="Microsoft Sans Serif"/>
              </a:rPr>
              <a:t>legais,</a:t>
            </a:r>
            <a:r>
              <a:rPr dirty="0" sz="80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Microsoft Sans Serif"/>
                <a:cs typeface="Microsoft Sans Serif"/>
              </a:rPr>
              <a:t>constitucionais</a:t>
            </a:r>
            <a:r>
              <a:rPr dirty="0" sz="800" spc="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494949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4B4B4B"/>
                </a:solidFill>
                <a:latin typeface="Microsoft Sans Serif"/>
                <a:cs typeface="Microsoft Sans Serif"/>
              </a:rPr>
              <a:t>acordo</a:t>
            </a:r>
            <a:r>
              <a:rPr dirty="0" sz="800" spc="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484848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5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545454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0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505050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30">
                <a:solidFill>
                  <a:srgbClr val="50505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5B5B5B"/>
                </a:solidFill>
                <a:latin typeface="Microsoft Sans Serif"/>
                <a:cs typeface="Microsoft Sans Serif"/>
              </a:rPr>
              <a:t>lhe</a:t>
            </a:r>
            <a:r>
              <a:rPr dirty="0" sz="800" spc="-15">
                <a:solidFill>
                  <a:srgbClr val="5B5B5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Microsoft Sans Serif"/>
                <a:cs typeface="Microsoft Sans Serif"/>
              </a:rPr>
              <a:t>œnfere</a:t>
            </a:r>
            <a:r>
              <a:rPr dirty="0" sz="800" spc="4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8C8C8C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35">
                <a:solidFill>
                  <a:srgbClr val="8C8C8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Microsoft Sans Serif"/>
                <a:cs typeface="Microsoft Sans Serif"/>
              </a:rPr>
              <a:t>art.</a:t>
            </a:r>
            <a:r>
              <a:rPr dirty="0" sz="800" spc="-10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C7C7C"/>
                </a:solidFill>
                <a:latin typeface="Microsoft Sans Serif"/>
                <a:cs typeface="Microsoft Sans Serif"/>
              </a:rPr>
              <a:t>8º</a:t>
            </a:r>
            <a:r>
              <a:rPr dirty="0" sz="800" spc="180">
                <a:solidFill>
                  <a:srgbClr val="7C7C7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50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LEI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45">
                <a:latin typeface="Microsoft Sans Serif"/>
                <a:cs typeface="Microsoft Sans Serif"/>
              </a:rPr>
              <a:t>N°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823/2023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Microsoft Sans Serif"/>
                <a:cs typeface="Microsoft Sans Serif"/>
              </a:rPr>
              <a:t>datada</a:t>
            </a:r>
            <a:r>
              <a:rPr dirty="0" sz="800" spc="-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6161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31313"/>
                </a:solidFill>
                <a:latin typeface="Microsoft Sans Serif"/>
                <a:cs typeface="Microsoft Sans Serif"/>
              </a:rPr>
              <a:t>21/12/2023,</a:t>
            </a:r>
            <a:r>
              <a:rPr dirty="0" sz="800" spc="5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212121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800" spc="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em</a:t>
            </a:r>
            <a:r>
              <a:rPr dirty="0" sz="800" spc="16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21/12/2023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B3B3B"/>
                </a:solidFill>
                <a:uFill>
                  <a:solidFill>
                    <a:srgbClr val="3B3F44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sng" sz="750" spc="-10">
                <a:solidFill>
                  <a:srgbClr val="3B3B3B"/>
                </a:solidFill>
                <a:uFill>
                  <a:solidFill>
                    <a:srgbClr val="3B3F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464646"/>
                </a:solidFill>
                <a:uFill>
                  <a:solidFill>
                    <a:srgbClr val="3B3F44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15">
                <a:solidFill>
                  <a:srgbClr val="464646"/>
                </a:solidFill>
                <a:uFill>
                  <a:solidFill>
                    <a:srgbClr val="3B3F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333333"/>
                </a:solidFill>
                <a:uFill>
                  <a:solidFill>
                    <a:srgbClr val="3B3F44"/>
                  </a:solidFill>
                </a:uFill>
                <a:latin typeface="Microsoft Sans Serif"/>
                <a:cs typeface="Microsoft Sans Serif"/>
              </a:rPr>
              <a:t>C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3B3F44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750" spc="-5">
                <a:solidFill>
                  <a:srgbClr val="313131"/>
                </a:solidFill>
                <a:uFill>
                  <a:solidFill>
                    <a:srgbClr val="3B3F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uFill>
                  <a:solidFill>
                    <a:srgbClr val="3B3F44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10">
                <a:uFill>
                  <a:solidFill>
                    <a:srgbClr val="3B3F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5E5E5E"/>
                </a:solidFill>
                <a:uFill>
                  <a:solidFill>
                    <a:srgbClr val="3B3F44"/>
                  </a:solidFill>
                </a:uFill>
                <a:latin typeface="Microsoft Sans Serif"/>
                <a:cs typeface="Microsoft Sans Serif"/>
              </a:rPr>
              <a:t>T </a:t>
            </a:r>
            <a:r>
              <a:rPr dirty="0" u="sng" sz="750" spc="-25">
                <a:solidFill>
                  <a:srgbClr val="595959"/>
                </a:solidFill>
                <a:uFill>
                  <a:solidFill>
                    <a:srgbClr val="3B3F44"/>
                  </a:solidFill>
                </a:uFill>
                <a:latin typeface="Microsoft Sans Serif"/>
                <a:cs typeface="Microsoft Sans Serif"/>
              </a:rPr>
              <a:t>A: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309245">
              <a:lnSpc>
                <a:spcPct val="100000"/>
              </a:lnSpc>
            </a:pPr>
            <a:r>
              <a:rPr dirty="0" sz="800" spc="-40">
                <a:solidFill>
                  <a:srgbClr val="2A2A2A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1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Microsoft Sans Serif"/>
                <a:cs typeface="Microsoft Sans Serif"/>
              </a:rPr>
              <a:t>1ᵉ</a:t>
            </a:r>
            <a:r>
              <a:rPr dirty="0" sz="800" spc="-3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2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676767"/>
                </a:solidFill>
                <a:latin typeface="Microsoft Sans Serif"/>
                <a:cs typeface="Microsoft Sans Serif"/>
              </a:rPr>
              <a:t>Fica</a:t>
            </a:r>
            <a:r>
              <a:rPr dirty="0" sz="800" spc="-5">
                <a:solidFill>
                  <a:srgbClr val="67676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Microsoft Sans Serif"/>
                <a:cs typeface="Microsoft Sans Serif"/>
              </a:rPr>
              <a:t>aberto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20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5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6D6D6D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10">
                <a:solidFill>
                  <a:srgbClr val="6D6D6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Microsoft Sans Serif"/>
                <a:cs typeface="Microsoft Sans Serif"/>
              </a:rPr>
              <a:t>seguintes</a:t>
            </a:r>
            <a:r>
              <a:rPr dirty="0" sz="800" spc="2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dotações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773" y="4386654"/>
            <a:ext cx="2502535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 spc="-10">
                <a:uFill>
                  <a:solidFill>
                    <a:srgbClr val="3B3B44"/>
                  </a:solidFill>
                </a:uFill>
                <a:latin typeface="Microsoft Sans Serif"/>
                <a:cs typeface="Microsoft Sans Serif"/>
              </a:rPr>
              <a:t>Dotaçóes</a:t>
            </a:r>
            <a:r>
              <a:rPr dirty="0" u="sng" sz="800" spc="5">
                <a:uFill>
                  <a:solidFill>
                    <a:srgbClr val="3B3B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uFill>
                  <a:solidFill>
                    <a:srgbClr val="3B3B44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800" spc="500">
                <a:uFill>
                  <a:solidFill>
                    <a:srgbClr val="3B3B44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6515">
              <a:lnSpc>
                <a:spcPct val="100000"/>
              </a:lnSpc>
              <a:spcBef>
                <a:spcPts val="280"/>
              </a:spcBef>
            </a:pPr>
            <a:r>
              <a:rPr dirty="0" sz="950" spc="-25">
                <a:latin typeface="Microsoft Sans Serif"/>
                <a:cs typeface="Microsoft Sans Serif"/>
              </a:rPr>
              <a:t>PREFEITURA</a:t>
            </a:r>
            <a:r>
              <a:rPr dirty="0" sz="950" spc="45">
                <a:latin typeface="Microsoft Sans Serif"/>
                <a:cs typeface="Microsoft Sans Serif"/>
              </a:rPr>
              <a:t> </a:t>
            </a:r>
            <a:r>
              <a:rPr dirty="0" sz="950" spc="-30" b="1">
                <a:latin typeface="Arial"/>
                <a:cs typeface="Arial"/>
              </a:rPr>
              <a:t>MUNICIPAL</a:t>
            </a:r>
            <a:r>
              <a:rPr dirty="0" sz="950" spc="45" b="1">
                <a:latin typeface="Arial"/>
                <a:cs typeface="Arial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-25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48931" y="4760435"/>
          <a:ext cx="6113145" cy="1416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4370"/>
                <a:gridCol w="2364105"/>
                <a:gridCol w="2390775"/>
                <a:gridCol w="607060"/>
              </a:tblGrid>
              <a:tr h="140970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Secretańa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2.041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5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Educa6ăo</a:t>
                      </a:r>
                      <a:r>
                        <a:rPr dirty="0" sz="800" spc="2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Básica</a:t>
                      </a:r>
                      <a:r>
                        <a:rPr dirty="0" sz="800" spc="-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(FUNDEB)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3.1.9.0.11.02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VENCIMENTOS</a:t>
                      </a:r>
                      <a:r>
                        <a:rPr dirty="0" sz="80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1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60">
                          <a:latin typeface="Microsoft Sans Serif"/>
                          <a:cs typeface="Microsoft Sans Serif"/>
                        </a:rPr>
                        <a:t>VANT.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FIXAS-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MAGISTÉRIO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Transferèncias</a:t>
                      </a:r>
                      <a:r>
                        <a:rPr dirty="0" sz="750" spc="-6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-3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FUNDEB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75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lmgostc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400.000,00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7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4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-1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2.066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4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5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Escolares</a:t>
                      </a:r>
                      <a:r>
                        <a:rPr dirty="0" sz="800" spc="4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Merenda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Escolara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5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750" spc="-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lmpostos</a:t>
                      </a:r>
                      <a:r>
                        <a:rPr dirty="0" sz="750" spc="2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750" spc="3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1282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65.025,00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8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5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Projeto </a:t>
                      </a:r>
                      <a:r>
                        <a:rPr dirty="0" sz="800">
                          <a:solidFill>
                            <a:srgbClr val="676767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-35">
                          <a:solidFill>
                            <a:srgbClr val="67676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Atividade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1301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65.025,00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8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50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100">
                          <a:solidFill>
                            <a:srgbClr val="05050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774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465.025,00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3095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Valor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800" spc="45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RR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7747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465.025,00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86329" y="6216773"/>
            <a:ext cx="5539740" cy="28130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z="800" spc="-40">
                <a:solidFill>
                  <a:srgbClr val="363636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1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5D5D5D"/>
                </a:solidFill>
                <a:latin typeface="Microsoft Sans Serif"/>
                <a:cs typeface="Microsoft Sans Serif"/>
              </a:rPr>
              <a:t>2º 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7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4F4F4F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1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111111"/>
                </a:solidFill>
                <a:latin typeface="Microsoft Sans Serif"/>
                <a:cs typeface="Microsoft Sans Serif"/>
              </a:rPr>
              <a:t>despesas</a:t>
            </a:r>
            <a:r>
              <a:rPr dirty="0" sz="800" spc="2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333333"/>
                </a:solidFill>
                <a:latin typeface="Microsoft Sans Serif"/>
                <a:cs typeface="Microsoft Sans Serif"/>
              </a:rPr>
              <a:t>decorrentes</a:t>
            </a:r>
            <a:r>
              <a:rPr dirty="0" sz="800" spc="2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727272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15">
                <a:solidFill>
                  <a:srgbClr val="72727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Microsoft Sans Serif"/>
                <a:cs typeface="Microsoft Sans Serif"/>
              </a:rPr>
              <a:t>abertura</a:t>
            </a:r>
            <a:r>
              <a:rPr dirty="0" sz="800" spc="-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383838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1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494949"/>
                </a:solidFill>
                <a:latin typeface="Microsoft Sans Serif"/>
                <a:cs typeface="Microsoft Sans Serif"/>
              </a:rPr>
              <a:t>presente</a:t>
            </a:r>
            <a:r>
              <a:rPr dirty="0" sz="800" spc="5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crédito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0F0F0F"/>
                </a:solidFill>
                <a:latin typeface="Microsoft Sans Serif"/>
                <a:cs typeface="Microsoft Sans Serif"/>
              </a:rPr>
              <a:t>suplementar,</a:t>
            </a:r>
            <a:r>
              <a:rPr dirty="0" sz="800" spc="4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525252"/>
                </a:solidFill>
                <a:latin typeface="Microsoft Sans Serif"/>
                <a:cs typeface="Microsoft Sans Serif"/>
              </a:rPr>
              <a:t>seräo</a:t>
            </a:r>
            <a:r>
              <a:rPr dirty="0" sz="80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2B2B2B"/>
                </a:solidFill>
                <a:latin typeface="Microsoft Sans Serif"/>
                <a:cs typeface="Microsoft Sans Serif"/>
              </a:rPr>
              <a:t>cobertas</a:t>
            </a:r>
            <a:r>
              <a:rPr dirty="0" sz="800" spc="1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676767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5">
                <a:solidFill>
                  <a:srgbClr val="67676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494949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 spc="4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B2B2B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1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Microsoft Sans Serif"/>
                <a:cs typeface="Microsoft Sans Serif"/>
              </a:rPr>
              <a:t>trata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76767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5">
                <a:solidFill>
                  <a:srgbClr val="67676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Microsoft Sans Serif"/>
                <a:cs typeface="Microsoft Sans Serif"/>
              </a:rPr>
              <a:t>Artigo</a:t>
            </a:r>
            <a:endParaRPr sz="800">
              <a:latin typeface="Microsoft Sans Serif"/>
              <a:cs typeface="Microsoft Sans Serif"/>
            </a:endParaRPr>
          </a:p>
          <a:p>
            <a:pPr marL="446405">
              <a:lnSpc>
                <a:spcPct val="100000"/>
              </a:lnSpc>
              <a:spcBef>
                <a:spcPts val="75"/>
              </a:spcBef>
            </a:pPr>
            <a:r>
              <a:rPr dirty="0" sz="750">
                <a:solidFill>
                  <a:srgbClr val="5D5D5D"/>
                </a:solidFill>
                <a:latin typeface="Microsoft Sans Serif"/>
                <a:cs typeface="Microsoft Sans Serif"/>
              </a:rPr>
              <a:t>43</a:t>
            </a:r>
            <a:r>
              <a:rPr dirty="0" sz="750" spc="-15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Microsoft Sans Serif"/>
                <a:cs typeface="Microsoft Sans Serif"/>
              </a:rPr>
              <a:t>parágrafo</a:t>
            </a:r>
            <a:r>
              <a:rPr dirty="0" sz="750" spc="3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45454"/>
                </a:solidFill>
                <a:latin typeface="Microsoft Sans Serif"/>
                <a:cs typeface="Microsoft Sans Serif"/>
              </a:rPr>
              <a:t>1º</a:t>
            </a:r>
            <a:r>
              <a:rPr dirty="0" sz="750" spc="25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64646"/>
                </a:solidFill>
                <a:latin typeface="Microsoft Sans Serif"/>
                <a:cs typeface="Microsoft Sans Serif"/>
              </a:rPr>
              <a:t>da</a:t>
            </a:r>
            <a:r>
              <a:rPr dirty="0" sz="750" spc="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12121"/>
                </a:solidFill>
                <a:latin typeface="Microsoft Sans Serif"/>
                <a:cs typeface="Microsoft Sans Serif"/>
              </a:rPr>
              <a:t>Lei</a:t>
            </a:r>
            <a:r>
              <a:rPr dirty="0" sz="750" spc="-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494949"/>
                </a:solidFill>
                <a:latin typeface="Microsoft Sans Serif"/>
                <a:cs typeface="Microsoft Sans Serif"/>
              </a:rPr>
              <a:t>Federal</a:t>
            </a:r>
            <a:r>
              <a:rPr dirty="0" sz="750" spc="-2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N°</a:t>
            </a:r>
            <a:r>
              <a:rPr dirty="0" sz="750" spc="-45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414141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750" spc="90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Microsoft Sans Serif"/>
                <a:cs typeface="Microsoft Sans Serif"/>
              </a:rPr>
              <a:t>łnciso</a:t>
            </a:r>
            <a:r>
              <a:rPr dirty="0" sz="750" spc="-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0">
                <a:solidFill>
                  <a:srgbClr val="363636"/>
                </a:solidFill>
                <a:latin typeface="Microsoft Sans Serif"/>
                <a:cs typeface="Microsoft Sans Serif"/>
              </a:rPr>
              <a:t>Ill.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99201" y="6561980"/>
            <a:ext cx="153098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35000"/>
              </a:lnSpc>
              <a:spcBef>
                <a:spcPts val="100"/>
              </a:spcBef>
            </a:pPr>
            <a:r>
              <a:rPr dirty="0" sz="800" spc="-30">
                <a:solidFill>
                  <a:srgbClr val="333333"/>
                </a:solidFill>
                <a:latin typeface="Microsoft Sans Serif"/>
                <a:cs typeface="Microsoft Sans Serif"/>
              </a:rPr>
              <a:t>Inciso:</a:t>
            </a:r>
            <a:r>
              <a:rPr dirty="0" sz="800" spc="2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4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45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Excesso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343434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Arrecadação: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III</a:t>
            </a:r>
            <a:r>
              <a:rPr dirty="0" sz="800" spc="-3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2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Microsoft Sans Serif"/>
                <a:cs typeface="Microsoft Sans Serif"/>
              </a:rPr>
              <a:t>Anulação</a:t>
            </a:r>
            <a:r>
              <a:rPr dirty="0" sz="800" spc="1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4B4B4B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Dotaçăo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7819" y="6885777"/>
            <a:ext cx="250571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 spc="-10">
                <a:uFill>
                  <a:solidFill>
                    <a:srgbClr val="38383B"/>
                  </a:solidFill>
                </a:uFill>
                <a:latin typeface="Microsoft Sans Serif"/>
                <a:cs typeface="Microsoft Sans Serif"/>
              </a:rPr>
              <a:t>Dotaçôes</a:t>
            </a:r>
            <a:r>
              <a:rPr dirty="0" u="sng" sz="800" spc="40">
                <a:uFill>
                  <a:solidFill>
                    <a:srgbClr val="38383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uFill>
                  <a:solidFill>
                    <a:srgbClr val="38383B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800" spc="500">
                <a:uFill>
                  <a:solidFill>
                    <a:srgbClr val="38383B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6515">
              <a:lnSpc>
                <a:spcPct val="100000"/>
              </a:lnSpc>
              <a:spcBef>
                <a:spcPts val="305"/>
              </a:spcBef>
            </a:pPr>
            <a:r>
              <a:rPr dirty="0" sz="950" spc="-25">
                <a:latin typeface="Microsoft Sans Serif"/>
                <a:cs typeface="Microsoft Sans Serif"/>
              </a:rPr>
              <a:t>PREFEITURA</a:t>
            </a:r>
            <a:r>
              <a:rPr dirty="0" sz="950" spc="75">
                <a:latin typeface="Microsoft Sans Serif"/>
                <a:cs typeface="Microsoft Sans Serif"/>
              </a:rPr>
              <a:t> </a:t>
            </a:r>
            <a:r>
              <a:rPr dirty="0" sz="950" spc="-30" b="1">
                <a:latin typeface="Arial"/>
                <a:cs typeface="Arial"/>
              </a:rPr>
              <a:t>MUNICIPAL</a:t>
            </a:r>
            <a:r>
              <a:rPr dirty="0" sz="950" spc="30" b="1">
                <a:latin typeface="Arial"/>
                <a:cs typeface="Arial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-20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04848" y="6563756"/>
            <a:ext cx="605790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Microsoft Sans Serif"/>
                <a:cs typeface="Microsoft Sans Serif"/>
              </a:rPr>
              <a:t>R$465.025,00</a:t>
            </a:r>
            <a:endParaRPr sz="750">
              <a:latin typeface="Microsoft Sans Serif"/>
              <a:cs typeface="Microsoft Sans Serif"/>
            </a:endParaRPr>
          </a:p>
          <a:p>
            <a:pPr marL="1651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solidFill>
                  <a:srgbClr val="1A1A1A"/>
                </a:solidFill>
                <a:latin typeface="Microsoft Sans Serif"/>
                <a:cs typeface="Microsoft Sans Serif"/>
              </a:rPr>
              <a:t>$465.025.00</a:t>
            </a:r>
            <a:endParaRPr sz="7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2557" y="633802"/>
            <a:ext cx="688287" cy="68255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23829" y="9566449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4F54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13556" y="5912945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1647" y="1476331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15235">
            <a:solidFill>
              <a:srgbClr val="4D4D4D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8287" y="3882037"/>
            <a:ext cx="2713556" cy="8227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8287" y="3083690"/>
            <a:ext cx="5963123" cy="24377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5241" y="4028298"/>
            <a:ext cx="5086014" cy="97507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83200" y="4716950"/>
            <a:ext cx="3721623" cy="88366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40464" y="5417787"/>
            <a:ext cx="4020083" cy="4235503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362340" y="585298"/>
            <a:ext cx="2932430" cy="523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Microsoft Sans Serif"/>
                <a:cs typeface="Microsoft Sans Serif"/>
              </a:rPr>
              <a:t>PREFEITURA</a:t>
            </a:r>
            <a:r>
              <a:rPr dirty="0" sz="1050" spc="335">
                <a:latin typeface="Microsoft Sans Serif"/>
                <a:cs typeface="Microsoft Sans Serif"/>
              </a:rPr>
              <a:t> </a:t>
            </a:r>
            <a:r>
              <a:rPr dirty="0" sz="1050">
                <a:latin typeface="Microsoft Sans Serif"/>
                <a:cs typeface="Microsoft Sans Serif"/>
              </a:rPr>
              <a:t>MUNICIPAL</a:t>
            </a:r>
            <a:r>
              <a:rPr dirty="0" sz="1050" spc="315"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0F0F0F"/>
                </a:solidFill>
                <a:latin typeface="Microsoft Sans Serif"/>
                <a:cs typeface="Microsoft Sans Serif"/>
              </a:rPr>
              <a:t>DE</a:t>
            </a:r>
            <a:r>
              <a:rPr dirty="0" sz="1050" spc="21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latin typeface="Microsoft Sans Serif"/>
                <a:cs typeface="Microsoft Sans Serif"/>
              </a:rPr>
              <a:t>SEROPEDICA</a:t>
            </a:r>
            <a:endParaRPr sz="1050">
              <a:latin typeface="Microsoft Sans Serif"/>
              <a:cs typeface="Microsoft Sans Serif"/>
            </a:endParaRPr>
          </a:p>
          <a:p>
            <a:pPr marL="15875" marR="1850389">
              <a:lnSpc>
                <a:spcPct val="134200"/>
              </a:lnSpc>
              <a:spcBef>
                <a:spcPts val="409"/>
              </a:spcBef>
            </a:pPr>
            <a:r>
              <a:rPr dirty="0" sz="700" spc="40">
                <a:latin typeface="Microsoft Sans Serif"/>
                <a:cs typeface="Microsoft Sans Serif"/>
              </a:rPr>
              <a:t>Rua</a:t>
            </a:r>
            <a:r>
              <a:rPr dirty="0" sz="700" spc="-10"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0F0F0F"/>
                </a:solidFill>
                <a:latin typeface="Microsoft Sans Serif"/>
                <a:cs typeface="Microsoft Sans Serif"/>
              </a:rPr>
              <a:t>M</a:t>
            </a:r>
            <a:r>
              <a:rPr dirty="0" sz="700" spc="30">
                <a:latin typeface="Microsoft Sans Serif"/>
                <a:cs typeface="Microsoft Sans Serif"/>
              </a:rPr>
              <a:t>aria</a:t>
            </a:r>
            <a:r>
              <a:rPr dirty="0" sz="700" spc="5">
                <a:latin typeface="Microsoft Sans Serif"/>
                <a:cs typeface="Microsoft Sans Serif"/>
              </a:rPr>
              <a:t> </a:t>
            </a:r>
            <a:r>
              <a:rPr dirty="0" sz="700" spc="40">
                <a:latin typeface="Microsoft Sans Serif"/>
                <a:cs typeface="Microsoft Sans Serif"/>
              </a:rPr>
              <a:t>Lo\irenç</a:t>
            </a:r>
            <a:r>
              <a:rPr dirty="0" sz="700" spc="-95">
                <a:latin typeface="Microsoft Sans Serif"/>
                <a:cs typeface="Microsoft Sans Serif"/>
              </a:rPr>
              <a:t> </a:t>
            </a:r>
            <a:r>
              <a:rPr dirty="0" sz="700" spc="40">
                <a:latin typeface="Microsoft Sans Serif"/>
                <a:cs typeface="Microsoft Sans Serif"/>
              </a:rPr>
              <a:t>o,</a:t>
            </a:r>
            <a:r>
              <a:rPr dirty="0" sz="700" spc="-20">
                <a:latin typeface="Microsoft Sans Serif"/>
                <a:cs typeface="Microsoft Sans Serif"/>
              </a:rPr>
              <a:t> </a:t>
            </a:r>
            <a:r>
              <a:rPr dirty="0" sz="700" spc="-25">
                <a:solidFill>
                  <a:srgbClr val="111111"/>
                </a:solidFill>
                <a:latin typeface="Microsoft Sans Serif"/>
                <a:cs typeface="Microsoft Sans Serif"/>
              </a:rPr>
              <a:t>18</a:t>
            </a:r>
            <a:r>
              <a:rPr dirty="0" sz="700" spc="50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latin typeface="Microsoft Sans Serif"/>
                <a:cs typeface="Microsoft Sans Serif"/>
              </a:rPr>
              <a:t>Fazenda</a:t>
            </a:r>
            <a:r>
              <a:rPr dirty="0" sz="700" spc="185">
                <a:latin typeface="Microsoft Sans Serif"/>
                <a:cs typeface="Microsoft Sans Serif"/>
              </a:rPr>
              <a:t> </a:t>
            </a:r>
            <a:r>
              <a:rPr dirty="0" sz="700">
                <a:latin typeface="Microsoft Sans Serif"/>
                <a:cs typeface="Microsoft Sans Serif"/>
              </a:rPr>
              <a:t>Ca</a:t>
            </a:r>
            <a:r>
              <a:rPr dirty="0" sz="700" spc="-65">
                <a:latin typeface="Microsoft Sans Serif"/>
                <a:cs typeface="Microsoft Sans Serif"/>
              </a:rPr>
              <a:t> </a:t>
            </a:r>
            <a:r>
              <a:rPr dirty="0" sz="700" spc="-10">
                <a:solidFill>
                  <a:srgbClr val="0C0C0C"/>
                </a:solidFill>
                <a:latin typeface="Microsoft Sans Serif"/>
                <a:cs typeface="Microsoft Sans Serif"/>
              </a:rPr>
              <a:t>x:'as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5693" y="2219094"/>
            <a:ext cx="2491740" cy="48704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700" spc="10">
                <a:uFill>
                  <a:solidFill>
                    <a:srgbClr val="38383B"/>
                  </a:solidFill>
                </a:uFill>
                <a:latin typeface="Microsoft Sans Serif"/>
                <a:cs typeface="Microsoft Sans Serif"/>
              </a:rPr>
              <a:t>Ootaç</a:t>
            </a:r>
            <a:r>
              <a:rPr dirty="0" u="sng" sz="700" spc="-75">
                <a:uFill>
                  <a:solidFill>
                    <a:srgbClr val="38383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00" spc="10">
                <a:uFill>
                  <a:solidFill>
                    <a:srgbClr val="38383B"/>
                  </a:solidFill>
                </a:uFill>
                <a:latin typeface="Microsoft Sans Serif"/>
                <a:cs typeface="Microsoft Sans Serif"/>
              </a:rPr>
              <a:t>ões</a:t>
            </a:r>
            <a:r>
              <a:rPr dirty="0" u="sng" sz="700" spc="155">
                <a:uFill>
                  <a:solidFill>
                    <a:srgbClr val="38383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00" spc="-10">
                <a:uFill>
                  <a:solidFill>
                    <a:srgbClr val="38383B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700" spc="500">
                <a:uFill>
                  <a:solidFill>
                    <a:srgbClr val="38383B"/>
                  </a:solidFill>
                </a:uFill>
                <a:latin typeface="Microsoft Sans Serif"/>
                <a:cs typeface="Microsoft Sans Serif"/>
              </a:rPr>
              <a:t> </a:t>
            </a:r>
            <a:endParaRPr sz="700">
              <a:latin typeface="Microsoft Sans Serif"/>
              <a:cs typeface="Microsoft Sans Serif"/>
            </a:endParaRPr>
          </a:p>
          <a:p>
            <a:pPr marL="53340">
              <a:lnSpc>
                <a:spcPct val="100000"/>
              </a:lnSpc>
              <a:spcBef>
                <a:spcPts val="355"/>
              </a:spcBef>
            </a:pPr>
            <a:r>
              <a:rPr dirty="0" sz="900" spc="-10">
                <a:solidFill>
                  <a:srgbClr val="010101"/>
                </a:solidFill>
                <a:latin typeface="Microsoft Sans Serif"/>
                <a:cs typeface="Microsoft Sans Serif"/>
              </a:rPr>
              <a:t>PREF</a:t>
            </a:r>
            <a:r>
              <a:rPr dirty="0" sz="900" spc="-145">
                <a:solidFill>
                  <a:srgbClr val="010101"/>
                </a:solidFill>
                <a:latin typeface="Microsoft Sans Serif"/>
                <a:cs typeface="Microsoft Sans Serif"/>
              </a:rPr>
              <a:t> </a:t>
            </a:r>
            <a:r>
              <a:rPr dirty="0" sz="900">
                <a:latin typeface="Microsoft Sans Serif"/>
                <a:cs typeface="Microsoft Sans Serif"/>
              </a:rPr>
              <a:t>EITURA</a:t>
            </a:r>
            <a:r>
              <a:rPr dirty="0" sz="900" spc="90">
                <a:latin typeface="Microsoft Sans Serif"/>
                <a:cs typeface="Microsoft Sans Serif"/>
              </a:rPr>
              <a:t> </a:t>
            </a:r>
            <a:r>
              <a:rPr dirty="0" sz="900" spc="-40">
                <a:latin typeface="Microsoft Sans Serif"/>
                <a:cs typeface="Microsoft Sans Serif"/>
              </a:rPr>
              <a:t>I\MUNICIPAL</a:t>
            </a:r>
            <a:r>
              <a:rPr dirty="0" sz="900" spc="125">
                <a:latin typeface="Microsoft Sans Serif"/>
                <a:cs typeface="Microsoft Sans Serif"/>
              </a:rPr>
              <a:t> </a:t>
            </a:r>
            <a:r>
              <a:rPr dirty="0" sz="900">
                <a:solidFill>
                  <a:srgbClr val="181818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3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10">
                <a:latin typeface="Microsoft Sans Serif"/>
                <a:cs typeface="Microsoft Sans Serif"/>
              </a:rPr>
              <a:t>SEROPEDICA</a:t>
            </a:r>
            <a:endParaRPr sz="900">
              <a:latin typeface="Microsoft Sans Serif"/>
              <a:cs typeface="Microsoft Sans Serif"/>
            </a:endParaRPr>
          </a:p>
          <a:p>
            <a:pPr marL="128270">
              <a:lnSpc>
                <a:spcPct val="100000"/>
              </a:lnSpc>
              <a:spcBef>
                <a:spcPts val="245"/>
              </a:spcBef>
              <a:tabLst>
                <a:tab pos="868044" algn="l"/>
              </a:tabLst>
            </a:pPr>
            <a:r>
              <a:rPr dirty="0" sz="700" spc="-10">
                <a:latin typeface="Microsoft Sans Serif"/>
                <a:cs typeface="Microsoft Sans Serif"/>
              </a:rPr>
              <a:t>01.08</a:t>
            </a:r>
            <a:r>
              <a:rPr dirty="0" sz="700">
                <a:latin typeface="Microsoft Sans Serif"/>
                <a:cs typeface="Microsoft Sans Serif"/>
              </a:rPr>
              <a:t>	</a:t>
            </a:r>
            <a:r>
              <a:rPr dirty="0" sz="700" spc="10">
                <a:latin typeface="Microsoft Sans Serif"/>
                <a:cs typeface="Microsoft Sans Serif"/>
              </a:rPr>
              <a:t>Secretaria</a:t>
            </a:r>
            <a:r>
              <a:rPr dirty="0" sz="700" spc="130">
                <a:latin typeface="Microsoft Sans Serif"/>
                <a:cs typeface="Microsoft Sans Serif"/>
              </a:rPr>
              <a:t> </a:t>
            </a:r>
            <a:r>
              <a:rPr dirty="0" sz="700" spc="10">
                <a:latin typeface="Microsoft Sans Serif"/>
                <a:cs typeface="Microsoft Sans Serif"/>
              </a:rPr>
              <a:t>Municapal</a:t>
            </a:r>
            <a:r>
              <a:rPr dirty="0" sz="700" spc="130">
                <a:latin typeface="Microsoft Sans Serif"/>
                <a:cs typeface="Microsoft Sans Serif"/>
              </a:rPr>
              <a:t> </a:t>
            </a:r>
            <a:r>
              <a:rPr dirty="0" sz="700" spc="10">
                <a:latin typeface="Microsoft Sans Serif"/>
                <a:cs typeface="Microsoft Sans Serif"/>
              </a:rPr>
              <a:t>de</a:t>
            </a:r>
            <a:r>
              <a:rPr dirty="0" sz="700" spc="155">
                <a:latin typeface="Microsoft Sans Serif"/>
                <a:cs typeface="Microsoft Sans Serif"/>
              </a:rPr>
              <a:t> </a:t>
            </a:r>
            <a:r>
              <a:rPr dirty="0" sz="700" spc="-10">
                <a:latin typeface="Microsoft Sans Serif"/>
                <a:cs typeface="Microsoft Sans Serif"/>
              </a:rPr>
              <a:t>Obras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71596" y="2884608"/>
            <a:ext cx="2546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latin typeface="Microsoft Sans Serif"/>
                <a:cs typeface="Microsoft Sans Serif"/>
              </a:rPr>
              <a:t>01.09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11657" y="2884608"/>
            <a:ext cx="153543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20">
                <a:latin typeface="Microsoft Sans Serif"/>
                <a:cs typeface="Microsoft Sans Serif"/>
              </a:rPr>
              <a:t>Secretaria</a:t>
            </a:r>
            <a:r>
              <a:rPr dirty="0" sz="700" spc="160">
                <a:latin typeface="Microsoft Sans Serif"/>
                <a:cs typeface="Microsoft Sans Serif"/>
              </a:rPr>
              <a:t> </a:t>
            </a:r>
            <a:r>
              <a:rPr dirty="0" sz="700" spc="20">
                <a:latin typeface="Microsoft Sans Serif"/>
                <a:cs typeface="Microsoft Sans Serif"/>
              </a:rPr>
              <a:t>Municipal</a:t>
            </a:r>
            <a:r>
              <a:rPr dirty="0" sz="700" spc="160"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161616"/>
                </a:solidFill>
                <a:latin typeface="Microsoft Sans Serif"/>
                <a:cs typeface="Microsoft Sans Serif"/>
              </a:rPr>
              <a:t>de</a:t>
            </a:r>
            <a:r>
              <a:rPr dirty="0" sz="700" spc="114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10">
                <a:latin typeface="Microsoft Sans Serif"/>
                <a:cs typeface="Microsoft Sans Serif"/>
              </a:rPr>
              <a:t>Educação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35246" y="2728950"/>
            <a:ext cx="9480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Microsoft Sans Serif"/>
                <a:cs typeface="Microsoft Sans Serif"/>
              </a:rPr>
              <a:t>Total</a:t>
            </a:r>
            <a:r>
              <a:rPr dirty="0" sz="750" spc="4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da</a:t>
            </a:r>
            <a:r>
              <a:rPr dirty="0" sz="750" spc="3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80808"/>
                </a:solidFill>
                <a:latin typeface="Microsoft Sans Serif"/>
                <a:cs typeface="Microsoft Sans Serif"/>
              </a:rPr>
              <a:t>U</a:t>
            </a:r>
            <a:r>
              <a:rPr dirty="0" sz="750">
                <a:latin typeface="Microsoft Sans Serif"/>
                <a:cs typeface="Microsoft Sans Serif"/>
              </a:rPr>
              <a:t>nidade</a:t>
            </a:r>
            <a:r>
              <a:rPr dirty="0" sz="750" spc="335">
                <a:latin typeface="Microsoft Sans Serif"/>
                <a:cs typeface="Microsoft Sans Serif"/>
              </a:rPr>
              <a:t> </a:t>
            </a:r>
            <a:r>
              <a:rPr dirty="0" sz="750" spc="-25">
                <a:latin typeface="Microsoft Sans Serif"/>
                <a:cs typeface="Microsoft Sans Serif"/>
              </a:rPr>
              <a:t>RS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26621" y="2735298"/>
            <a:ext cx="43243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latin typeface="Microsoft Sans Serif"/>
                <a:cs typeface="Microsoft Sans Serif"/>
              </a:rPr>
              <a:t>60.000.00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74654" y="3326626"/>
            <a:ext cx="484505" cy="33782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650" spc="-10">
                <a:latin typeface="Microsoft Sans Serif"/>
                <a:cs typeface="Microsoft Sans Serif"/>
              </a:rPr>
              <a:t>305.217,89</a:t>
            </a:r>
            <a:endParaRPr sz="6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750" spc="-10">
                <a:latin typeface="Microsoft Sans Serif"/>
                <a:cs typeface="Microsoft Sans Serif"/>
              </a:rPr>
              <a:t>305.217,89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414418" y="3326626"/>
            <a:ext cx="3903345" cy="48704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2530475">
              <a:lnSpc>
                <a:spcPct val="100000"/>
              </a:lnSpc>
              <a:spcBef>
                <a:spcPts val="459"/>
              </a:spcBef>
            </a:pPr>
            <a:r>
              <a:rPr dirty="0" sz="650" spc="55">
                <a:latin typeface="Microsoft Sans Serif"/>
                <a:cs typeface="Microsoft Sans Serif"/>
              </a:rPr>
              <a:t>TotaI</a:t>
            </a:r>
            <a:r>
              <a:rPr dirty="0" sz="650" spc="25">
                <a:latin typeface="Microsoft Sans Serif"/>
                <a:cs typeface="Microsoft Sans Serif"/>
              </a:rPr>
              <a:t> </a:t>
            </a:r>
            <a:r>
              <a:rPr dirty="0" sz="650" spc="85">
                <a:latin typeface="Microsoft Sans Serif"/>
                <a:cs typeface="Microsoft Sans Serif"/>
              </a:rPr>
              <a:t>d</a:t>
            </a:r>
            <a:r>
              <a:rPr dirty="0" sz="650" spc="85">
                <a:solidFill>
                  <a:srgbClr val="0F0F0F"/>
                </a:solidFill>
                <a:latin typeface="Microsoft Sans Serif"/>
                <a:cs typeface="Microsoft Sans Serif"/>
              </a:rPr>
              <a:t>o</a:t>
            </a:r>
            <a:r>
              <a:rPr dirty="0" sz="650" spc="6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650" spc="50">
                <a:latin typeface="Microsoft Sans Serif"/>
                <a:cs typeface="Microsoft Sans Serif"/>
              </a:rPr>
              <a:t>Projeto</a:t>
            </a:r>
            <a:r>
              <a:rPr dirty="0" sz="650" spc="75">
                <a:latin typeface="Microsoft Sans Serif"/>
                <a:cs typeface="Microsoft Sans Serif"/>
              </a:rPr>
              <a:t> </a:t>
            </a:r>
            <a:r>
              <a:rPr dirty="0" sz="650" spc="30">
                <a:solidFill>
                  <a:srgbClr val="282828"/>
                </a:solidFill>
                <a:latin typeface="Microsoft Sans Serif"/>
                <a:cs typeface="Microsoft Sans Serif"/>
              </a:rPr>
              <a:t>!</a:t>
            </a:r>
            <a:r>
              <a:rPr dirty="0" sz="650" spc="12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650" spc="30">
                <a:latin typeface="Microsoft Sans Serif"/>
                <a:cs typeface="Microsoft Sans Serif"/>
              </a:rPr>
              <a:t>Ativ</a:t>
            </a:r>
            <a:r>
              <a:rPr dirty="0" sz="650" spc="-75">
                <a:latin typeface="Microsoft Sans Serif"/>
                <a:cs typeface="Microsoft Sans Serif"/>
              </a:rPr>
              <a:t> </a:t>
            </a:r>
            <a:r>
              <a:rPr dirty="0" sz="650" spc="50">
                <a:latin typeface="Microsoft Sans Serif"/>
                <a:cs typeface="Microsoft Sans Serif"/>
              </a:rPr>
              <a:t>idad</a:t>
            </a:r>
            <a:r>
              <a:rPr dirty="0" sz="650" spc="50">
                <a:solidFill>
                  <a:srgbClr val="0A0A0A"/>
                </a:solidFill>
                <a:latin typeface="Microsoft Sans Serif"/>
                <a:cs typeface="Microsoft Sans Serif"/>
              </a:rPr>
              <a:t>e</a:t>
            </a:r>
            <a:r>
              <a:rPr dirty="0" sz="650" spc="9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650" spc="-25">
                <a:latin typeface="Microsoft Sans Serif"/>
                <a:cs typeface="Microsoft Sans Serif"/>
              </a:rPr>
              <a:t>R$</a:t>
            </a:r>
            <a:endParaRPr sz="650">
              <a:latin typeface="Microsoft Sans Serif"/>
              <a:cs typeface="Microsoft Sans Serif"/>
            </a:endParaRPr>
          </a:p>
          <a:p>
            <a:pPr marL="12700" marR="439420" indent="2520315">
              <a:lnSpc>
                <a:spcPct val="130600"/>
              </a:lnSpc>
              <a:spcBef>
                <a:spcPts val="140"/>
              </a:spcBef>
            </a:pPr>
            <a:r>
              <a:rPr dirty="0" sz="750">
                <a:latin typeface="Microsoft Sans Serif"/>
                <a:cs typeface="Microsoft Sans Serif"/>
              </a:rPr>
              <a:t>Tota</a:t>
            </a:r>
            <a:r>
              <a:rPr dirty="0" sz="750">
                <a:solidFill>
                  <a:srgbClr val="212121"/>
                </a:solidFill>
                <a:latin typeface="Microsoft Sans Serif"/>
                <a:cs typeface="Microsoft Sans Serif"/>
              </a:rPr>
              <a:t>I</a:t>
            </a:r>
            <a:r>
              <a:rPr dirty="0" sz="750" spc="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da</a:t>
            </a:r>
            <a:r>
              <a:rPr dirty="0" sz="750" spc="2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Unidade</a:t>
            </a:r>
            <a:r>
              <a:rPr dirty="0" sz="750" spc="320">
                <a:latin typeface="Microsoft Sans Serif"/>
                <a:cs typeface="Microsoft Sans Serif"/>
              </a:rPr>
              <a:t> </a:t>
            </a:r>
            <a:r>
              <a:rPr dirty="0" sz="750" spc="-45">
                <a:latin typeface="Microsoft Sans Serif"/>
                <a:cs typeface="Microsoft Sans Serif"/>
              </a:rPr>
              <a:t>RS</a:t>
            </a:r>
            <a:r>
              <a:rPr dirty="0" sz="750" spc="50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Secretária</a:t>
            </a:r>
            <a:r>
              <a:rPr dirty="0" sz="750" spc="15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Municipal</a:t>
            </a:r>
            <a:r>
              <a:rPr dirty="0" sz="750" spc="13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80808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105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Indústria.</a:t>
            </a:r>
            <a:r>
              <a:rPr dirty="0" sz="750" spc="135">
                <a:latin typeface="Microsoft Sans Serif"/>
                <a:cs typeface="Microsoft Sans Serif"/>
              </a:rPr>
              <a:t> </a:t>
            </a:r>
            <a:r>
              <a:rPr dirty="0" sz="750" spc="-90">
                <a:solidFill>
                  <a:srgbClr val="282828"/>
                </a:solidFill>
                <a:latin typeface="Microsoft Sans Serif"/>
                <a:cs typeface="Microsoft Sans Serif"/>
              </a:rPr>
              <a:t>C</a:t>
            </a:r>
            <a:r>
              <a:rPr dirty="0" sz="750" spc="-7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omércio,</a:t>
            </a:r>
            <a:r>
              <a:rPr dirty="0" sz="750" spc="13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Ciência.</a:t>
            </a:r>
            <a:r>
              <a:rPr dirty="0" sz="750" spc="15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Tecnologia</a:t>
            </a:r>
            <a:r>
              <a:rPr dirty="0" sz="750" spc="17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84848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120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lnovaç</a:t>
            </a:r>
            <a:r>
              <a:rPr dirty="0" sz="750" spc="-85"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0C0C0C"/>
                </a:solidFill>
                <a:latin typeface="Microsoft Sans Serif"/>
                <a:cs typeface="Microsoft Sans Serif"/>
              </a:rPr>
              <a:t>ão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71311" y="3673559"/>
            <a:ext cx="2520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Microsoft Sans Serif"/>
                <a:cs typeface="Microsoft Sans Serif"/>
              </a:rPr>
              <a:t>01.30</a:t>
            </a:r>
            <a:endParaRPr sz="750">
              <a:latin typeface="Microsoft Sans Serif"/>
              <a:cs typeface="Microsoft Sans Serif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3916196" y="4026185"/>
          <a:ext cx="2840990" cy="595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5645"/>
                <a:gridCol w="779144"/>
              </a:tblGrid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860"/>
                        </a:lnSpc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Cambria"/>
                          <a:cs typeface="Cambria"/>
                        </a:rPr>
                        <a:t>6G.'LOG.DO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9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60.000,</a:t>
                      </a:r>
                      <a:r>
                        <a:rPr dirty="0" sz="7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50" spc="-25">
                          <a:solidFill>
                            <a:srgbClr val="0A0A0A"/>
                          </a:solidFill>
                          <a:latin typeface="Cambria"/>
                          <a:cs typeface="Cambria"/>
                        </a:rPr>
                        <a:t>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9685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60.000,00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</a:tr>
              <a:tr h="130175">
                <a:tc>
                  <a:txBody>
                    <a:bodyPr/>
                    <a:lstStyle/>
                    <a:p>
                      <a:pPr marL="672465">
                        <a:lnSpc>
                          <a:spcPts val="819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0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750" spc="1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050505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745"/>
                        </a:lnSpc>
                        <a:spcBef>
                          <a:spcPts val="175"/>
                        </a:spcBef>
                      </a:pP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465.025,00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2025-07-22T14:11:11Z</dcterms:created>
  <dcterms:modified xsi:type="dcterms:W3CDTF">2025-07-22T14:11:11Z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