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0469" y="737403"/>
            <a:ext cx="636513" cy="61247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18240" y="9584732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545757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4" name="object 4" descr=""/>
          <p:cNvGrpSpPr/>
          <p:nvPr/>
        </p:nvGrpSpPr>
        <p:grpSpPr>
          <a:xfrm>
            <a:off x="618240" y="1477855"/>
            <a:ext cx="6173470" cy="21590"/>
            <a:chOff x="618240" y="1477855"/>
            <a:chExt cx="6173470" cy="21590"/>
          </a:xfrm>
        </p:grpSpPr>
        <p:sp>
          <p:nvSpPr>
            <p:cNvPr id="5" name="object 5" descr=""/>
            <p:cNvSpPr/>
            <p:nvPr/>
          </p:nvSpPr>
          <p:spPr>
            <a:xfrm>
              <a:off x="618240" y="1494614"/>
              <a:ext cx="6173470" cy="0"/>
            </a:xfrm>
            <a:custGeom>
              <a:avLst/>
              <a:gdLst/>
              <a:ahLst/>
              <a:cxnLst/>
              <a:rect l="l" t="t" r="r" b="b"/>
              <a:pathLst>
                <a:path w="6173470" h="0">
                  <a:moveTo>
                    <a:pt x="0" y="0"/>
                  </a:moveTo>
                  <a:lnTo>
                    <a:pt x="6173266" y="0"/>
                  </a:lnTo>
                </a:path>
              </a:pathLst>
            </a:custGeom>
            <a:ln w="9141">
              <a:solidFill>
                <a:srgbClr val="484B4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999670" y="1482426"/>
              <a:ext cx="299085" cy="0"/>
            </a:xfrm>
            <a:custGeom>
              <a:avLst/>
              <a:gdLst/>
              <a:ahLst/>
              <a:cxnLst/>
              <a:rect l="l" t="t" r="r" b="b"/>
              <a:pathLst>
                <a:path w="299085" h="0">
                  <a:moveTo>
                    <a:pt x="0" y="0"/>
                  </a:moveTo>
                  <a:lnTo>
                    <a:pt x="298460" y="0"/>
                  </a:lnTo>
                </a:path>
              </a:pathLst>
            </a:custGeom>
            <a:ln w="9141">
              <a:solidFill>
                <a:srgbClr val="484B4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7" name="object 7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33335" y="9628915"/>
            <a:ext cx="252778" cy="48754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5541" y="9625868"/>
            <a:ext cx="432463" cy="60942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496396" y="551271"/>
            <a:ext cx="2935605" cy="5518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35" b="1">
                <a:latin typeface="Arial"/>
                <a:cs typeface="Arial"/>
              </a:rPr>
              <a:t>PREFEITURA</a:t>
            </a:r>
            <a:r>
              <a:rPr dirty="0" sz="1150" spc="40" b="1">
                <a:latin typeface="Arial"/>
                <a:cs typeface="Arial"/>
              </a:rPr>
              <a:t> </a:t>
            </a:r>
            <a:r>
              <a:rPr dirty="0" sz="1150" spc="-30" b="1">
                <a:latin typeface="Arial"/>
                <a:cs typeface="Arial"/>
              </a:rPr>
              <a:t>MUNICIPAL</a:t>
            </a:r>
            <a:r>
              <a:rPr dirty="0" sz="1150" spc="25" b="1"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151515"/>
                </a:solidFill>
                <a:latin typeface="Arial"/>
                <a:cs typeface="Arial"/>
              </a:rPr>
              <a:t>DE</a:t>
            </a:r>
            <a:r>
              <a:rPr dirty="0" sz="1150" spc="-4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150" spc="-35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4604" marR="1848485">
              <a:lnSpc>
                <a:spcPct val="120000"/>
              </a:lnSpc>
              <a:spcBef>
                <a:spcPts val="455"/>
              </a:spcBef>
            </a:pPr>
            <a:r>
              <a:rPr dirty="0" sz="800" spc="-30">
                <a:latin typeface="Microsoft Sans Serif"/>
                <a:cs typeface="Microsoft Sans Serif"/>
              </a:rPr>
              <a:t>Rua</a:t>
            </a:r>
            <a:r>
              <a:rPr dirty="0" sz="800" spc="-35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080808"/>
                </a:solidFill>
                <a:latin typeface="Microsoft Sans Serif"/>
                <a:cs typeface="Microsoft Sans Serif"/>
              </a:rPr>
              <a:t>Maria</a:t>
            </a:r>
            <a:r>
              <a:rPr dirty="0" sz="800" spc="5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Lourenço,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18</a:t>
            </a:r>
            <a:r>
              <a:rPr dirty="0" sz="800" spc="500"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Fazenda</a:t>
            </a:r>
            <a:r>
              <a:rPr dirty="0" sz="800" spc="-10">
                <a:latin typeface="Microsoft Sans Serif"/>
                <a:cs typeface="Microsoft Sans Serif"/>
              </a:rPr>
              <a:t> 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030954" y="1707909"/>
            <a:ext cx="2730500" cy="6597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51535">
              <a:lnSpc>
                <a:spcPct val="100000"/>
              </a:lnSpc>
              <a:spcBef>
                <a:spcPts val="100"/>
              </a:spcBef>
            </a:pPr>
            <a:r>
              <a:rPr dirty="0" sz="800" spc="-40">
                <a:solidFill>
                  <a:srgbClr val="1F1F1F"/>
                </a:solidFill>
                <a:latin typeface="Microsoft Sans Serif"/>
                <a:cs typeface="Microsoft Sans Serif"/>
              </a:rPr>
              <a:t>Decreto</a:t>
            </a:r>
            <a:r>
              <a:rPr dirty="0" sz="800" spc="-1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D1D1D"/>
                </a:solidFill>
                <a:latin typeface="Microsoft Sans Serif"/>
                <a:cs typeface="Microsoft Sans Serif"/>
              </a:rPr>
              <a:t>N° </a:t>
            </a:r>
            <a:r>
              <a:rPr dirty="0" sz="800" spc="-60">
                <a:solidFill>
                  <a:srgbClr val="282828"/>
                </a:solidFill>
                <a:latin typeface="Microsoft Sans Serif"/>
                <a:cs typeface="Microsoft Sans Serif"/>
              </a:rPr>
              <a:t>2815</a:t>
            </a:r>
            <a:r>
              <a:rPr dirty="0" sz="800" spc="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3D3D3D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2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050505"/>
                </a:solidFill>
                <a:latin typeface="Microsoft Sans Serif"/>
                <a:cs typeface="Microsoft Sans Serif"/>
              </a:rPr>
              <a:t>16</a:t>
            </a:r>
            <a:r>
              <a:rPr dirty="0" sz="800" spc="315">
                <a:solidFill>
                  <a:srgbClr val="050505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4B4B4B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16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0A0A0A"/>
                </a:solidFill>
                <a:latin typeface="Microsoft Sans Serif"/>
                <a:cs typeface="Microsoft Sans Serif"/>
              </a:rPr>
              <a:t>dezembro.</a:t>
            </a:r>
            <a:r>
              <a:rPr dirty="0" sz="800" spc="4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383838"/>
                </a:solidFill>
                <a:latin typeface="Microsoft Sans Serif"/>
                <a:cs typeface="Microsoft Sans Serif"/>
              </a:rPr>
              <a:t>2024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3335">
              <a:lnSpc>
                <a:spcPts val="855"/>
              </a:lnSpc>
            </a:pPr>
            <a:r>
              <a:rPr dirty="0" sz="750" spc="-10">
                <a:solidFill>
                  <a:srgbClr val="1C1C1C"/>
                </a:solidFill>
                <a:latin typeface="Microsoft Sans Serif"/>
                <a:cs typeface="Microsoft Sans Serif"/>
              </a:rPr>
              <a:t>Abre</a:t>
            </a:r>
            <a:r>
              <a:rPr dirty="0" sz="750" spc="-1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crédito</a:t>
            </a:r>
            <a:r>
              <a:rPr dirty="0" sz="750" spc="-1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suplementar</a:t>
            </a:r>
            <a:r>
              <a:rPr dirty="0" sz="750" spc="4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no</a:t>
            </a:r>
            <a:r>
              <a:rPr dirty="0" sz="750" spc="-2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valor</a:t>
            </a:r>
            <a:r>
              <a:rPr dirty="0" sz="750" spc="20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83838"/>
                </a:solidFill>
                <a:latin typeface="Microsoft Sans Serif"/>
                <a:cs typeface="Microsoft Sans Serif"/>
              </a:rPr>
              <a:t>total</a:t>
            </a:r>
            <a:r>
              <a:rPr dirty="0" sz="750" spc="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de</a:t>
            </a:r>
            <a:r>
              <a:rPr dirty="0" sz="750" spc="10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Microsoft Sans Serif"/>
                <a:cs typeface="Microsoft Sans Serif"/>
              </a:rPr>
              <a:t>R$153.286,32,</a:t>
            </a:r>
            <a:r>
              <a:rPr dirty="0" sz="750" spc="4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0">
                <a:solidFill>
                  <a:srgbClr val="464646"/>
                </a:solidFill>
                <a:latin typeface="Microsoft Sans Serif"/>
                <a:cs typeface="Microsoft Sans Serif"/>
              </a:rPr>
              <a:t>para</a:t>
            </a:r>
            <a:endParaRPr sz="750">
              <a:latin typeface="Microsoft Sans Serif"/>
              <a:cs typeface="Microsoft Sans Serif"/>
            </a:endParaRPr>
          </a:p>
          <a:p>
            <a:pPr marL="12700">
              <a:lnSpc>
                <a:spcPts val="915"/>
              </a:lnSpc>
            </a:pPr>
            <a:r>
              <a:rPr dirty="0" sz="800" spc="-35">
                <a:solidFill>
                  <a:srgbClr val="444444"/>
                </a:solidFill>
                <a:latin typeface="Microsoft Sans Serif"/>
                <a:cs typeface="Microsoft Sans Serif"/>
              </a:rPr>
              <a:t>fins</a:t>
            </a:r>
            <a:r>
              <a:rPr dirty="0" sz="800" spc="-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A2A2A"/>
                </a:solidFill>
                <a:latin typeface="Microsoft Sans Serif"/>
                <a:cs typeface="Microsoft Sans Serif"/>
              </a:rPr>
              <a:t>que</a:t>
            </a:r>
            <a:r>
              <a:rPr dirty="0" sz="80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363636"/>
                </a:solidFill>
                <a:latin typeface="Microsoft Sans Serif"/>
                <a:cs typeface="Microsoft Sans Serif"/>
              </a:rPr>
              <a:t>se</a:t>
            </a:r>
            <a:r>
              <a:rPr dirty="0" sz="800" spc="-1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Microsoft Sans Serif"/>
                <a:cs typeface="Microsoft Sans Serif"/>
              </a:rPr>
              <a:t>especifica</a:t>
            </a:r>
            <a:r>
              <a:rPr dirty="0" sz="800" spc="10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D5D5D"/>
                </a:solidFill>
                <a:latin typeface="Microsoft Sans Serif"/>
                <a:cs typeface="Microsoft Sans Serif"/>
              </a:rPr>
              <a:t>e</a:t>
            </a:r>
            <a:r>
              <a:rPr dirty="0" sz="800" spc="-25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424242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3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Microsoft Sans Serif"/>
                <a:cs typeface="Microsoft Sans Serif"/>
              </a:rPr>
              <a:t>outras</a:t>
            </a:r>
            <a:r>
              <a:rPr dirty="0" sz="800" spc="1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Microsoft Sans Serif"/>
                <a:cs typeface="Microsoft Sans Serif"/>
              </a:rPr>
              <a:t>providências.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98420" y="2832299"/>
            <a:ext cx="6003925" cy="901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780" marR="5080" indent="761365">
              <a:lnSpc>
                <a:spcPct val="140000"/>
              </a:lnSpc>
              <a:spcBef>
                <a:spcPts val="100"/>
              </a:spcBef>
            </a:pPr>
            <a:r>
              <a:rPr dirty="0" sz="800" spc="-50">
                <a:solidFill>
                  <a:srgbClr val="181818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3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F2F2F"/>
                </a:solidFill>
                <a:latin typeface="Microsoft Sans Serif"/>
                <a:cs typeface="Microsoft Sans Serif"/>
              </a:rPr>
              <a:t>PREFEITO</a:t>
            </a:r>
            <a:r>
              <a:rPr dirty="0" sz="800" spc="1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080808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800" spc="25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4D4D4D"/>
                </a:solidFill>
                <a:latin typeface="Microsoft Sans Serif"/>
                <a:cs typeface="Microsoft Sans Serif"/>
              </a:rPr>
              <a:t>no</a:t>
            </a:r>
            <a:r>
              <a:rPr dirty="0" sz="800" spc="-1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Microsoft Sans Serif"/>
                <a:cs typeface="Microsoft Sans Serif"/>
              </a:rPr>
              <a:t>uso</a:t>
            </a:r>
            <a:r>
              <a:rPr dirty="0" sz="80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4D4D4D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51515"/>
                </a:solidFill>
                <a:latin typeface="Microsoft Sans Serif"/>
                <a:cs typeface="Microsoft Sans Serif"/>
              </a:rPr>
              <a:t>suas</a:t>
            </a:r>
            <a:r>
              <a:rPr dirty="0" sz="80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81818"/>
                </a:solidFill>
                <a:latin typeface="Microsoft Sans Serif"/>
                <a:cs typeface="Microsoft Sans Serif"/>
              </a:rPr>
              <a:t>atnbuições</a:t>
            </a:r>
            <a:r>
              <a:rPr dirty="0" sz="800" spc="2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legais,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181818"/>
                </a:solidFill>
                <a:latin typeface="Microsoft Sans Serif"/>
                <a:cs typeface="Microsoft Sans Serif"/>
              </a:rPr>
              <a:t>constitucionais</a:t>
            </a:r>
            <a:r>
              <a:rPr dirty="0" sz="800" spc="-4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5">
                <a:latin typeface="Microsoft Sans Serif"/>
                <a:cs typeface="Microsoft Sans Serif"/>
              </a:rPr>
              <a:t>e</a:t>
            </a:r>
            <a:r>
              <a:rPr dirty="0" sz="800" spc="-20"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3B3B3B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4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acordo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363636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2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75757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5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343434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-3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0E0E0E"/>
                </a:solidFill>
                <a:latin typeface="Microsoft Sans Serif"/>
                <a:cs typeface="Microsoft Sans Serif"/>
              </a:rPr>
              <a:t>lhe</a:t>
            </a:r>
            <a:r>
              <a:rPr dirty="0" sz="800" spc="-1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Microsoft Sans Serif"/>
                <a:cs typeface="Microsoft Sans Serif"/>
              </a:rPr>
              <a:t>œnfere</a:t>
            </a:r>
            <a:r>
              <a:rPr dirty="0" sz="800" spc="25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2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art.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>
                <a:latin typeface="Microsoft Sans Serif"/>
                <a:cs typeface="Microsoft Sans Serif"/>
              </a:rPr>
              <a:t>8º</a:t>
            </a:r>
            <a:r>
              <a:rPr dirty="0" sz="800" spc="185">
                <a:latin typeface="Microsoft Sans Serif"/>
                <a:cs typeface="Microsoft Sans Serif"/>
              </a:rPr>
              <a:t> </a:t>
            </a:r>
            <a:r>
              <a:rPr dirty="0" sz="800" spc="-25">
                <a:latin typeface="Microsoft Sans Serif"/>
                <a:cs typeface="Microsoft Sans Serif"/>
              </a:rPr>
              <a:t>da</a:t>
            </a:r>
            <a:r>
              <a:rPr dirty="0" sz="800" spc="500"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35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6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latin typeface="Microsoft Sans Serif"/>
                <a:cs typeface="Microsoft Sans Serif"/>
              </a:rPr>
              <a:t>823/2023</a:t>
            </a:r>
            <a:r>
              <a:rPr dirty="0" sz="800" spc="-10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Microsoft Sans Serif"/>
                <a:cs typeface="Microsoft Sans Serif"/>
              </a:rPr>
              <a:t>datada</a:t>
            </a:r>
            <a:r>
              <a:rPr dirty="0" sz="800" spc="-10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Microsoft Sans Serif"/>
                <a:cs typeface="Microsoft Sans Serif"/>
              </a:rPr>
              <a:t>de </a:t>
            </a:r>
            <a:r>
              <a:rPr dirty="0" sz="800" spc="-45">
                <a:latin typeface="Microsoft Sans Serif"/>
                <a:cs typeface="Microsoft Sans Serif"/>
              </a:rPr>
              <a:t>21/12/2023,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Microsoft Sans Serif"/>
                <a:cs typeface="Microsoft Sans Serif"/>
              </a:rPr>
              <a:t>publicada</a:t>
            </a:r>
            <a:r>
              <a:rPr dirty="0" sz="800" spc="-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525252"/>
                </a:solidFill>
                <a:latin typeface="Microsoft Sans Serif"/>
                <a:cs typeface="Microsoft Sans Serif"/>
              </a:rPr>
              <a:t>em</a:t>
            </a:r>
            <a:r>
              <a:rPr dirty="0" sz="800" spc="17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21/12/2023</a:t>
            </a:r>
            <a:endParaRPr sz="8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65"/>
              </a:spcBef>
            </a:pPr>
            <a:endParaRPr sz="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42424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750" spc="-5">
                <a:solidFill>
                  <a:srgbClr val="242424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25">
                <a:solidFill>
                  <a:srgbClr val="383838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242424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750" spc="10">
                <a:solidFill>
                  <a:srgbClr val="242424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181818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750" spc="-50">
                <a:solidFill>
                  <a:srgbClr val="181818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505050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20">
                <a:solidFill>
                  <a:srgbClr val="505050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750" spc="5">
                <a:solidFill>
                  <a:srgbClr val="2F2F2F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25">
                <a:solidFill>
                  <a:srgbClr val="4B4B4B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A:</a:t>
            </a:r>
            <a:r>
              <a:rPr dirty="0" u="sng" sz="750" spc="500">
                <a:solidFill>
                  <a:srgbClr val="4B4B4B"/>
                </a:solidFill>
                <a:uFill>
                  <a:solidFill>
                    <a:srgbClr val="2B2F34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306070">
              <a:lnSpc>
                <a:spcPct val="100000"/>
              </a:lnSpc>
            </a:pPr>
            <a:r>
              <a:rPr dirty="0" sz="750" spc="-10">
                <a:latin typeface="Microsoft Sans Serif"/>
                <a:cs typeface="Microsoft Sans Serif"/>
              </a:rPr>
              <a:t>Artigo</a:t>
            </a:r>
            <a:r>
              <a:rPr dirty="0" sz="75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B4B4B"/>
                </a:solidFill>
                <a:latin typeface="Microsoft Sans Serif"/>
                <a:cs typeface="Microsoft Sans Serif"/>
              </a:rPr>
              <a:t>1ᵉ</a:t>
            </a:r>
            <a:r>
              <a:rPr dirty="0" sz="750" spc="-3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-</a:t>
            </a:r>
            <a:r>
              <a:rPr dirty="0" sz="750" spc="2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24242"/>
                </a:solidFill>
                <a:latin typeface="Microsoft Sans Serif"/>
                <a:cs typeface="Microsoft Sans Serif"/>
              </a:rPr>
              <a:t>Fica</a:t>
            </a:r>
            <a:r>
              <a:rPr dirty="0" sz="750" spc="-10">
                <a:solidFill>
                  <a:srgbClr val="424242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Microsoft Sans Serif"/>
                <a:cs typeface="Microsoft Sans Serif"/>
              </a:rPr>
              <a:t>aberto</a:t>
            </a:r>
            <a:r>
              <a:rPr dirty="0" sz="750" spc="15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Microsoft Sans Serif"/>
                <a:cs typeface="Microsoft Sans Serif"/>
              </a:rPr>
              <a:t>crédito</a:t>
            </a:r>
            <a:r>
              <a:rPr dirty="0" sz="750" spc="4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51515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750" spc="3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65656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Microsoft Sans Serif"/>
                <a:cs typeface="Microsoft Sans Serif"/>
              </a:rPr>
              <a:t>seguintes</a:t>
            </a:r>
            <a:r>
              <a:rPr dirty="0" sz="750" spc="4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Microsoft Sans Serif"/>
                <a:cs typeface="Microsoft Sans Serif"/>
              </a:rPr>
              <a:t>dotações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9184" y="4423701"/>
            <a:ext cx="2506345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 spc="-10">
                <a:uFill>
                  <a:solidFill>
                    <a:srgbClr val="2F3434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sng" sz="800" spc="5">
                <a:uFill>
                  <a:solidFill>
                    <a:srgbClr val="2F34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2F3434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800" spc="500">
                <a:uFill>
                  <a:solidFill>
                    <a:srgbClr val="2F3434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60325">
              <a:lnSpc>
                <a:spcPct val="100000"/>
              </a:lnSpc>
              <a:spcBef>
                <a:spcPts val="305"/>
              </a:spcBef>
            </a:pPr>
            <a:r>
              <a:rPr dirty="0" sz="950" spc="-30" b="1">
                <a:latin typeface="Arial"/>
                <a:cs typeface="Arial"/>
              </a:rPr>
              <a:t>PREFEITURA</a:t>
            </a:r>
            <a:r>
              <a:rPr dirty="0" sz="950" spc="15" b="1">
                <a:latin typeface="Arial"/>
                <a:cs typeface="Arial"/>
              </a:rPr>
              <a:t> </a:t>
            </a:r>
            <a:r>
              <a:rPr dirty="0" sz="950" spc="-25" b="1">
                <a:latin typeface="Arial"/>
                <a:cs typeface="Arial"/>
              </a:rPr>
              <a:t>MUNICIPAL</a:t>
            </a:r>
            <a:r>
              <a:rPr dirty="0" sz="950" spc="3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-6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3" name="object 13" descr=""/>
          <p:cNvGraphicFramePr>
            <a:graphicFrameLocks noGrp="1"/>
          </p:cNvGraphicFramePr>
          <p:nvPr/>
        </p:nvGraphicFramePr>
        <p:xfrm>
          <a:off x="745786" y="4796999"/>
          <a:ext cx="6110605" cy="1094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4370"/>
                <a:gridCol w="2910840"/>
                <a:gridCol w="1836419"/>
                <a:gridCol w="611504"/>
              </a:tblGrid>
              <a:tr h="142240">
                <a:tc>
                  <a:txBody>
                    <a:bodyPr/>
                    <a:lstStyle/>
                    <a:p>
                      <a:pPr marL="34925">
                        <a:lnSpc>
                          <a:spcPts val="894"/>
                        </a:lnSpc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ts val="894"/>
                        </a:lnSpc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Secretańa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5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Fazenda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1.169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Encargos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Dívida</a:t>
                      </a:r>
                      <a:r>
                        <a:rPr dirty="0" sz="800" spc="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com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INSS,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Previdência</a:t>
                      </a:r>
                      <a:r>
                        <a:rPr dirty="0" sz="800" spc="2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6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PASEP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3.2.9.0.21.00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JUROS</a:t>
                      </a:r>
                      <a:r>
                        <a:rPr dirty="0" sz="800" spc="4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60">
                          <a:latin typeface="Microsoft Sans Serif"/>
                          <a:cs typeface="Microsoft Sans Serif"/>
                        </a:rPr>
                        <a:t>SOBRE</a:t>
                      </a:r>
                      <a:r>
                        <a:rPr dirty="0" sz="800" spc="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DÍVIDA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POR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CONTRATO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22.204,67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37795">
                <a:tc>
                  <a:txBody>
                    <a:bodyPr/>
                    <a:lstStyle/>
                    <a:p>
                      <a:pPr marL="34925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4.6.9.0.71.01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Principal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da </a:t>
                      </a:r>
                      <a:r>
                        <a:rPr dirty="0" sz="800" spc="-2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Divida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Contratual</a:t>
                      </a:r>
                      <a:r>
                        <a:rPr dirty="0" sz="80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com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INSS</a:t>
                      </a:r>
                      <a:r>
                        <a:rPr dirty="0" sz="800" spc="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878787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-60">
                          <a:solidFill>
                            <a:srgbClr val="87878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PASEP</a:t>
                      </a:r>
                      <a:r>
                        <a:rPr dirty="0" sz="80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Arrecadacäo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3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800" spc="5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6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69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131.081.65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</a:tr>
              <a:tr h="192405">
                <a:tc gridSpan="3">
                  <a:txBody>
                    <a:bodyPr/>
                    <a:lstStyle/>
                    <a:p>
                      <a:pPr marL="329946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4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5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RR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412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153.286,32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1275"/>
                </a:tc>
              </a:tr>
              <a:tr h="161290">
                <a:tc gridSpan="3">
                  <a:txBody>
                    <a:bodyPr/>
                    <a:lstStyle/>
                    <a:p>
                      <a:pPr marL="32994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153.286,32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</a:tr>
              <a:tr h="133350">
                <a:tc gridSpan="3">
                  <a:txBody>
                    <a:bodyPr/>
                    <a:lstStyle/>
                    <a:p>
                      <a:pPr algn="r" marR="44259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Valer</a:t>
                      </a:r>
                      <a:r>
                        <a:rPr dirty="0" sz="80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Suplementado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153.286,32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4" name="object 14" descr=""/>
          <p:cNvSpPr txBox="1"/>
          <p:nvPr/>
        </p:nvSpPr>
        <p:spPr>
          <a:xfrm>
            <a:off x="1077695" y="5940366"/>
            <a:ext cx="5539105" cy="266700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443230" marR="5080" indent="-431165">
              <a:lnSpc>
                <a:spcPts val="940"/>
              </a:lnSpc>
              <a:spcBef>
                <a:spcPts val="145"/>
              </a:spcBef>
            </a:pPr>
            <a:r>
              <a:rPr dirty="0" sz="800" spc="-35">
                <a:solidFill>
                  <a:srgbClr val="464646"/>
                </a:solidFill>
                <a:latin typeface="Microsoft Sans Serif"/>
                <a:cs typeface="Microsoft Sans Serif"/>
              </a:rPr>
              <a:t>Artigo</a:t>
            </a:r>
            <a:r>
              <a:rPr dirty="0" sz="800" spc="2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3A3A3A"/>
                </a:solidFill>
                <a:latin typeface="Microsoft Sans Serif"/>
                <a:cs typeface="Microsoft Sans Serif"/>
              </a:rPr>
              <a:t>2º </a:t>
            </a:r>
            <a:r>
              <a:rPr dirty="0" sz="800">
                <a:solidFill>
                  <a:srgbClr val="676767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75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latin typeface="Microsoft Sans Serif"/>
                <a:cs typeface="Microsoft Sans Serif"/>
              </a:rPr>
              <a:t>As</a:t>
            </a:r>
            <a:r>
              <a:rPr dirty="0" sz="800" spc="-15"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0C0C0C"/>
                </a:solidFill>
                <a:latin typeface="Microsoft Sans Serif"/>
                <a:cs typeface="Microsoft Sans Serif"/>
              </a:rPr>
              <a:t>despesas</a:t>
            </a:r>
            <a:r>
              <a:rPr dirty="0" sz="800" spc="4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F1F1F"/>
                </a:solidFill>
                <a:latin typeface="Microsoft Sans Serif"/>
                <a:cs typeface="Microsoft Sans Serif"/>
              </a:rPr>
              <a:t>decorrentes</a:t>
            </a:r>
            <a:r>
              <a:rPr dirty="0" sz="800" spc="4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525252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1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Microsoft Sans Serif"/>
                <a:cs typeface="Microsoft Sans Serif"/>
              </a:rPr>
              <a:t>abertura</a:t>
            </a:r>
            <a:r>
              <a:rPr dirty="0" sz="800" spc="2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5D5D5D"/>
                </a:solidFill>
                <a:latin typeface="Microsoft Sans Serif"/>
                <a:cs typeface="Microsoft Sans Serif"/>
              </a:rPr>
              <a:t>do</a:t>
            </a:r>
            <a:r>
              <a:rPr dirty="0" sz="800" spc="-15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11111"/>
                </a:solidFill>
                <a:latin typeface="Microsoft Sans Serif"/>
                <a:cs typeface="Microsoft Sans Serif"/>
              </a:rPr>
              <a:t>presente</a:t>
            </a:r>
            <a:r>
              <a:rPr dirty="0" sz="800" spc="5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latin typeface="Microsoft Sans Serif"/>
                <a:cs typeface="Microsoft Sans Serif"/>
              </a:rPr>
              <a:t>crédito</a:t>
            </a:r>
            <a:r>
              <a:rPr dirty="0" sz="800" spc="20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0F0F0F"/>
                </a:solidFill>
                <a:latin typeface="Microsoft Sans Serif"/>
                <a:cs typeface="Microsoft Sans Serif"/>
              </a:rPr>
              <a:t>suplementar,</a:t>
            </a:r>
            <a:r>
              <a:rPr dirty="0" sz="800" spc="6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313131"/>
                </a:solidFill>
                <a:latin typeface="Microsoft Sans Serif"/>
                <a:cs typeface="Microsoft Sans Serif"/>
              </a:rPr>
              <a:t>seräo</a:t>
            </a:r>
            <a:r>
              <a:rPr dirty="0" sz="800" spc="5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A1A1A"/>
                </a:solidFill>
                <a:latin typeface="Microsoft Sans Serif"/>
                <a:cs typeface="Microsoft Sans Serif"/>
              </a:rPr>
              <a:t>cobertas</a:t>
            </a:r>
            <a:r>
              <a:rPr dirty="0" sz="800" spc="1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545454"/>
                </a:solidFill>
                <a:latin typeface="Microsoft Sans Serif"/>
                <a:cs typeface="Microsoft Sans Serif"/>
              </a:rPr>
              <a:t>com</a:t>
            </a:r>
            <a:r>
              <a:rPr dirty="0" sz="800" spc="-20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32323"/>
                </a:solidFill>
                <a:latin typeface="Microsoft Sans Serif"/>
                <a:cs typeface="Microsoft Sans Serif"/>
              </a:rPr>
              <a:t>recursos</a:t>
            </a:r>
            <a:r>
              <a:rPr dirty="0" sz="800" spc="4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65">
                <a:solidFill>
                  <a:srgbClr val="363636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0E0E0E"/>
                </a:solidFill>
                <a:latin typeface="Microsoft Sans Serif"/>
                <a:cs typeface="Microsoft Sans Serif"/>
              </a:rPr>
              <a:t>que</a:t>
            </a:r>
            <a:r>
              <a:rPr dirty="0" sz="800" spc="5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Microsoft Sans Serif"/>
                <a:cs typeface="Microsoft Sans Serif"/>
              </a:rPr>
              <a:t>trata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Microsoft Sans Serif"/>
                <a:cs typeface="Microsoft Sans Serif"/>
              </a:rPr>
              <a:t>o</a:t>
            </a:r>
            <a:r>
              <a:rPr dirty="0" sz="800" spc="-1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Artigo </a:t>
            </a:r>
            <a:r>
              <a:rPr dirty="0" sz="800" spc="-45">
                <a:solidFill>
                  <a:srgbClr val="242424"/>
                </a:solidFill>
                <a:latin typeface="Microsoft Sans Serif"/>
                <a:cs typeface="Microsoft Sans Serif"/>
              </a:rPr>
              <a:t>43</a:t>
            </a:r>
            <a:r>
              <a:rPr dirty="0" sz="800" spc="-1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parágrafo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20">
                <a:solidFill>
                  <a:srgbClr val="464646"/>
                </a:solidFill>
                <a:latin typeface="Microsoft Sans Serif"/>
                <a:cs typeface="Microsoft Sans Serif"/>
              </a:rPr>
              <a:t>1º</a:t>
            </a:r>
            <a:r>
              <a:rPr dirty="0" sz="800" spc="-10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414141"/>
                </a:solidFill>
                <a:latin typeface="Microsoft Sans Serif"/>
                <a:cs typeface="Microsoft Sans Serif"/>
              </a:rPr>
              <a:t>da</a:t>
            </a:r>
            <a:r>
              <a:rPr dirty="0" sz="800" spc="-20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4B4B4B"/>
                </a:solidFill>
                <a:latin typeface="Microsoft Sans Serif"/>
                <a:cs typeface="Microsoft Sans Serif"/>
              </a:rPr>
              <a:t>Lei</a:t>
            </a:r>
            <a:r>
              <a:rPr dirty="0" sz="800" spc="-15">
                <a:solidFill>
                  <a:srgbClr val="4B4B4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Federal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31313"/>
                </a:solidFill>
                <a:latin typeface="Microsoft Sans Serif"/>
                <a:cs typeface="Microsoft Sans Serif"/>
              </a:rPr>
              <a:t>N°</a:t>
            </a:r>
            <a:r>
              <a:rPr dirty="0" sz="800" spc="-3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latin typeface="Microsoft Sans Serif"/>
                <a:cs typeface="Microsoft Sans Serif"/>
              </a:rPr>
              <a:t>4.320/64,</a:t>
            </a:r>
            <a:r>
              <a:rPr dirty="0" sz="800" spc="10"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12121"/>
                </a:solidFill>
                <a:latin typeface="Microsoft Sans Serif"/>
                <a:cs typeface="Microsoft Sans Serif"/>
              </a:rPr>
              <a:t>Inciso</a:t>
            </a:r>
            <a:r>
              <a:rPr dirty="0" sz="800" spc="-1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III.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889949" y="6269456"/>
            <a:ext cx="152844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37500"/>
              </a:lnSpc>
              <a:spcBef>
                <a:spcPts val="100"/>
              </a:spcBef>
            </a:pPr>
            <a:r>
              <a:rPr dirty="0" sz="800" spc="-25">
                <a:solidFill>
                  <a:srgbClr val="0C0C0C"/>
                </a:solidFill>
                <a:latin typeface="Microsoft Sans Serif"/>
                <a:cs typeface="Microsoft Sans Serif"/>
              </a:rPr>
              <a:t>lnciso:</a:t>
            </a:r>
            <a:r>
              <a:rPr dirty="0" sz="800" spc="-1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A1A1A"/>
                </a:solidFill>
                <a:latin typeface="Microsoft Sans Serif"/>
                <a:cs typeface="Microsoft Sans Serif"/>
              </a:rPr>
              <a:t>II</a:t>
            </a:r>
            <a:r>
              <a:rPr dirty="0" sz="800" spc="-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B2B2B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5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232323"/>
                </a:solidFill>
                <a:latin typeface="Microsoft Sans Serif"/>
                <a:cs typeface="Microsoft Sans Serif"/>
              </a:rPr>
              <a:t>Excesso</a:t>
            </a:r>
            <a:r>
              <a:rPr dirty="0" sz="800" spc="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3F3F3F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0">
                <a:solidFill>
                  <a:srgbClr val="161616"/>
                </a:solidFill>
                <a:latin typeface="Microsoft Sans Serif"/>
                <a:cs typeface="Microsoft Sans Serif"/>
              </a:rPr>
              <a:t>Arrecadaçăo:</a:t>
            </a:r>
            <a:r>
              <a:rPr dirty="0" sz="80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2F2F2F"/>
                </a:solidFill>
                <a:latin typeface="Microsoft Sans Serif"/>
                <a:cs typeface="Microsoft Sans Serif"/>
              </a:rPr>
              <a:t>llł</a:t>
            </a:r>
            <a:r>
              <a:rPr dirty="0" sz="800" spc="7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800">
                <a:solidFill>
                  <a:srgbClr val="1F1F1F"/>
                </a:solidFill>
                <a:latin typeface="Microsoft Sans Serif"/>
                <a:cs typeface="Microsoft Sans Serif"/>
              </a:rPr>
              <a:t>-</a:t>
            </a:r>
            <a:r>
              <a:rPr dirty="0" sz="800" spc="-2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F1F1F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800" spc="5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5">
                <a:solidFill>
                  <a:srgbClr val="232323"/>
                </a:solidFill>
                <a:latin typeface="Microsoft Sans Serif"/>
                <a:cs typeface="Microsoft Sans Serif"/>
              </a:rPr>
              <a:t>de</a:t>
            </a:r>
            <a:r>
              <a:rPr dirty="0" sz="800" spc="-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45">
                <a:solidFill>
                  <a:srgbClr val="161616"/>
                </a:solidFill>
                <a:latin typeface="Microsoft Sans Serif"/>
                <a:cs typeface="Microsoft Sans Serif"/>
              </a:rPr>
              <a:t>Dotação</a:t>
            </a:r>
            <a:r>
              <a:rPr dirty="0" sz="800" spc="1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50">
                <a:solidFill>
                  <a:srgbClr val="707070"/>
                </a:solidFill>
                <a:latin typeface="Microsoft Sans Serif"/>
                <a:cs typeface="Microsoft Sans Serif"/>
              </a:rPr>
              <a:t>: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52230" y="6600949"/>
            <a:ext cx="2499360" cy="347345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5"/>
              </a:spcBef>
            </a:pPr>
            <a:r>
              <a:rPr dirty="0" u="sng" sz="800" spc="-10">
                <a:uFill>
                  <a:solidFill>
                    <a:srgbClr val="444448"/>
                  </a:solidFill>
                </a:uFill>
                <a:latin typeface="Microsoft Sans Serif"/>
                <a:cs typeface="Microsoft Sans Serif"/>
              </a:rPr>
              <a:t>Dotaşóes</a:t>
            </a:r>
            <a:r>
              <a:rPr dirty="0" u="sng" sz="800" spc="15">
                <a:uFill>
                  <a:solidFill>
                    <a:srgbClr val="444448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800" spc="-10">
                <a:uFill>
                  <a:solidFill>
                    <a:srgbClr val="444448"/>
                  </a:solidFill>
                </a:uFill>
                <a:latin typeface="Microsoft Sans Serif"/>
                <a:cs typeface="Microsoft Sans Serif"/>
              </a:rPr>
              <a:t>Anuladas</a:t>
            </a:r>
            <a:r>
              <a:rPr dirty="0" u="sng" sz="800" spc="500">
                <a:uFill>
                  <a:solidFill>
                    <a:srgbClr val="444448"/>
                  </a:solidFill>
                </a:uFill>
                <a:latin typeface="Microsoft Sans Serif"/>
                <a:cs typeface="Microsoft Sans Serif"/>
              </a:rPr>
              <a:t> </a:t>
            </a:r>
            <a:endParaRPr sz="800">
              <a:latin typeface="Microsoft Sans Serif"/>
              <a:cs typeface="Microsoft Sans Serif"/>
            </a:endParaRPr>
          </a:p>
          <a:p>
            <a:pPr marL="53340">
              <a:lnSpc>
                <a:spcPct val="100000"/>
              </a:lnSpc>
              <a:spcBef>
                <a:spcPts val="235"/>
              </a:spcBef>
            </a:pPr>
            <a:r>
              <a:rPr dirty="0" sz="950" spc="-25">
                <a:latin typeface="Microsoft Sans Serif"/>
                <a:cs typeface="Microsoft Sans Serif"/>
              </a:rPr>
              <a:t>PREFEITURA</a:t>
            </a:r>
            <a:r>
              <a:rPr dirty="0" sz="950" spc="55">
                <a:latin typeface="Microsoft Sans Serif"/>
                <a:cs typeface="Microsoft Sans Serif"/>
              </a:rPr>
              <a:t> </a:t>
            </a:r>
            <a:r>
              <a:rPr dirty="0" sz="950" spc="-30" b="1">
                <a:latin typeface="Arial"/>
                <a:cs typeface="Arial"/>
              </a:rPr>
              <a:t>MUNICIPAL</a:t>
            </a:r>
            <a:r>
              <a:rPr dirty="0" sz="950" spc="50" b="1">
                <a:latin typeface="Arial"/>
                <a:cs typeface="Arial"/>
              </a:rPr>
              <a:t> </a:t>
            </a:r>
            <a:r>
              <a:rPr dirty="0" sz="950">
                <a:latin typeface="Microsoft Sans Serif"/>
                <a:cs typeface="Microsoft Sans Serif"/>
              </a:rPr>
              <a:t>DE</a:t>
            </a:r>
            <a:r>
              <a:rPr dirty="0" sz="950" spc="-40">
                <a:latin typeface="Microsoft Sans Serif"/>
                <a:cs typeface="Microsoft Sans Serif"/>
              </a:rPr>
              <a:t> </a:t>
            </a:r>
            <a:r>
              <a:rPr dirty="0" sz="950" spc="-10">
                <a:latin typeface="Microsoft Sans Serif"/>
                <a:cs typeface="Microsoft Sans Serif"/>
              </a:rPr>
              <a:t>SEROPEDICA</a:t>
            </a:r>
            <a:endParaRPr sz="950">
              <a:latin typeface="Microsoft Sans Serif"/>
              <a:cs typeface="Microsoft Sans Serif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746486" y="6957411"/>
          <a:ext cx="6106795" cy="11061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4370"/>
                <a:gridCol w="2473325"/>
                <a:gridCol w="2177414"/>
                <a:gridCol w="706120"/>
              </a:tblGrid>
              <a:tr h="142875">
                <a:tc>
                  <a:txBody>
                    <a:bodyPr/>
                    <a:lstStyle/>
                    <a:p>
                      <a:pPr marL="31750">
                        <a:lnSpc>
                          <a:spcPts val="894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894"/>
                        </a:lnSpc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2.825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Manuten0ão</a:t>
                      </a:r>
                      <a:r>
                        <a:rPr dirty="0" sz="80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800" spc="-3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Operacionalização</a:t>
                      </a:r>
                      <a:r>
                        <a:rPr dirty="0" sz="800" spc="-1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2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Secretária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3.1.9.0.13.04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Obriqacöes</a:t>
                      </a:r>
                      <a:r>
                        <a:rPr dirty="0" sz="800" spc="35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Patronais</a:t>
                      </a:r>
                      <a:r>
                        <a:rPr dirty="0" sz="80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55">
                          <a:latin typeface="Microsoft Sans Serif"/>
                          <a:cs typeface="Microsoft Sans Serif"/>
                        </a:rPr>
                        <a:t>Reoime</a:t>
                      </a:r>
                      <a:r>
                        <a:rPr dirty="0" sz="800" spc="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35">
                          <a:latin typeface="Microsoft Sans Serif"/>
                          <a:cs typeface="Microsoft Sans Serif"/>
                        </a:rPr>
                        <a:t>Próerio</a:t>
                      </a:r>
                      <a:r>
                        <a:rPr dirty="0" sz="800" spc="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65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2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Previdència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60515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3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800" spc="2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17.000,00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3655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5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800" spc="2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80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6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CONSUMO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marL="6019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Royalties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800" spc="-6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Uniäo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136.286,32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413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800" spc="-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solidFill>
                            <a:srgbClr val="5E5E5E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800" spc="-40">
                          <a:solidFill>
                            <a:srgbClr val="5E5E5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153.286,32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800" spc="-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800" spc="-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800" spc="1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RR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153.286,32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860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89940">
                        <a:lnSpc>
                          <a:spcPts val="915"/>
                        </a:lnSpc>
                        <a:spcBef>
                          <a:spcPts val="40"/>
                        </a:spcBef>
                      </a:pPr>
                      <a:r>
                        <a:rPr dirty="0" sz="800" spc="-5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45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18181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153.286,32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3895707" y="6281644"/>
            <a:ext cx="60579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 spc="-45">
                <a:solidFill>
                  <a:srgbClr val="0E0E0E"/>
                </a:solidFill>
                <a:latin typeface="Microsoft Sans Serif"/>
                <a:cs typeface="Microsoft Sans Serif"/>
              </a:rPr>
              <a:t>R$153.286,32</a:t>
            </a:r>
            <a:endParaRPr sz="800">
              <a:latin typeface="Microsoft Sans Serif"/>
              <a:cs typeface="Microsoft Sans Serif"/>
            </a:endParaRPr>
          </a:p>
          <a:p>
            <a:pPr marL="13335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1D1D1D"/>
                </a:solidFill>
                <a:latin typeface="Microsoft Sans Serif"/>
                <a:cs typeface="Microsoft Sans Serif"/>
              </a:rPr>
              <a:t>$153.286.32</a:t>
            </a:r>
            <a:endParaRPr sz="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4833" y="743498"/>
            <a:ext cx="612149" cy="59723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21285" y="9590826"/>
            <a:ext cx="6176645" cy="0"/>
          </a:xfrm>
          <a:custGeom>
            <a:avLst/>
            <a:gdLst/>
            <a:ahLst/>
            <a:cxnLst/>
            <a:rect l="l" t="t" r="r" b="b"/>
            <a:pathLst>
              <a:path w="6176645" h="0">
                <a:moveTo>
                  <a:pt x="0" y="0"/>
                </a:moveTo>
                <a:lnTo>
                  <a:pt x="6176312" y="0"/>
                </a:lnTo>
              </a:path>
            </a:pathLst>
          </a:custGeom>
          <a:ln w="9141">
            <a:solidFill>
              <a:srgbClr val="5457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29285" y="2823161"/>
            <a:ext cx="1806575" cy="0"/>
          </a:xfrm>
          <a:custGeom>
            <a:avLst/>
            <a:gdLst/>
            <a:ahLst/>
            <a:cxnLst/>
            <a:rect l="l" t="t" r="r" b="b"/>
            <a:pathLst>
              <a:path w="1806575" h="0">
                <a:moveTo>
                  <a:pt x="0" y="0"/>
                </a:moveTo>
                <a:lnTo>
                  <a:pt x="1805992" y="0"/>
                </a:lnTo>
              </a:path>
            </a:pathLst>
          </a:custGeom>
          <a:ln w="9141">
            <a:solidFill>
              <a:srgbClr val="4F54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27376" y="1500708"/>
            <a:ext cx="6161405" cy="0"/>
          </a:xfrm>
          <a:custGeom>
            <a:avLst/>
            <a:gdLst/>
            <a:ahLst/>
            <a:cxnLst/>
            <a:rect l="l" t="t" r="r" b="b"/>
            <a:pathLst>
              <a:path w="6161405" h="0">
                <a:moveTo>
                  <a:pt x="0" y="0"/>
                </a:moveTo>
                <a:lnTo>
                  <a:pt x="6161084" y="0"/>
                </a:lnTo>
              </a:path>
            </a:pathLst>
          </a:custGeom>
          <a:ln w="15235">
            <a:solidFill>
              <a:srgbClr val="565656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33335" y="9635009"/>
            <a:ext cx="252778" cy="45706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28586" y="9635009"/>
            <a:ext cx="426372" cy="54848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474008" y="606119"/>
            <a:ext cx="2933065" cy="5391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30">
                <a:latin typeface="Microsoft Sans Serif"/>
                <a:cs typeface="Microsoft Sans Serif"/>
              </a:rPr>
              <a:t>PREFEITURA</a:t>
            </a:r>
            <a:r>
              <a:rPr dirty="0" sz="1150" spc="20">
                <a:latin typeface="Microsoft Sans Serif"/>
                <a:cs typeface="Microsoft Sans Serif"/>
              </a:rPr>
              <a:t> </a:t>
            </a:r>
            <a:r>
              <a:rPr dirty="0" sz="1150" spc="-10">
                <a:latin typeface="Microsoft Sans Serif"/>
                <a:cs typeface="Microsoft Sans Serif"/>
              </a:rPr>
              <a:t>MUNICIPAL</a:t>
            </a:r>
            <a:r>
              <a:rPr dirty="0" sz="1150" spc="10">
                <a:latin typeface="Microsoft Sans Serif"/>
                <a:cs typeface="Microsoft Sans Serif"/>
              </a:rPr>
              <a:t> </a:t>
            </a:r>
            <a:r>
              <a:rPr dirty="0" sz="1150">
                <a:solidFill>
                  <a:srgbClr val="080808"/>
                </a:solidFill>
                <a:latin typeface="Microsoft Sans Serif"/>
                <a:cs typeface="Microsoft Sans Serif"/>
              </a:rPr>
              <a:t>DE</a:t>
            </a:r>
            <a:r>
              <a:rPr dirty="0" sz="1150" spc="-30">
                <a:solidFill>
                  <a:srgbClr val="080808"/>
                </a:solidFill>
                <a:latin typeface="Microsoft Sans Serif"/>
                <a:cs typeface="Microsoft Sans Serif"/>
              </a:rPr>
              <a:t> </a:t>
            </a:r>
            <a:r>
              <a:rPr dirty="0" sz="1150" spc="-25">
                <a:latin typeface="Microsoft Sans Serif"/>
                <a:cs typeface="Microsoft Sans Serif"/>
              </a:rPr>
              <a:t>SEROPEDICA</a:t>
            </a:r>
            <a:endParaRPr sz="1150">
              <a:latin typeface="Microsoft Sans Serif"/>
              <a:cs typeface="Microsoft Sans Serif"/>
            </a:endParaRPr>
          </a:p>
          <a:p>
            <a:pPr marL="12700" marR="1851660">
              <a:lnSpc>
                <a:spcPct val="117500"/>
              </a:lnSpc>
              <a:spcBef>
                <a:spcPts val="409"/>
              </a:spcBef>
            </a:pPr>
            <a:r>
              <a:rPr dirty="0" sz="800" spc="-30">
                <a:solidFill>
                  <a:srgbClr val="050505"/>
                </a:solidFill>
                <a:latin typeface="Microsoft Sans Serif"/>
                <a:cs typeface="Microsoft Sans Serif"/>
              </a:rPr>
              <a:t>Rua</a:t>
            </a:r>
            <a:r>
              <a:rPr dirty="0" sz="800" spc="-35">
                <a:solidFill>
                  <a:srgbClr val="050505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20">
                <a:latin typeface="Microsoft Sans Serif"/>
                <a:cs typeface="Microsoft Sans Serif"/>
              </a:rPr>
              <a:t>Maria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Lourenço,</a:t>
            </a:r>
            <a:r>
              <a:rPr dirty="0" sz="800" spc="5">
                <a:latin typeface="Microsoft Sans Serif"/>
                <a:cs typeface="Microsoft Sans Serif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Microsoft Sans Serif"/>
                <a:cs typeface="Microsoft Sans Serif"/>
              </a:rPr>
              <a:t>18</a:t>
            </a:r>
            <a:r>
              <a:rPr dirty="0" sz="800" spc="50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800" spc="-30">
                <a:latin typeface="Microsoft Sans Serif"/>
                <a:cs typeface="Microsoft Sans Serif"/>
              </a:rPr>
              <a:t>Fazenda</a:t>
            </a:r>
            <a:r>
              <a:rPr dirty="0" sz="800" spc="15">
                <a:latin typeface="Microsoft Sans Serif"/>
                <a:cs typeface="Microsoft Sans Serif"/>
              </a:rPr>
              <a:t> </a:t>
            </a:r>
            <a:r>
              <a:rPr dirty="0" sz="800" spc="-10">
                <a:latin typeface="Microsoft Sans Serif"/>
                <a:cs typeface="Microsoft Sans Serif"/>
              </a:rPr>
              <a:t>Caxias</a:t>
            </a:r>
            <a:endParaRPr sz="80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80232" y="1571042"/>
            <a:ext cx="374522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70865" algn="l"/>
              </a:tabLst>
            </a:pPr>
            <a:r>
              <a:rPr dirty="0" sz="750" spc="-10">
                <a:solidFill>
                  <a:srgbClr val="2D2D2D"/>
                </a:solidFill>
                <a:latin typeface="Microsoft Sans Serif"/>
                <a:cs typeface="Microsoft Sans Serif"/>
              </a:rPr>
              <a:t>Artìgo</a:t>
            </a:r>
            <a:r>
              <a:rPr dirty="0" sz="75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B3B3B"/>
                </a:solidFill>
                <a:latin typeface="Microsoft Sans Serif"/>
                <a:cs typeface="Microsoft Sans Serif"/>
              </a:rPr>
              <a:t>3º</a:t>
            </a:r>
            <a:r>
              <a:rPr dirty="0" sz="750" spc="-3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60">
                <a:solidFill>
                  <a:srgbClr val="4B4B4B"/>
                </a:solidFill>
                <a:latin typeface="Microsoft Sans Serif"/>
                <a:cs typeface="Microsoft Sans Serif"/>
              </a:rPr>
              <a:t>-</a:t>
            </a:r>
            <a:r>
              <a:rPr dirty="0" sz="750">
                <a:solidFill>
                  <a:srgbClr val="4B4B4B"/>
                </a:solidFill>
                <a:latin typeface="Microsoft Sans Serif"/>
                <a:cs typeface="Microsoft Sans Serif"/>
              </a:rPr>
              <a:t>	</a:t>
            </a:r>
            <a:r>
              <a:rPr dirty="0" sz="750" spc="-10">
                <a:latin typeface="Microsoft Sans Serif"/>
                <a:cs typeface="Microsoft Sans Serif"/>
              </a:rPr>
              <a:t>Revogadas</a:t>
            </a:r>
            <a:r>
              <a:rPr dirty="0" sz="750" spc="6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25252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-25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Microsoft Sans Serif"/>
                <a:cs typeface="Microsoft Sans Serif"/>
              </a:rPr>
              <a:t>disposições</a:t>
            </a:r>
            <a:r>
              <a:rPr dirty="0" sz="750" spc="100">
                <a:solidFill>
                  <a:srgbClr val="2F2F2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B3B3B"/>
                </a:solidFill>
                <a:latin typeface="Microsoft Sans Serif"/>
                <a:cs typeface="Microsoft Sans Serif"/>
              </a:rPr>
              <a:t>em</a:t>
            </a:r>
            <a:r>
              <a:rPr dirty="0" sz="750" spc="1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Microsoft Sans Serif"/>
                <a:cs typeface="Microsoft Sans Serif"/>
              </a:rPr>
              <a:t>contrźrio.</a:t>
            </a:r>
            <a:r>
              <a:rPr dirty="0" sz="750" spc="35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Microsoft Sans Serif"/>
                <a:cs typeface="Microsoft Sans Serif"/>
              </a:rPr>
              <a:t>Publique-</a:t>
            </a:r>
            <a:r>
              <a:rPr dirty="0" sz="750">
                <a:solidFill>
                  <a:srgbClr val="343434"/>
                </a:solidFill>
                <a:latin typeface="Microsoft Sans Serif"/>
                <a:cs typeface="Microsoft Sans Serif"/>
              </a:rPr>
              <a:t>se.</a:t>
            </a:r>
            <a:r>
              <a:rPr dirty="0" sz="750" spc="114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5">
                <a:latin typeface="Microsoft Sans Serif"/>
                <a:cs typeface="Microsoft Sans Serif"/>
              </a:rPr>
              <a:t>afixe-</a:t>
            </a:r>
            <a:r>
              <a:rPr dirty="0" sz="750">
                <a:latin typeface="Microsoft Sans Serif"/>
                <a:cs typeface="Microsoft Sans Serif"/>
              </a:rPr>
              <a:t>se</a:t>
            </a:r>
            <a:r>
              <a:rPr dirty="0" sz="750" spc="6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6E6E6E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5">
                <a:solidFill>
                  <a:srgbClr val="6E6E6E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343434"/>
                </a:solidFill>
                <a:latin typeface="Microsoft Sans Serif"/>
                <a:cs typeface="Microsoft Sans Serif"/>
              </a:rPr>
              <a:t>cumpra-se.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735987" y="2284070"/>
            <a:ext cx="19513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0A0A0A"/>
                </a:solidFill>
                <a:latin typeface="Microsoft Sans Serif"/>
                <a:cs typeface="Microsoft Sans Serif"/>
              </a:rPr>
              <a:t>Gabinete</a:t>
            </a:r>
            <a:r>
              <a:rPr dirty="0" sz="750" spc="4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B2B2B"/>
                </a:solidFill>
                <a:latin typeface="Microsoft Sans Serif"/>
                <a:cs typeface="Microsoft Sans Serif"/>
              </a:rPr>
              <a:t>do</a:t>
            </a:r>
            <a:r>
              <a:rPr dirty="0" sz="750" spc="-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31313"/>
                </a:solidFill>
                <a:latin typeface="Microsoft Sans Serif"/>
                <a:cs typeface="Microsoft Sans Serif"/>
              </a:rPr>
              <a:t>Prefeito. </a:t>
            </a:r>
            <a:r>
              <a:rPr dirty="0" sz="750">
                <a:solidFill>
                  <a:srgbClr val="3F3F3F"/>
                </a:solidFill>
                <a:latin typeface="Microsoft Sans Serif"/>
                <a:cs typeface="Microsoft Sans Serif"/>
              </a:rPr>
              <a:t>16</a:t>
            </a:r>
            <a:r>
              <a:rPr dirty="0" sz="750" spc="36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de</a:t>
            </a:r>
            <a:r>
              <a:rPr dirty="0" sz="750" spc="175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12121"/>
                </a:solidFill>
                <a:latin typeface="Microsoft Sans Serif"/>
                <a:cs typeface="Microsoft Sans Serif"/>
              </a:rPr>
              <a:t>dezemhro.</a:t>
            </a:r>
            <a:r>
              <a:rPr dirty="0" sz="750" spc="4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0">
                <a:solidFill>
                  <a:srgbClr val="2F2F2F"/>
                </a:solidFill>
                <a:latin typeface="Microsoft Sans Serif"/>
                <a:cs typeface="Microsoft Sans Serif"/>
              </a:rPr>
              <a:t>2024</a:t>
            </a:r>
            <a:endParaRPr sz="75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2025-07-22T14:08:30Z</dcterms:created>
  <dcterms:modified xsi:type="dcterms:W3CDTF">2025-07-22T14:08:30Z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2024-12-17T00:00:00Z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