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29920" y="9727946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 h="0">
                <a:moveTo>
                  <a:pt x="0" y="0"/>
                </a:moveTo>
                <a:lnTo>
                  <a:pt x="6432135" y="0"/>
                </a:lnTo>
              </a:path>
            </a:pathLst>
          </a:custGeom>
          <a:ln w="9141">
            <a:solidFill>
              <a:srgbClr val="3B48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529920" y="1311786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6044" y="0"/>
                </a:lnTo>
              </a:path>
            </a:pathLst>
          </a:custGeom>
          <a:ln w="9141">
            <a:solidFill>
              <a:srgbClr val="3B44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31829" y="8638599"/>
            <a:ext cx="4178451" cy="118533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0877" y="618565"/>
            <a:ext cx="459873" cy="46011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976375" y="1575363"/>
            <a:ext cx="1930858" cy="88366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14157" y="5810867"/>
            <a:ext cx="5743846" cy="2285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44674" y="328831"/>
            <a:ext cx="3062605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latin typeface="Lucida Sans Unicode"/>
                <a:cs typeface="Lucida Sans Unicode"/>
              </a:rPr>
              <a:t>PREFEITURA</a:t>
            </a:r>
            <a:r>
              <a:rPr dirty="0" sz="1150" spc="10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12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60">
                <a:latin typeface="Lucida Sans Unicode"/>
                <a:cs typeface="Lucida Sans Unicode"/>
              </a:rPr>
              <a:t> </a:t>
            </a:r>
            <a:r>
              <a:rPr dirty="0" sz="1150" spc="40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7145" marR="1934845">
              <a:lnSpc>
                <a:spcPct val="130600"/>
              </a:lnSpc>
              <a:spcBef>
                <a:spcPts val="470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70707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5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Lourenç</a:t>
            </a:r>
            <a:r>
              <a:rPr dirty="0" sz="750" spc="-17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o,</a:t>
            </a:r>
            <a:r>
              <a:rPr dirty="0" sz="750" spc="-9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latin typeface="Lucida Sans Unicode"/>
                <a:cs typeface="Lucida Sans Unicode"/>
              </a:rPr>
              <a:t>Fazenda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76758" y="1954981"/>
            <a:ext cx="2728595" cy="255904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2540">
              <a:lnSpc>
                <a:spcPct val="101299"/>
              </a:lnSpc>
              <a:spcBef>
                <a:spcPts val="85"/>
              </a:spcBef>
            </a:pPr>
            <a:r>
              <a:rPr dirty="0" sz="750" spc="-45">
                <a:solidFill>
                  <a:srgbClr val="131313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hre</a:t>
            </a: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rJré</a:t>
            </a: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dim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E0E0E"/>
                </a:solidFill>
                <a:latin typeface="Lucida Sans Unicode"/>
                <a:cs typeface="Lucida Sans Unicode"/>
              </a:rPr>
              <a:t>sripleoJc</a:t>
            </a:r>
            <a:r>
              <a:rPr dirty="0" sz="750" spc="-10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E0E0E"/>
                </a:solidFill>
                <a:latin typeface="Lucida Sans Unicode"/>
                <a:cs typeface="Lucida Sans Unicode"/>
              </a:rPr>
              <a:t>ntar</a:t>
            </a:r>
            <a:r>
              <a:rPr dirty="0" sz="750" spc="-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5">
                <a:solidFill>
                  <a:srgbClr val="5D5D5D"/>
                </a:solidFill>
                <a:latin typeface="Lucida Sans Unicode"/>
                <a:cs typeface="Lucida Sans Unicode"/>
              </a:rPr>
              <a:t>we›</a:t>
            </a:r>
            <a:r>
              <a:rPr dirty="0" sz="750" spc="7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F0F0F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81818"/>
                </a:solidFill>
                <a:latin typeface="Lucida Sans Unicode"/>
                <a:cs typeface="Lucida Sans Unicode"/>
              </a:rPr>
              <a:t>tolal</a:t>
            </a:r>
            <a:r>
              <a:rPr dirty="0" sz="7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rJ</a:t>
            </a:r>
            <a:r>
              <a:rPr dirty="0" sz="750" spc="3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RSI</a:t>
            </a:r>
            <a:r>
              <a:rPr dirty="0" sz="750" spc="229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0C0C0C"/>
                </a:solidFill>
                <a:latin typeface="Lucida Sans Unicode"/>
                <a:cs typeface="Lucida Sans Unicode"/>
              </a:rPr>
              <a:t>OF.0ü0.0Lł.</a:t>
            </a:r>
            <a:r>
              <a:rPr dirty="0" sz="75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para </a:t>
            </a:r>
            <a:r>
              <a:rPr dirty="0" sz="750" spc="-50">
                <a:latin typeface="Lucida Sans Unicode"/>
                <a:cs typeface="Lucida Sans Unicode"/>
              </a:rPr>
              <a:t>fins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que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espec</a:t>
            </a:r>
            <a:r>
              <a:rPr dirty="0" sz="750" spc="-20">
                <a:solidFill>
                  <a:srgbClr val="1D1D1D"/>
                </a:solidFill>
                <a:latin typeface="Lucida Sans Unicode"/>
                <a:cs typeface="Lucida Sans Unicode"/>
              </a:rPr>
              <a:t>ifica</a:t>
            </a:r>
            <a:r>
              <a:rPr dirty="0" sz="750" spc="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outras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B2B2B"/>
                </a:solidFill>
                <a:latin typeface="Lucida Sans Unicode"/>
                <a:cs typeface="Lucida Sans Unicode"/>
              </a:rPr>
              <a:t>PrG</a:t>
            </a:r>
            <a:r>
              <a:rPr dirty="0" sz="750" spc="-1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videncias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5800" y="2698226"/>
            <a:ext cx="6210935" cy="938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792480">
              <a:lnSpc>
                <a:spcPct val="145000"/>
              </a:lnSpc>
              <a:spcBef>
                <a:spcPts val="100"/>
              </a:spcBef>
            </a:pP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PREFEI?O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MUNICIPAL.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st</a:t>
            </a:r>
            <a:r>
              <a:rPr dirty="0" sz="80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atribrliçües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legais,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E0E0E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5">
                <a:solidFill>
                  <a:srgbClr val="232323"/>
                </a:solidFill>
                <a:latin typeface="Lucida Sans Unicode"/>
                <a:cs typeface="Lucida Sans Unicode"/>
              </a:rPr>
              <a:t>c:om</a:t>
            </a:r>
            <a:r>
              <a:rPr dirty="0" sz="80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76767"/>
                </a:solidFill>
                <a:latin typeface="Lucida Sans Unicode"/>
                <a:cs typeface="Lucida Sans Unicode"/>
              </a:rPr>
              <a:t>n</a:t>
            </a:r>
            <a:r>
              <a:rPr dirty="0" sz="800" spc="-5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31313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sonfere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D4D4D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12121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6“</a:t>
            </a:r>
            <a:r>
              <a:rPr dirty="0" sz="800" spc="16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la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N’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823/2023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datada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dc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21/J</a:t>
            </a:r>
            <a:r>
              <a:rPr dirty="0" sz="800" spc="-14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2'202J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40">
                <a:latin typeface="Lucida Sans Unicode"/>
                <a:cs typeface="Lucida Sans Unicode"/>
              </a:rPr>
              <a:t>pubtïscda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cm</a:t>
            </a:r>
            <a:r>
              <a:rPr dirty="0" sz="800" spc="2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5">
                <a:solidFill>
                  <a:srgbClr val="1F1F1F"/>
                </a:solidFill>
                <a:latin typeface="Lucida Sans Unicode"/>
                <a:cs typeface="Lucida Sans Unicode"/>
              </a:rPr>
              <a:t>21/12,</a:t>
            </a:r>
            <a:r>
              <a:rPr dirty="0" sz="800" spc="-1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75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35">
                <a:solidFill>
                  <a:srgbClr val="2A2A2A"/>
                </a:solidFill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2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161616"/>
                </a:solidFill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5">
                <a:solidFill>
                  <a:srgbClr val="161616"/>
                </a:solidFill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40"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B3B3B"/>
                </a:solidFill>
                <a:uFill>
                  <a:solidFill>
                    <a:srgbClr val="384448"/>
                  </a:solidFill>
                </a:uFill>
                <a:latin typeface="Lucida Sans Unicode"/>
                <a:cs typeface="Lucida Sans Unicode"/>
              </a:rPr>
              <a:t>A’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8770">
              <a:lnSpc>
                <a:spcPct val="100000"/>
              </a:lnSpc>
            </a:pP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Artigo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1“</a:t>
            </a:r>
            <a:r>
              <a:rPr dirty="0" sz="75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4">
                <a:solidFill>
                  <a:srgbClr val="606060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8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2F2F2F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80">
                <a:solidFill>
                  <a:srgbClr val="161616"/>
                </a:solidFill>
                <a:latin typeface="Lucida Sans Unicode"/>
                <a:cs typeface="Lucida Sans Unicode"/>
              </a:rPr>
              <a:t>be</a:t>
            </a:r>
            <a:r>
              <a:rPr dirty="0" sz="750" spc="-80">
                <a:solidFill>
                  <a:srgbClr val="232323"/>
                </a:solidFill>
                <a:latin typeface="Lucida Sans Unicode"/>
                <a:cs typeface="Lucida Sans Unicode"/>
              </a:rPr>
              <a:t>r1o</a:t>
            </a:r>
            <a:r>
              <a:rPr dirty="0" sz="750" spc="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crúdito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81818"/>
                </a:solidFill>
                <a:latin typeface="Lucida Sans Unicode"/>
                <a:cs typeface="Lucida Sans Unicode"/>
              </a:rPr>
              <a:t>suplenJei</a:t>
            </a:r>
            <a:r>
              <a:rPr dirty="0" sz="7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lar</a:t>
            </a:r>
            <a:r>
              <a:rPr dirty="0" sz="7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seguir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tss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dotaçoes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7663" y="4373181"/>
            <a:ext cx="1215390" cy="35941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700" spc="20">
                <a:uFill>
                  <a:solidFill>
                    <a:srgbClr val="2B383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00" spc="55">
                <a:uFill>
                  <a:solidFill>
                    <a:srgbClr val="2B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20">
                <a:uFill>
                  <a:solidFill>
                    <a:srgbClr val="2B383B"/>
                  </a:solidFill>
                </a:uFill>
                <a:latin typeface="Lucida Sans Unicode"/>
                <a:cs typeface="Lucida Sans Unicode"/>
              </a:rPr>
              <a:t>Suplementada</a:t>
            </a:r>
            <a:r>
              <a:rPr dirty="0" u="sng" sz="700" spc="-90">
                <a:uFill>
                  <a:solidFill>
                    <a:srgbClr val="2B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50">
                <a:solidFill>
                  <a:srgbClr val="181818"/>
                </a:solidFill>
                <a:uFill>
                  <a:solidFill>
                    <a:srgbClr val="2B383B"/>
                  </a:solidFill>
                </a:uFill>
                <a:latin typeface="Lucida Sans Unicode"/>
                <a:cs typeface="Lucida Sans Unicode"/>
              </a:rPr>
              <a:t>s</a:t>
            </a:r>
            <a:endParaRPr sz="70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70"/>
              </a:spcBef>
            </a:pPr>
            <a:r>
              <a:rPr dirty="0" sz="950" spc="55">
                <a:latin typeface="Lucida Sans Unicode"/>
                <a:cs typeface="Lucida Sans Unicode"/>
              </a:rPr>
              <a:t>SEROPREVI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54684" y="4758471"/>
          <a:ext cx="6352540" cy="970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8025"/>
                <a:gridCol w="3038475"/>
                <a:gridCol w="1902460"/>
                <a:gridCol w="628014"/>
              </a:tblGrid>
              <a:tr h="318770">
                <a:tc>
                  <a:txBody>
                    <a:bodyPr/>
                    <a:lstStyle/>
                    <a:p>
                      <a:pPr marL="3175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11.25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2.8üJ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855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lnstituto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Previdûncia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Municipio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Seropédica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Ń1anuteilcáo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ODeFãCİGiJaliza¢ño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98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3.1.9.0.1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*</a:t>
                      </a:r>
                      <a:r>
                        <a:rPr dirty="0" sz="75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sz="750" spc="-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NClîvłE</a:t>
                      </a:r>
                      <a:r>
                        <a:rPr dirty="0" sz="75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Ń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TOS</a:t>
                      </a:r>
                      <a:r>
                        <a:rPr dirty="0" sz="750" spc="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VAIN</a:t>
                      </a:r>
                      <a:r>
                        <a:rPr dirty="0" sz="75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TAG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NS</a:t>
                      </a:r>
                      <a:r>
                        <a:rPr dirty="0" sz="750" spc="1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750" spc="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F‘ESSOA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955"/>
                        </a:lnSpc>
                        <a:spcBef>
                          <a:spcPts val="130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RecŁirsos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Vir›r:ri!acluJ&lt;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au</a:t>
                      </a:r>
                      <a:r>
                        <a:rPr dirty="0" sz="800" spc="-7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R.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PS</a:t>
                      </a:r>
                      <a:r>
                        <a:rPr dirty="0" sz="8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FLin‹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95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90500">
                <a:tc gridSpan="3">
                  <a:txBody>
                    <a:bodyPr/>
                    <a:lstStyle/>
                    <a:p>
                      <a:pPr marL="344042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67005">
                <a:tc gridSpan="3">
                  <a:txBody>
                    <a:bodyPr/>
                    <a:lstStyle/>
                    <a:p>
                      <a:pPr marL="344042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4145">
                <a:tc gridSpan="3">
                  <a:txBody>
                    <a:bodyPr/>
                    <a:lstStyle/>
                    <a:p>
                      <a:pPr algn="r" marR="455930">
                        <a:lnSpc>
                          <a:spcPts val="955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557072" y="6461117"/>
            <a:ext cx="95758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343F48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>
                <a:solidFill>
                  <a:srgbClr val="161616"/>
                </a:solidFill>
                <a:uFill>
                  <a:solidFill>
                    <a:srgbClr val="343F48"/>
                  </a:solidFill>
                </a:uFill>
                <a:latin typeface="Lucida Sans Unicode"/>
                <a:cs typeface="Lucida Sans Unicode"/>
              </a:rPr>
              <a:t>ões</a:t>
            </a:r>
            <a:r>
              <a:rPr dirty="0" u="sng" sz="750" spc="90">
                <a:solidFill>
                  <a:srgbClr val="161616"/>
                </a:solidFill>
                <a:uFill>
                  <a:solidFill>
                    <a:srgbClr val="343F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343F4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343F48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40"/>
              </a:spcBef>
            </a:pPr>
            <a:r>
              <a:rPr dirty="0" sz="950" spc="55">
                <a:latin typeface="Lucida Sans Unicode"/>
                <a:cs typeface="Lucida Sans Unicode"/>
              </a:rPr>
              <a:t>SEROPREVI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48417" y="6118878"/>
            <a:ext cx="16046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9300"/>
              </a:lnSpc>
              <a:spcBef>
                <a:spcPts val="100"/>
              </a:spcBef>
            </a:pPr>
            <a:r>
              <a:rPr dirty="0" sz="750" spc="-55">
                <a:solidFill>
                  <a:srgbClr val="1A1A1A"/>
                </a:solidFill>
                <a:latin typeface="Lucida Sans Unicode"/>
                <a:cs typeface="Lucida Sans Unicode"/>
              </a:rPr>
              <a:t>Inc:lso:</a:t>
            </a:r>
            <a:r>
              <a:rPr dirty="0" sz="750" spc="1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61616"/>
                </a:solidFill>
                <a:latin typeface="Lucida Sans Unicode"/>
                <a:cs typeface="Lucida Sans Unicode"/>
              </a:rPr>
              <a:t>Ex.ceüso</a:t>
            </a:r>
            <a:r>
              <a:rPr dirty="0" sz="7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:îe</a:t>
            </a:r>
            <a:r>
              <a:rPr dirty="0" sz="750" spc="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Ar</a:t>
            </a:r>
            <a:r>
              <a:rPr dirty="0" sz="750" spc="-50">
                <a:latin typeface="Lucida Sans Unicode"/>
                <a:cs typeface="Lucida Sans Unicode"/>
              </a:rPr>
              <a:t>recatlaș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b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c: 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Lucida Sans Unicode"/>
                <a:cs typeface="Lucida Sans Unicode"/>
              </a:rPr>
              <a:t>ulaçăo</a:t>
            </a:r>
            <a:r>
              <a:rPr dirty="0" sz="7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</a:t>
            </a:r>
            <a:r>
              <a:rPr dirty="0" sz="750" spc="355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80808"/>
                </a:solidFill>
                <a:latin typeface="Lucida Sans Unicode"/>
                <a:cs typeface="Lucida Sans Unicode"/>
              </a:rPr>
              <a:t>Dotaç</a:t>
            </a:r>
            <a:r>
              <a:rPr dirty="0" sz="750" spc="-16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ăo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36436" y="6112785"/>
            <a:ext cx="631825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90"/>
              </a:spcBef>
            </a:pP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R$</a:t>
            </a:r>
            <a:r>
              <a:rPr dirty="0" sz="750" spc="-45">
                <a:solidFill>
                  <a:srgbClr val="111111"/>
                </a:solidFill>
                <a:latin typeface="Lucida Sans Unicode"/>
                <a:cs typeface="Lucida Sans Unicode"/>
              </a:rPr>
              <a:t>100.000.00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solidFill>
                  <a:srgbClr val="0F0F0F"/>
                </a:solidFill>
                <a:latin typeface="Lucida Sans Unicode"/>
                <a:cs typeface="Lucida Sans Unicode"/>
              </a:rPr>
              <a:t>$100.000,00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71367" y="6772231"/>
            <a:ext cx="603885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Lucida Sans Unicode"/>
                <a:cs typeface="Lucida Sans Unicode"/>
              </a:rPr>
              <a:t>11.25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2.80J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65">
                <a:latin typeface="Lucida Sans Unicode"/>
                <a:cs typeface="Lucida Sans Unicode"/>
              </a:rPr>
              <a:t>3.3.'2.0.39.05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45771" y="6772231"/>
            <a:ext cx="2809875" cy="5499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2540">
              <a:lnSpc>
                <a:spcPct val="142500"/>
              </a:lnSpc>
              <a:spcBef>
                <a:spcPts val="120"/>
              </a:spcBef>
            </a:pPr>
            <a:r>
              <a:rPr dirty="0" sz="800" spc="-35">
                <a:latin typeface="Lucida Sans Unicode"/>
                <a:cs typeface="Lucida Sans Unicode"/>
              </a:rPr>
              <a:t>Instituto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Previdência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70707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6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Município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Seropédica </a:t>
            </a:r>
            <a:r>
              <a:rPr dirty="0" sz="800" spc="-60">
                <a:latin typeface="Lucida Sans Unicode"/>
                <a:cs typeface="Lucida Sans Unicode"/>
              </a:rPr>
              <a:t>MaiJutencûo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51515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Ooeracionalizacâo </a:t>
            </a:r>
            <a:r>
              <a:rPr dirty="0" sz="800" spc="-40">
                <a:solidFill>
                  <a:srgbClr val="131313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Unidades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Administrativas </a:t>
            </a:r>
            <a:r>
              <a:rPr dirty="0" sz="800" spc="-90">
                <a:latin typeface="Lucida Sans Unicode"/>
                <a:cs typeface="Lucida Sans Unicode"/>
              </a:rPr>
              <a:t>DEI\OAIS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SERVIÇOS</a:t>
            </a:r>
            <a:r>
              <a:rPr dirty="0" sz="800" spc="1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TERCE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I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ROS</a:t>
            </a:r>
            <a:r>
              <a:rPr dirty="0" sz="800" spc="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7E7E7E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8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PE6SOA</a:t>
            </a:r>
            <a:r>
              <a:rPr dirty="0" sz="800" spc="2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JURíDICA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49154" y="7174452"/>
            <a:ext cx="16535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Rec‹irscs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\’inc:u!ados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13131"/>
                </a:solidFill>
                <a:latin typeface="Lucida Sans Unicode"/>
                <a:cs typeface="Lucida Sans Unicode"/>
              </a:rPr>
              <a:t>ao</a:t>
            </a:r>
            <a:r>
              <a:rPr dirty="0" sz="80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RPPS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6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Fun‹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01417" y="7174452"/>
            <a:ext cx="509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1Ú0.000.00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57487" y="7366938"/>
          <a:ext cx="2947035" cy="461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5655"/>
                <a:gridCol w="804544"/>
              </a:tblGrid>
              <a:tr h="151765">
                <a:tc>
                  <a:txBody>
                    <a:bodyPr/>
                    <a:lstStyle/>
                    <a:p>
                      <a:pPr marL="34290">
                        <a:lnSpc>
                          <a:spcPts val="910"/>
                        </a:lnSpc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647777"/>
                          </a:solidFill>
                          <a:latin typeface="Lucida Sans Unicode"/>
                          <a:cs typeface="Lucida Sans Unicode"/>
                        </a:rPr>
                        <a:t>!</a:t>
                      </a:r>
                      <a:r>
                        <a:rPr dirty="0" sz="800" spc="15">
                          <a:solidFill>
                            <a:srgbClr val="64777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2875">
                <a:tc>
                  <a:txBody>
                    <a:bodyPr/>
                    <a:lstStyle/>
                    <a:p>
                      <a:pPr marL="69723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Total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881839" y="7875291"/>
            <a:ext cx="394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Artiço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3”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64044" y="7875291"/>
            <a:ext cx="3322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Re'/ogadas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disposiçöes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sontrãr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o.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Publique-</a:t>
            </a:r>
            <a:r>
              <a:rPr dirty="0" sz="800" spc="-35">
                <a:latin typeface="Lucida Sans Unicode"/>
                <a:cs typeface="Lucida Sans Unicode"/>
              </a:rPr>
              <a:t>se,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afixe-se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2025-07-22T14:07:17Z</dcterms:created>
  <dcterms:modified xsi:type="dcterms:W3CDTF">2025-07-22T14:07:17Z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