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32323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32323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32323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32323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32323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32225" y="9784581"/>
            <a:ext cx="287019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232323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jpg"/><Relationship Id="rId4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3326" y="1340734"/>
            <a:ext cx="6435178" cy="3656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6874" y="542387"/>
            <a:ext cx="648695" cy="612472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429417" y="9769082"/>
            <a:ext cx="6435725" cy="119380"/>
            <a:chOff x="429417" y="9769082"/>
            <a:chExt cx="6435725" cy="119380"/>
          </a:xfrm>
        </p:grpSpPr>
        <p:sp>
          <p:nvSpPr>
            <p:cNvPr id="5" name="object 5" descr=""/>
            <p:cNvSpPr/>
            <p:nvPr/>
          </p:nvSpPr>
          <p:spPr>
            <a:xfrm>
              <a:off x="429417" y="9773653"/>
              <a:ext cx="6435725" cy="0"/>
            </a:xfrm>
            <a:custGeom>
              <a:avLst/>
              <a:gdLst/>
              <a:ahLst/>
              <a:cxnLst/>
              <a:rect l="l" t="t" r="r" b="b"/>
              <a:pathLst>
                <a:path w="6435725" h="0">
                  <a:moveTo>
                    <a:pt x="0" y="0"/>
                  </a:moveTo>
                  <a:lnTo>
                    <a:pt x="6435181" y="0"/>
                  </a:lnTo>
                </a:path>
              </a:pathLst>
            </a:custGeom>
            <a:ln w="9141">
              <a:solidFill>
                <a:srgbClr val="3F4848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1223" y="9814789"/>
              <a:ext cx="450736" cy="73131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1358939" y="362350"/>
            <a:ext cx="305689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5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5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0A0A0A"/>
                </a:solidFill>
                <a:latin typeface="Arial"/>
                <a:cs typeface="Arial"/>
              </a:rPr>
              <a:t>DE</a:t>
            </a:r>
            <a:r>
              <a:rPr dirty="0" sz="1150" spc="-20" b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929764" indent="-3175">
              <a:lnSpc>
                <a:spcPct val="1250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4867523" y="1564694"/>
            <a:ext cx="19697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Decreto</a:t>
            </a:r>
            <a:r>
              <a:rPr dirty="0" sz="8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2817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00" spc="-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17</a:t>
            </a:r>
            <a:r>
              <a:rPr dirty="0" sz="800" spc="3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00" spc="14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F1F1F"/>
                </a:solidFill>
                <a:latin typeface="Arial MT"/>
                <a:cs typeface="Arial MT"/>
              </a:rPr>
              <a:t>dezembro,</a:t>
            </a:r>
            <a:r>
              <a:rPr dirty="0" sz="800" spc="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Z024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991213" y="1994339"/>
            <a:ext cx="2676525" cy="2603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635">
              <a:lnSpc>
                <a:spcPts val="890"/>
              </a:lnSpc>
              <a:spcBef>
                <a:spcPts val="185"/>
              </a:spcBef>
            </a:pPr>
            <a:r>
              <a:rPr dirty="0" sz="800" spc="-25">
                <a:latin typeface="Arial MT"/>
                <a:cs typeface="Arial MT"/>
              </a:rPr>
              <a:t>Abre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crédito</a:t>
            </a:r>
            <a:r>
              <a:rPr dirty="0" sz="800" spc="4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42424"/>
                </a:solidFill>
                <a:latin typeface="Arial MT"/>
                <a:cs typeface="Arial MT"/>
              </a:rPr>
              <a:t>suplementar</a:t>
            </a:r>
            <a:r>
              <a:rPr dirty="0" sz="800" spc="9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no </a:t>
            </a:r>
            <a:r>
              <a:rPr dirty="0" sz="800" spc="-10">
                <a:solidFill>
                  <a:srgbClr val="0A0A0A"/>
                </a:solidFill>
                <a:latin typeface="Arial MT"/>
                <a:cs typeface="Arial MT"/>
              </a:rPr>
              <a:t>valor</a:t>
            </a:r>
            <a:r>
              <a:rPr dirty="0" sz="800" spc="3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total</a:t>
            </a:r>
            <a:r>
              <a:rPr dirty="0" sz="80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31313"/>
                </a:solidFill>
                <a:latin typeface="Arial MT"/>
                <a:cs typeface="Arial MT"/>
              </a:rPr>
              <a:t>RS93.1</a:t>
            </a:r>
            <a:r>
              <a:rPr dirty="0" sz="800" spc="-35">
                <a:solidFill>
                  <a:srgbClr val="494949"/>
                </a:solidFill>
                <a:latin typeface="Arial MT"/>
                <a:cs typeface="Arial MT"/>
              </a:rPr>
              <a:t>13,30.</a:t>
            </a:r>
            <a:r>
              <a:rPr dirty="0" sz="800" spc="-10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42424"/>
                </a:solidFill>
                <a:latin typeface="Arial MT"/>
                <a:cs typeface="Arial MT"/>
              </a:rPr>
              <a:t>para </a:t>
            </a:r>
            <a:r>
              <a:rPr dirty="0" sz="800" spc="-20">
                <a:latin typeface="Arial MT"/>
                <a:cs typeface="Arial MT"/>
              </a:rPr>
              <a:t>fins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que</a:t>
            </a:r>
            <a:r>
              <a:rPr dirty="0" sz="800" spc="-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se</a:t>
            </a:r>
            <a:r>
              <a:rPr dirty="0" sz="800" spc="-5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especifica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76767"/>
                </a:solidFill>
                <a:latin typeface="Arial MT"/>
                <a:cs typeface="Arial MT"/>
              </a:rPr>
              <a:t>e</a:t>
            </a:r>
            <a:r>
              <a:rPr dirty="0" sz="800" spc="-40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da </a:t>
            </a:r>
            <a:r>
              <a:rPr dirty="0" sz="800" spc="-20">
                <a:solidFill>
                  <a:srgbClr val="212121"/>
                </a:solidFill>
                <a:latin typeface="Arial MT"/>
                <a:cs typeface="Arial MT"/>
              </a:rPr>
              <a:t>outras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providencias.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15478" y="2743933"/>
            <a:ext cx="6249035" cy="927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91210">
              <a:lnSpc>
                <a:spcPct val="140000"/>
              </a:lnSpc>
              <a:spcBef>
                <a:spcPts val="100"/>
              </a:spcBef>
            </a:pPr>
            <a:r>
              <a:rPr dirty="0" sz="800" spc="-50">
                <a:solidFill>
                  <a:srgbClr val="3F3F3F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C1C1C"/>
                </a:solidFill>
                <a:latin typeface="Arial MT"/>
                <a:cs typeface="Arial MT"/>
              </a:rPr>
              <a:t>MUNICIPAL,</a:t>
            </a:r>
            <a:r>
              <a:rPr dirty="0" sz="800" spc="7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D5D5D"/>
                </a:solidFill>
                <a:latin typeface="Arial MT"/>
                <a:cs typeface="Arial MT"/>
              </a:rPr>
              <a:t>no</a:t>
            </a:r>
            <a:r>
              <a:rPr dirty="0" sz="800" spc="-1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uso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suas</a:t>
            </a:r>
            <a:r>
              <a:rPr dirty="0" sz="800" spc="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D1D1D"/>
                </a:solidFill>
                <a:latin typeface="Arial MT"/>
                <a:cs typeface="Arial MT"/>
              </a:rPr>
              <a:t>atribuições</a:t>
            </a:r>
            <a:r>
              <a:rPr dirty="0" sz="800" spc="3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legais,</a:t>
            </a:r>
            <a:r>
              <a:rPr dirty="0" sz="800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constitucionais</a:t>
            </a:r>
            <a:r>
              <a:rPr dirty="0" sz="800" spc="-3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e</a:t>
            </a:r>
            <a:r>
              <a:rPr dirty="0" sz="800" spc="-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acordo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com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81818"/>
                </a:solidFill>
                <a:latin typeface="Arial MT"/>
                <a:cs typeface="Arial MT"/>
              </a:rPr>
              <a:t>que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lhe </a:t>
            </a:r>
            <a:r>
              <a:rPr dirty="0" sz="800" spc="-25">
                <a:latin typeface="Arial MT"/>
                <a:cs typeface="Arial MT"/>
              </a:rPr>
              <a:t>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31313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art.</a:t>
            </a: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81818"/>
                </a:solidFill>
                <a:latin typeface="Arial MT"/>
                <a:cs typeface="Arial MT"/>
              </a:rPr>
              <a:t>8º</a:t>
            </a:r>
            <a:r>
              <a:rPr dirty="0" sz="800" spc="14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LEI</a:t>
            </a:r>
            <a:r>
              <a:rPr dirty="0" sz="800" spc="-4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E0E0E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823/2023</a:t>
            </a:r>
            <a:r>
              <a:rPr dirty="0" sz="800" spc="-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datada</a:t>
            </a:r>
            <a:r>
              <a:rPr dirty="0" sz="800" spc="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21/12/2023,</a:t>
            </a:r>
            <a:r>
              <a:rPr dirty="0" sz="800" spc="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publicada</a:t>
            </a:r>
            <a:r>
              <a:rPr dirty="0" sz="800" spc="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em</a:t>
            </a:r>
            <a:r>
              <a:rPr dirty="0" sz="800" spc="18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D1D1D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solidFill>
                  <a:srgbClr val="525252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35">
                <a:solidFill>
                  <a:srgbClr val="525252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0E0E0E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30">
                <a:solidFill>
                  <a:srgbClr val="0E0E0E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A3A3A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25">
                <a:solidFill>
                  <a:srgbClr val="3A3A3A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161616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-20">
                <a:solidFill>
                  <a:srgbClr val="161616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2B2B2B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45">
                <a:solidFill>
                  <a:srgbClr val="2B2B2B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565656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5">
                <a:solidFill>
                  <a:srgbClr val="565656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333333"/>
                </a:solidFill>
                <a:uFill>
                  <a:solidFill>
                    <a:srgbClr val="383F44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  <a:spcBef>
                <a:spcPts val="5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-</a:t>
            </a:r>
            <a:r>
              <a:rPr dirty="0" sz="800" spc="2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Fica</a:t>
            </a:r>
            <a:r>
              <a:rPr dirty="0" sz="80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aberto</a:t>
            </a:r>
            <a:r>
              <a:rPr dirty="0" sz="800" spc="-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crédito</a:t>
            </a:r>
            <a:r>
              <a:rPr dirty="0" sz="800" spc="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as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seguintes</a:t>
            </a:r>
            <a:r>
              <a:rPr dirty="0" sz="800" spc="-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66750" y="4399803"/>
            <a:ext cx="236220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>
                <a:uFill>
                  <a:solidFill>
                    <a:srgbClr val="2B343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55">
                <a:uFill>
                  <a:solidFill>
                    <a:srgbClr val="2B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2B343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2B343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330"/>
              </a:spcBef>
            </a:pPr>
            <a:r>
              <a:rPr dirty="0" sz="950" b="1">
                <a:latin typeface="Arial"/>
                <a:cs typeface="Arial"/>
              </a:rPr>
              <a:t>CAMARA</a:t>
            </a:r>
            <a:r>
              <a:rPr dirty="0" sz="950" spc="4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65" b="1"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0A0A0A"/>
                </a:solidFill>
                <a:latin typeface="Arial"/>
                <a:cs typeface="Arial"/>
              </a:rPr>
              <a:t>DE </a:t>
            </a:r>
            <a:r>
              <a:rPr dirty="0" sz="950" spc="-10" b="1">
                <a:latin typeface="Arial"/>
                <a:cs typeface="Arial"/>
              </a:rPr>
              <a:t>SEROPÉDICA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66998" y="4786497"/>
          <a:ext cx="6354445" cy="1135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500"/>
                <a:gridCol w="2535555"/>
                <a:gridCol w="2435860"/>
                <a:gridCol w="609600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02.01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Câmara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 de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Seropédlca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Funcionamento</a:t>
                      </a:r>
                      <a:r>
                        <a:rPr dirty="0" sz="800" spc="7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Poder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Legislativo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3.1.9.0.13.02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baseline="3472" sz="1200" spc="-44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800" spc="-3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CÕ</a:t>
                      </a:r>
                      <a:r>
                        <a:rPr dirty="0" baseline="3472" sz="1200" spc="-44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ES</a:t>
                      </a:r>
                      <a:r>
                        <a:rPr dirty="0" baseline="3472" sz="1200" spc="-22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PATRONAIS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13525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93.000,00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</a:tr>
              <a:tr h="1720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3.3.9.0.46.00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AUXÍLIO</a:t>
                      </a:r>
                      <a:r>
                        <a:rPr dirty="0" sz="800" spc="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ALIMENTACÃO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384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não </a:t>
                      </a:r>
                      <a:r>
                        <a:rPr dirty="0" sz="800" spc="-2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113.30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i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70" i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93.113,30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93.113,30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8420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1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93.113,30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907195" y="5979978"/>
            <a:ext cx="5771515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4820" marR="5080" indent="-452755">
              <a:lnSpc>
                <a:spcPct val="102499"/>
              </a:lnSpc>
              <a:spcBef>
                <a:spcPts val="75"/>
              </a:spcBef>
            </a:pP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Artigo</a:t>
            </a:r>
            <a:r>
              <a:rPr dirty="0" sz="800" spc="-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2º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45454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24242"/>
                </a:solidFill>
                <a:latin typeface="Arial MT"/>
                <a:cs typeface="Arial MT"/>
              </a:rPr>
              <a:t>As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32323"/>
                </a:solidFill>
                <a:latin typeface="Arial MT"/>
                <a:cs typeface="Arial MT"/>
              </a:rPr>
              <a:t>despesas</a:t>
            </a:r>
            <a:r>
              <a:rPr dirty="0" sz="800" spc="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51515"/>
                </a:solidFill>
                <a:latin typeface="Arial MT"/>
                <a:cs typeface="Arial MT"/>
              </a:rPr>
              <a:t>decorrentes</a:t>
            </a:r>
            <a:r>
              <a:rPr dirty="0" sz="800" spc="3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da</a:t>
            </a:r>
            <a:r>
              <a:rPr dirty="0" sz="800" spc="-3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abertura</a:t>
            </a:r>
            <a:r>
              <a:rPr dirty="0" sz="800" spc="3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Arial MT"/>
                <a:cs typeface="Arial MT"/>
              </a:rPr>
              <a:t>do</a:t>
            </a:r>
            <a:r>
              <a:rPr dirty="0" sz="800" spc="-3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presente</a:t>
            </a:r>
            <a:r>
              <a:rPr dirty="0" sz="800" spc="-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crédito</a:t>
            </a:r>
            <a:r>
              <a:rPr dirty="0" sz="800" spc="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suplementar,</a:t>
            </a:r>
            <a:r>
              <a:rPr dirty="0" sz="800" spc="9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62626"/>
                </a:solidFill>
                <a:latin typeface="Arial MT"/>
                <a:cs typeface="Arial MT"/>
              </a:rPr>
              <a:t>serão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com</a:t>
            </a: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recursos</a:t>
            </a:r>
            <a:r>
              <a:rPr dirty="0" sz="800" spc="1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que</a:t>
            </a:r>
            <a:r>
              <a:rPr dirty="0" sz="800" spc="-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A1A1A"/>
                </a:solidFill>
                <a:latin typeface="Arial MT"/>
                <a:cs typeface="Arial MT"/>
              </a:rPr>
              <a:t>trata</a:t>
            </a:r>
            <a:r>
              <a:rPr dirty="0" sz="800" spc="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50">
                <a:solidFill>
                  <a:srgbClr val="131313"/>
                </a:solidFill>
                <a:latin typeface="Arial MT"/>
                <a:cs typeface="Arial MT"/>
              </a:rPr>
              <a:t>43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parágrafo</a:t>
            </a:r>
            <a:r>
              <a:rPr dirty="0" sz="800" spc="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1º</a:t>
            </a: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65656"/>
                </a:solidFill>
                <a:latin typeface="Arial MT"/>
                <a:cs typeface="Arial MT"/>
              </a:rPr>
              <a:t>da</a:t>
            </a:r>
            <a:r>
              <a:rPr dirty="0" sz="800" spc="-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84848"/>
                </a:solidFill>
                <a:latin typeface="Arial MT"/>
                <a:cs typeface="Arial MT"/>
              </a:rPr>
              <a:t>Lei</a:t>
            </a:r>
            <a:r>
              <a:rPr dirty="0" sz="800" spc="-3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Federal</a:t>
            </a:r>
            <a:r>
              <a:rPr dirty="0" sz="800" spc="-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N’</a:t>
            </a:r>
            <a:r>
              <a:rPr dirty="0" sz="800" spc="114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62626"/>
                </a:solidFill>
                <a:latin typeface="Arial MT"/>
                <a:cs typeface="Arial MT"/>
              </a:rPr>
              <a:t>4.320/64,</a:t>
            </a:r>
            <a:r>
              <a:rPr dirty="0" sz="800" spc="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Inciso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62626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750322" y="6315164"/>
            <a:ext cx="1591945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Inciso:</a:t>
            </a:r>
            <a:r>
              <a:rPr dirty="0" sz="800" spc="7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ll</a:t>
            </a:r>
            <a:r>
              <a:rPr dirty="0" sz="800" spc="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Excesso</a:t>
            </a:r>
            <a:r>
              <a:rPr dirty="0" sz="800" spc="-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C1C1C"/>
                </a:solidFill>
                <a:latin typeface="Arial MT"/>
                <a:cs typeface="Arial MT"/>
              </a:rPr>
              <a:t>Arrecadação: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III</a:t>
            </a:r>
            <a:r>
              <a:rPr dirty="0" sz="800" spc="-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-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Arial MT"/>
                <a:cs typeface="Arial MT"/>
              </a:rPr>
              <a:t>Anulação</a:t>
            </a:r>
            <a:r>
              <a:rPr dirty="0" sz="800" spc="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C0C0C"/>
                </a:solidFill>
                <a:latin typeface="Arial MT"/>
                <a:cs typeface="Arial MT"/>
              </a:rPr>
              <a:t>de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Dotação</a:t>
            </a:r>
            <a:r>
              <a:rPr dirty="0" sz="80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606060"/>
                </a:solidFill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60659" y="6663957"/>
            <a:ext cx="2361565" cy="35814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dirty="0" u="sng" sz="800">
                <a:uFill>
                  <a:solidFill>
                    <a:srgbClr val="2F384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114">
                <a:uFill>
                  <a:solidFill>
                    <a:srgbClr val="2F384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2F384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2F384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254"/>
              </a:spcBef>
            </a:pPr>
            <a:r>
              <a:rPr dirty="0" sz="1000" spc="-35" b="1">
                <a:latin typeface="Arial"/>
                <a:cs typeface="Arial"/>
              </a:rPr>
              <a:t>CAMARA</a:t>
            </a:r>
            <a:r>
              <a:rPr dirty="0" sz="1000" spc="-5" b="1">
                <a:latin typeface="Arial"/>
                <a:cs typeface="Arial"/>
              </a:rPr>
              <a:t> </a:t>
            </a:r>
            <a:r>
              <a:rPr dirty="0" sz="1000" spc="-35" b="1">
                <a:latin typeface="Arial"/>
                <a:cs typeface="Arial"/>
              </a:rPr>
              <a:t>MUNICIPAL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E0E0E"/>
                </a:solidFill>
                <a:latin typeface="Arial"/>
                <a:cs typeface="Arial"/>
              </a:rPr>
              <a:t>DE</a:t>
            </a:r>
            <a:r>
              <a:rPr dirty="0" sz="1000" spc="-45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1000" spc="-25" b="1">
                <a:latin typeface="Arial"/>
                <a:cs typeface="Arial"/>
              </a:rPr>
              <a:t>SEROPÉDICA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44081" y="6324303"/>
            <a:ext cx="58356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R$93.</a:t>
            </a:r>
            <a:r>
              <a:rPr dirty="0" sz="800" spc="10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13,30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$93.113,30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560907" y="7044418"/>
          <a:ext cx="6356985" cy="1472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2731770"/>
                <a:gridCol w="2239010"/>
                <a:gridCol w="610870"/>
              </a:tblGrid>
              <a:tr h="147955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02.01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Câmara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Seropâdica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2.001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Funcionamento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Poder</a:t>
                      </a:r>
                      <a:r>
                        <a:rPr dirty="0" sz="800" spc="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Legislativo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4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4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1365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9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nÕo</a:t>
                      </a:r>
                      <a:r>
                        <a:rPr dirty="0" sz="800" spc="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149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335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INDENIZ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AC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OES</a:t>
                      </a:r>
                      <a:r>
                        <a:rPr dirty="0" baseline="3472" sz="1200" spc="-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52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RESTITUICOES</a:t>
                      </a:r>
                      <a:r>
                        <a:rPr dirty="0" baseline="3472" sz="1200" spc="21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TRABALHISTAS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r" marR="1365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708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5.930,53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baseline="3472" sz="1200" spc="-52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baseline="3472" sz="1200" spc="127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7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DISTRIBU</a:t>
                      </a:r>
                      <a:r>
                        <a:rPr dirty="0" sz="800" spc="-3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ICA</a:t>
                      </a:r>
                      <a:r>
                        <a:rPr dirty="0" baseline="3472" sz="1200" spc="-44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52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GRATUITA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1346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Imgoslo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1366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35890">
                <a:tc>
                  <a:txBody>
                    <a:bodyPr/>
                    <a:lstStyle/>
                    <a:p>
                      <a:pPr marL="3429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JURIDICA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3970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2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ImDOStO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L="110489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37.182.77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98755">
                <a:tc gridSpan="3">
                  <a:txBody>
                    <a:bodyPr/>
                    <a:lstStyle/>
                    <a:p>
                      <a:pPr marL="34290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 spc="-20" b="1"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do </a:t>
                      </a:r>
                      <a:r>
                        <a:rPr dirty="0" sz="800" spc="-20" b="1">
                          <a:solidFill>
                            <a:srgbClr val="050505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30" b="1">
                          <a:solidFill>
                            <a:srgbClr val="05050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/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44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07314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93.113,30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</a:tr>
              <a:tr h="167005">
                <a:tc gridSpan="3">
                  <a:txBody>
                    <a:bodyPr/>
                    <a:lstStyle/>
                    <a:p>
                      <a:pPr marL="34353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1366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93.113,30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5890">
                <a:tc gridSpan="3">
                  <a:txBody>
                    <a:bodyPr/>
                    <a:lstStyle/>
                    <a:p>
                      <a:pPr algn="r" marR="48133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RJ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0922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93.113,30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8554" y="1340734"/>
            <a:ext cx="6426042" cy="1523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5147" y="551529"/>
            <a:ext cx="639558" cy="582000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35509" y="9764512"/>
            <a:ext cx="6435725" cy="0"/>
          </a:xfrm>
          <a:custGeom>
            <a:avLst/>
            <a:gdLst/>
            <a:ahLst/>
            <a:cxnLst/>
            <a:rect l="l" t="t" r="r" b="b"/>
            <a:pathLst>
              <a:path w="6435725" h="0">
                <a:moveTo>
                  <a:pt x="0" y="0"/>
                </a:moveTo>
                <a:lnTo>
                  <a:pt x="6435181" y="0"/>
                </a:lnTo>
              </a:path>
            </a:pathLst>
          </a:custGeom>
          <a:ln w="9141">
            <a:solidFill>
              <a:srgbClr val="343B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28784" y="2725653"/>
            <a:ext cx="1882139" cy="0"/>
          </a:xfrm>
          <a:custGeom>
            <a:avLst/>
            <a:gdLst/>
            <a:ahLst/>
            <a:cxnLst/>
            <a:rect l="l" t="t" r="r" b="b"/>
            <a:pathLst>
              <a:path w="1882139" h="0">
                <a:moveTo>
                  <a:pt x="0" y="0"/>
                </a:moveTo>
                <a:lnTo>
                  <a:pt x="1882130" y="0"/>
                </a:lnTo>
              </a:path>
            </a:pathLst>
          </a:custGeom>
          <a:ln w="9141">
            <a:solidFill>
              <a:srgbClr val="38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82731" y="22853"/>
            <a:ext cx="1833880" cy="0"/>
          </a:xfrm>
          <a:custGeom>
            <a:avLst/>
            <a:gdLst/>
            <a:ahLst/>
            <a:cxnLst/>
            <a:rect l="l" t="t" r="r" b="b"/>
            <a:pathLst>
              <a:path w="1833880" h="0">
                <a:moveTo>
                  <a:pt x="0" y="0"/>
                </a:moveTo>
                <a:lnTo>
                  <a:pt x="1833402" y="0"/>
                </a:lnTo>
              </a:path>
            </a:pathLst>
          </a:custGeom>
          <a:ln w="9141">
            <a:solidFill>
              <a:srgbClr val="676B7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77314" y="9808695"/>
            <a:ext cx="447691" cy="67036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321525" y="417198"/>
            <a:ext cx="3053715" cy="561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55"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151515"/>
                </a:solidFill>
                <a:latin typeface="Arial MT"/>
                <a:cs typeface="Arial MT"/>
              </a:rPr>
              <a:t>DE</a:t>
            </a:r>
            <a:r>
              <a:rPr dirty="0" sz="1150" spc="-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30400">
              <a:lnSpc>
                <a:spcPct val="115300"/>
              </a:lnSpc>
              <a:spcBef>
                <a:spcPts val="490"/>
              </a:spcBef>
            </a:pPr>
            <a:r>
              <a:rPr dirty="0" sz="850" spc="-45">
                <a:latin typeface="Arial MT"/>
                <a:cs typeface="Arial MT"/>
              </a:rPr>
              <a:t>Rua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Maria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Lourenşo,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50">
                <a:latin typeface="Arial MT"/>
                <a:cs typeface="Arial MT"/>
              </a:rPr>
              <a:t>Fa2enda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806684" y="1412592"/>
            <a:ext cx="45465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D5D5D"/>
                </a:solidFill>
                <a:latin typeface="Arial MT"/>
                <a:cs typeface="Arial MT"/>
              </a:rPr>
              <a:t>3º</a:t>
            </a:r>
            <a:r>
              <a:rPr dirty="0" sz="750" spc="-2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545454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89893" y="1412592"/>
            <a:ext cx="332041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as</a:t>
            </a:r>
            <a:r>
              <a:rPr dirty="0" sz="750" spc="4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disposições</a:t>
            </a:r>
            <a:r>
              <a:rPr dirty="0" sz="750" spc="14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em</a:t>
            </a:r>
            <a:r>
              <a:rPr dirty="0" sz="750" spc="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contrário.</a:t>
            </a:r>
            <a:r>
              <a:rPr dirty="0" sz="750" spc="7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A1A1A"/>
                </a:solidFill>
                <a:latin typeface="Arial MT"/>
                <a:cs typeface="Arial MT"/>
              </a:rPr>
              <a:t>Publique-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se,</a:t>
            </a:r>
            <a:r>
              <a:rPr dirty="0" sz="750" spc="1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afixe-se</a:t>
            </a:r>
            <a:r>
              <a:rPr dirty="0" sz="750" spc="7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94949"/>
                </a:solidFill>
                <a:latin typeface="Arial MT"/>
                <a:cs typeface="Arial MT"/>
              </a:rPr>
              <a:t>e</a:t>
            </a:r>
            <a:r>
              <a:rPr dirty="0" sz="750" spc="2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2D2D2D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634543" y="2158884"/>
            <a:ext cx="20339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0C0C0C"/>
                </a:solidFill>
                <a:latin typeface="Arial MT"/>
                <a:cs typeface="Arial MT"/>
              </a:rPr>
              <a:t>Gabinete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do </a:t>
            </a:r>
            <a:r>
              <a:rPr dirty="0" sz="800" spc="-20">
                <a:solidFill>
                  <a:srgbClr val="161616"/>
                </a:solidFill>
                <a:latin typeface="Arial MT"/>
                <a:cs typeface="Arial MT"/>
              </a:rPr>
              <a:t>Prefeito,</a:t>
            </a:r>
            <a:r>
              <a:rPr dirty="0" sz="800" spc="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17</a:t>
            </a:r>
            <a:r>
              <a:rPr dirty="0" sz="800" spc="35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dezembro,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C1C1C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2025-07-22T14:05:46Z</dcterms:created>
  <dcterms:modified xsi:type="dcterms:W3CDTF">2025-07-22T14:05:46Z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2024-12-17T00:00:00Z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2025-07-22T00:00:00Z</vt:filetime>
  </property>
  <property fmtid="{D5CDD505-2E9C-101B-9397-08002B2CF9AE}" pid="5" name="Producer">
    <vt:lpwstr>Scanner System Image Conversion</vt:lpwstr>
  </property>
</Properties>
</file>