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417" y="9769082"/>
            <a:ext cx="6432133" cy="11274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554" y="1349876"/>
            <a:ext cx="6426042" cy="24377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581693" y="621612"/>
            <a:ext cx="609600" cy="521334"/>
            <a:chOff x="581693" y="621612"/>
            <a:chExt cx="609600" cy="521334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3922" y="621612"/>
              <a:ext cx="377644" cy="19501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1693" y="831865"/>
              <a:ext cx="609103" cy="310806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34974" y="5841339"/>
            <a:ext cx="5743846" cy="23158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64796" y="368444"/>
            <a:ext cx="305625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8415" marR="1932305">
              <a:lnSpc>
                <a:spcPct val="1225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Fazenda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82751" y="1573835"/>
            <a:ext cx="1965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N”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2819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17</a:t>
            </a:r>
            <a:r>
              <a:rPr dirty="0" sz="800" spc="3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dez•-</a:t>
            </a:r>
            <a:r>
              <a:rPr dirty="0" sz="800" spc="-30">
                <a:latin typeface="Arial MT"/>
                <a:cs typeface="Arial MT"/>
              </a:rPr>
              <a:t>mbro.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00350" y="2000434"/>
            <a:ext cx="2729230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3810">
              <a:lnSpc>
                <a:spcPts val="860"/>
              </a:lnSpc>
              <a:spcBef>
                <a:spcPts val="210"/>
              </a:spcBef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crédito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Arial MT"/>
                <a:cs typeface="Arial MT"/>
              </a:rPr>
              <a:t>iao</a:t>
            </a:r>
            <a:r>
              <a:rPr dirty="0" sz="80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RS40CI.000.00.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30">
                <a:solidFill>
                  <a:srgbClr val="212121"/>
                </a:solidFill>
                <a:latin typeface="Arial MT"/>
                <a:cs typeface="Arial MT"/>
              </a:rPr>
              <a:t>;Jz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ra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0706" y="2737838"/>
            <a:ext cx="624205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ITO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so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lhe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cclnfere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6“</a:t>
            </a:r>
            <a:r>
              <a:rPr dirty="0" sz="800" spc="1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N‘</a:t>
            </a:r>
            <a:r>
              <a:rPr dirty="0" sz="800" spc="8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823/Z023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clataõa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pubiicacta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cm</a:t>
            </a:r>
            <a:r>
              <a:rPr dirty="0" sz="800" spc="1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21/12/?0*3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2D2D2D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5">
                <a:solidFill>
                  <a:srgbClr val="2D2D2D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282828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646464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0">
                <a:solidFill>
                  <a:srgbClr val="646464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61616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5">
                <a:solidFill>
                  <a:srgbClr val="161616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383838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12121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0">
                <a:solidFill>
                  <a:srgbClr val="212121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464646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464646"/>
                </a:solidFill>
                <a:uFill>
                  <a:solidFill>
                    <a:srgbClr val="383F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Arial MT"/>
                <a:cs typeface="Arial MT"/>
              </a:rPr>
              <a:t>Artig</a:t>
            </a:r>
            <a:r>
              <a:rPr dirty="0" sz="550" spc="-10">
                <a:latin typeface="Arial MT"/>
                <a:cs typeface="Arial MT"/>
              </a:rPr>
              <a:t>O</a:t>
            </a:r>
            <a:r>
              <a:rPr dirty="0" sz="5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-</a:t>
            </a:r>
            <a:r>
              <a:rPr dirty="0" sz="800" spc="3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dotaçoes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2467" y="4397123"/>
            <a:ext cx="1878964" cy="36766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90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254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254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204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70774" y="4697138"/>
            <a:ext cx="5151120" cy="40957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550"/>
              </a:spcBef>
            </a:pPr>
            <a:r>
              <a:rPr dirty="0" baseline="3472" sz="1200" spc="-75">
                <a:latin typeface="Arial MT"/>
                <a:cs typeface="Arial MT"/>
              </a:rPr>
              <a:t>NJANUTENÇÃO</a:t>
            </a:r>
            <a:r>
              <a:rPr dirty="0" baseline="3472" sz="1200" spc="615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OPERACIONALIZ</a:t>
            </a:r>
            <a:r>
              <a:rPr dirty="0" sz="800" spc="-35">
                <a:latin typeface="Arial MT"/>
                <a:cs typeface="Arial MT"/>
              </a:rPr>
              <a:t>AÇ</a:t>
            </a:r>
            <a:r>
              <a:rPr dirty="0" baseline="3472" sz="1200" spc="-52">
                <a:latin typeface="Arial MT"/>
                <a:cs typeface="Arial MT"/>
              </a:rPr>
              <a:t>ÃO</a:t>
            </a:r>
            <a:r>
              <a:rPr dirty="0" baseline="3472" sz="1200" spc="-11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DAS </a:t>
            </a:r>
            <a:r>
              <a:rPr dirty="0" baseline="3472" sz="1200" spc="-60">
                <a:latin typeface="Arial MT"/>
                <a:cs typeface="Arial MT"/>
              </a:rPr>
              <a:t>UNIDADES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baseline="3472" sz="1200" spc="22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SAÚDE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B5B5B"/>
                </a:solidFill>
                <a:latin typeface="Arial MT"/>
                <a:cs typeface="Arial MT"/>
              </a:rPr>
              <a:t>/</a:t>
            </a:r>
            <a:r>
              <a:rPr dirty="0" baseline="3472" sz="1200" spc="-3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CEk1ES</a:t>
            </a:r>
            <a:r>
              <a:rPr dirty="0" baseline="3472" sz="1200" spc="12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95959"/>
                </a:solidFill>
                <a:latin typeface="Arial MT"/>
                <a:cs typeface="Arial MT"/>
              </a:rPr>
              <a:t>’</a:t>
            </a:r>
            <a:r>
              <a:rPr dirty="0" baseline="3472" sz="1200" spc="-67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SA\4U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192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97">
                <a:latin typeface="Arial MT"/>
                <a:cs typeface="Arial MT"/>
              </a:rPr>
              <a:t>S.4LIDE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11ENTAL/UPA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1276" y="4706279"/>
            <a:ext cx="582930" cy="55880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2.</a:t>
            </a:r>
            <a:r>
              <a:rPr dirty="0" sz="80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71268" y="5117642"/>
            <a:ext cx="5461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5945" algn="l"/>
                <a:tab pos="4970780" algn="l"/>
              </a:tabLst>
            </a:pPr>
            <a:r>
              <a:rPr dirty="0" sz="800" spc="-1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100">
                <a:latin typeface="Arial MT"/>
                <a:cs typeface="Arial MT"/>
              </a:rPr>
              <a:t>REAIS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TERC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IROS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JiJRíDICA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SUS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ASPS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Guverno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45">
                <a:latin typeface="Arial MT"/>
                <a:cs typeface="Arial MT"/>
              </a:rPr>
              <a:t>400.00ú,0Ü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3979863" y="5310603"/>
          <a:ext cx="2958465" cy="44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5655"/>
                <a:gridCol w="816609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UI1idade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400.000,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3985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1768930" y="6152395"/>
            <a:ext cx="159702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lncisc: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B7070"/>
                </a:solidFill>
                <a:latin typeface="Arial MT"/>
                <a:cs typeface="Arial MT"/>
              </a:rPr>
              <a:t>ll</a:t>
            </a:r>
            <a:r>
              <a:rPr dirty="0" sz="750" spc="90">
                <a:solidFill>
                  <a:srgbClr val="5B707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rte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</a:t>
            </a:r>
            <a:r>
              <a:rPr dirty="0" sz="750" spc="-7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ão: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III</a:t>
            </a:r>
            <a:r>
              <a:rPr dirty="0" sz="7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75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Anulação</a:t>
            </a:r>
            <a:r>
              <a:rPr dirty="0" sz="750" spc="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 </a:t>
            </a:r>
            <a:r>
              <a:rPr dirty="0" sz="750">
                <a:latin typeface="Arial MT"/>
                <a:cs typeface="Arial MT"/>
              </a:rPr>
              <a:t>Dctaç</a:t>
            </a:r>
            <a:r>
              <a:rPr dirty="0" sz="750" spc="-105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Arial MT"/>
                <a:cs typeface="Arial MT"/>
              </a:rPr>
              <a:t>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76376" y="6490499"/>
            <a:ext cx="1878964" cy="36766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>
                <a:uFill>
                  <a:solidFill>
                    <a:srgbClr val="2B343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45">
                <a:uFill>
                  <a:solidFill>
                    <a:srgbClr val="2B34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080808"/>
                </a:solidFill>
                <a:uFill>
                  <a:solidFill>
                    <a:srgbClr val="2B34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080808"/>
                </a:solidFill>
                <a:uFill>
                  <a:solidFill>
                    <a:srgbClr val="2B343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90"/>
              </a:spcBef>
            </a:pPr>
            <a:r>
              <a:rPr dirty="0" sz="900">
                <a:solidFill>
                  <a:srgbClr val="050505"/>
                </a:solidFill>
                <a:latin typeface="Arial MT"/>
                <a:cs typeface="Arial MT"/>
              </a:rPr>
              <a:t>FUNDO</a:t>
            </a:r>
            <a:r>
              <a:rPr dirty="0" sz="900" spc="27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24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900" spc="18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59310" y="6156712"/>
            <a:ext cx="6248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latin typeface="Arial MT"/>
                <a:cs typeface="Arial MT"/>
              </a:rPr>
              <a:t>R$400.000.00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$400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572390" y="6879873"/>
          <a:ext cx="6354445" cy="2142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5024120"/>
                <a:gridCol w="551179"/>
              </a:tblGrid>
              <a:tr h="14922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Satlde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F1ANUTENCÃO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(PREVíNE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20992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ÜONSUMU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Manulsr cáo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10U.000,00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3.9.0.33.05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09925" algn="l"/>
                        </a:tabLst>
                      </a:pPr>
                      <a:r>
                        <a:rPr dirty="0" sz="800" spc="-5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fiEAIS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ManLitencão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43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*.</a:t>
                      </a:r>
                      <a:r>
                        <a:rPr dirty="0" sz="80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142">
                          <a:latin typeface="Arial MT"/>
                          <a:cs typeface="Arial MT"/>
                        </a:rPr>
                        <a:t>L1ANUT</a:t>
                      </a:r>
                      <a:r>
                        <a:rPr dirty="0" baseline="3472" sz="12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ENTÃO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62B4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22">
                          <a:solidFill>
                            <a:srgbClr val="162B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AÇÃ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3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03575" algn="l"/>
                        </a:tabLst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944" sz="1200" spc="-82">
                          <a:latin typeface="Arial MT"/>
                          <a:cs typeface="Arial MT"/>
                        </a:rPr>
                        <a:t>RovaTties</a:t>
                      </a:r>
                      <a:r>
                        <a:rPr dirty="0" baseline="-6944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104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-6944" sz="1200" spc="-7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67">
                          <a:latin typeface="Arial MT"/>
                          <a:cs typeface="Arial MT"/>
                        </a:rPr>
                        <a:t>Sai</a:t>
                      </a:r>
                      <a:r>
                        <a:rPr dirty="0" baseline="-6944" sz="1200" spc="3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37">
                          <a:latin typeface="Arial MT"/>
                          <a:cs typeface="Arial MT"/>
                        </a:rPr>
                        <a:t>ele</a:t>
                      </a:r>
                      <a:endParaRPr baseline="-6944" sz="12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4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100</a:t>
                      </a:r>
                      <a:r>
                        <a:rPr dirty="0" sz="800" spc="3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000.00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556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11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6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81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\JANUTENÇÃO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DIRETORIA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VIGILÂNCIA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EPIDEMIOLÓGICA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AMBIENTAL)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9"/>
                        </a:spcBef>
                        <a:tabLst>
                          <a:tab pos="320675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MA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fERlAlS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Go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terno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11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11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7370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5100" y="1355971"/>
            <a:ext cx="6426042" cy="182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285" y="560670"/>
            <a:ext cx="596921" cy="60028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69009" y="9770606"/>
            <a:ext cx="6432550" cy="0"/>
          </a:xfrm>
          <a:custGeom>
            <a:avLst/>
            <a:gdLst/>
            <a:ahLst/>
            <a:cxnLst/>
            <a:rect l="l" t="t" r="r" b="b"/>
            <a:pathLst>
              <a:path w="6432550" h="0">
                <a:moveTo>
                  <a:pt x="0" y="0"/>
                </a:moveTo>
                <a:lnTo>
                  <a:pt x="6432135" y="0"/>
                </a:lnTo>
              </a:path>
            </a:pathLst>
          </a:custGeom>
          <a:ln w="9141">
            <a:solidFill>
              <a:srgbClr val="2F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68375" y="2740888"/>
            <a:ext cx="1882139" cy="0"/>
          </a:xfrm>
          <a:custGeom>
            <a:avLst/>
            <a:gdLst/>
            <a:ahLst/>
            <a:cxnLst/>
            <a:rect l="l" t="t" r="r" b="b"/>
            <a:pathLst>
              <a:path w="1882139" h="0">
                <a:moveTo>
                  <a:pt x="0" y="0"/>
                </a:moveTo>
                <a:lnTo>
                  <a:pt x="1882130" y="0"/>
                </a:lnTo>
              </a:path>
            </a:pathLst>
          </a:custGeom>
          <a:ln w="9141">
            <a:solidFill>
              <a:srgbClr val="3844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58071" y="426339"/>
            <a:ext cx="3053715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0400">
              <a:lnSpc>
                <a:spcPct val="112900"/>
              </a:lnSpc>
              <a:spcBef>
                <a:spcPts val="49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Lourenşo,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43230" y="1433923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3º</a:t>
            </a:r>
            <a:r>
              <a:rPr dirty="0" sz="75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26439" y="1433923"/>
            <a:ext cx="3317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disposiçôes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contrário.</a:t>
            </a:r>
            <a:r>
              <a:rPr dirty="0" sz="750" spc="1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se,</a:t>
            </a:r>
            <a:r>
              <a:rPr dirty="0" sz="750" spc="1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afixe-se</a:t>
            </a:r>
            <a:r>
              <a:rPr dirty="0" sz="7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77777"/>
                </a:solidFill>
                <a:latin typeface="Arial MT"/>
                <a:cs typeface="Arial MT"/>
              </a:rPr>
              <a:t>e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71089" y="2171072"/>
            <a:ext cx="2033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Gabínete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Prefeito,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17'</a:t>
            </a:r>
            <a:r>
              <a:rPr dirty="0" sz="800" spc="3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1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dezembro,</a:t>
            </a:r>
            <a:r>
              <a:rPr dirty="0" sz="80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64734" y="9777713"/>
            <a:ext cx="28638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solidFill>
                  <a:srgbClr val="444444"/>
                </a:solidFill>
                <a:latin typeface="Consolas"/>
                <a:cs typeface="Consolas"/>
              </a:rPr>
              <a:t>Servaux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95286" y="9777713"/>
            <a:ext cx="4819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4F4F4F"/>
                </a:solidFill>
                <a:latin typeface="Arial MT"/>
                <a:cs typeface="Arial MT"/>
              </a:rPr>
              <a:t>Pågina</a:t>
            </a:r>
            <a:r>
              <a:rPr dirty="0" sz="6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43434"/>
                </a:solidFill>
                <a:latin typeface="Arial MT"/>
                <a:cs typeface="Arial MT"/>
              </a:rPr>
              <a:t>2</a:t>
            </a:r>
            <a:r>
              <a:rPr dirty="0" sz="6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6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4B4B4B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2025-07-22T14:01:30Z</dcterms:created>
  <dcterms:modified xsi:type="dcterms:W3CDTF">2025-07-22T14:01:30Z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