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jpg"/><Relationship Id="rId4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6827" y="1340734"/>
            <a:ext cx="6422997" cy="4265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59873" y="9767559"/>
            <a:ext cx="6432550" cy="0"/>
          </a:xfrm>
          <a:custGeom>
            <a:avLst/>
            <a:gdLst/>
            <a:ahLst/>
            <a:cxnLst/>
            <a:rect l="l" t="t" r="r" b="b"/>
            <a:pathLst>
              <a:path w="6432550" h="0">
                <a:moveTo>
                  <a:pt x="0" y="0"/>
                </a:moveTo>
                <a:lnTo>
                  <a:pt x="6432135" y="0"/>
                </a:lnTo>
              </a:path>
            </a:pathLst>
          </a:custGeom>
          <a:ln w="9141">
            <a:solidFill>
              <a:srgbClr val="34343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69379" y="9817837"/>
            <a:ext cx="261914" cy="5484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7329" y="554575"/>
            <a:ext cx="1936949" cy="606377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04724" y="9808695"/>
            <a:ext cx="447691" cy="7617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77622" y="368444"/>
            <a:ext cx="305943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00903" y="1564694"/>
            <a:ext cx="19646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Oecreto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N“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2824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19</a:t>
            </a:r>
            <a:r>
              <a:rPr dirty="0" sz="800" spc="3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dez°-</a:t>
            </a:r>
            <a:r>
              <a:rPr dirty="0" sz="800" spc="-25">
                <a:latin typeface="Arial MT"/>
                <a:cs typeface="Arial MT"/>
              </a:rPr>
              <a:t>mbro,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019705" y="2000687"/>
            <a:ext cx="272732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4604" marR="5080" indent="-2540">
              <a:lnSpc>
                <a:spcPts val="860"/>
              </a:lnSpc>
              <a:spcBef>
                <a:spcPts val="160"/>
              </a:spcBef>
            </a:pPr>
            <a:r>
              <a:rPr dirty="0" sz="750">
                <a:latin typeface="Arial MT"/>
                <a:cs typeface="Arial MT"/>
              </a:rPr>
              <a:t>Ahre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crédito</a:t>
            </a:r>
            <a:r>
              <a:rPr dirty="0" sz="750" spc="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sriplemen</a:t>
            </a:r>
            <a:r>
              <a:rPr dirty="0" sz="750" spc="-1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lar</a:t>
            </a:r>
            <a:r>
              <a:rPr dirty="0" sz="750" spc="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no</a:t>
            </a:r>
            <a:r>
              <a:rPr dirty="0" sz="750" spc="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lutal</a:t>
            </a:r>
            <a:r>
              <a:rPr dirty="0" sz="75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RS13C.425,64.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750" spc="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da</a:t>
            </a:r>
            <a:r>
              <a:rPr dirty="0" sz="750" spc="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48979" y="2737838"/>
            <a:ext cx="624522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3750">
              <a:lnSpc>
                <a:spcPct val="145000"/>
              </a:lnSpc>
              <a:spcBef>
                <a:spcPts val="100"/>
              </a:spcBef>
            </a:pPr>
            <a:r>
              <a:rPr dirty="0" sz="800" spc="-70">
                <a:solidFill>
                  <a:srgbClr val="0A0A0A"/>
                </a:solidFill>
                <a:latin typeface="Arial MT"/>
                <a:cs typeface="Arial MT"/>
              </a:rPr>
              <a:t>O</a:t>
            </a:r>
            <a:r>
              <a:rPr dirty="0" sz="800" spc="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PREFE</a:t>
            </a:r>
            <a:r>
              <a:rPr dirty="0" sz="800" spc="-25">
                <a:solidFill>
                  <a:srgbClr val="0E0E0E"/>
                </a:solidFill>
                <a:latin typeface="Arial MT"/>
                <a:cs typeface="Arial MT"/>
              </a:rPr>
              <a:t>ITO</a:t>
            </a:r>
            <a:r>
              <a:rPr dirty="0" sz="800" spc="-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ao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95">
                <a:solidFill>
                  <a:srgbClr val="050505"/>
                </a:solidFill>
                <a:latin typeface="Arial MT"/>
                <a:cs typeface="Arial MT"/>
              </a:rPr>
              <a:t>‹uso</a:t>
            </a:r>
            <a:r>
              <a:rPr dirty="0" sz="800" spc="3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com</a:t>
            </a:r>
            <a:r>
              <a:rPr dirty="0" sz="8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o</a:t>
            </a:r>
            <a:r>
              <a:rPr dirty="0" sz="80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8º</a:t>
            </a:r>
            <a:r>
              <a:rPr dirty="0" sz="800" spc="1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N° </a:t>
            </a:r>
            <a:r>
              <a:rPr dirty="0" sz="800" spc="-25">
                <a:latin typeface="Arial MT"/>
                <a:cs typeface="Arial MT"/>
              </a:rPr>
              <a:t>82J/2023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0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cm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21/12'2023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3F3F3F"/>
                </a:solidFill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35">
                <a:solidFill>
                  <a:srgbClr val="3F3F3F"/>
                </a:solidFill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82828"/>
                </a:solidFill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solidFill>
                  <a:srgbClr val="282828"/>
                </a:solidFill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A0A0A"/>
                </a:solidFill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30">
                <a:solidFill>
                  <a:srgbClr val="0A0A0A"/>
                </a:solidFill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51515"/>
                </a:solidFill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5">
                <a:solidFill>
                  <a:srgbClr val="151515"/>
                </a:solidFill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80808"/>
                </a:solidFill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solidFill>
                  <a:srgbClr val="080808"/>
                </a:solidFill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0"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00" spc="500">
                <a:uFill>
                  <a:solidFill>
                    <a:srgbClr val="2B343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21945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berto</a:t>
            </a:r>
            <a:r>
              <a:rPr dirty="0" sz="8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do!açoes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97694" y="4404947"/>
            <a:ext cx="259651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sng" sz="75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3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97453" y="4792592"/>
          <a:ext cx="6355715" cy="18072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2696845"/>
                <a:gridCol w="419100"/>
                <a:gridCol w="1828800"/>
                <a:gridCol w="633095"/>
              </a:tblGrid>
              <a:tr h="144780">
                <a:tc>
                  <a:txBody>
                    <a:bodyPr/>
                    <a:lstStyle/>
                    <a:p>
                      <a:pPr marL="3746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Direitos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Humanos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2.849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IVlanutenCão.</a:t>
                      </a:r>
                      <a:r>
                        <a:rPr dirty="0" sz="8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¢las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1605">
                <a:tc>
                  <a:txBody>
                    <a:bodyPr/>
                    <a:lstStyle/>
                    <a:p>
                      <a:pPr marL="3429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3.?.9.0.39.05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TERC</a:t>
                      </a:r>
                      <a:r>
                        <a:rPr dirty="0" sz="80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0805">
                        <a:lnSpc>
                          <a:spcPts val="869"/>
                        </a:lnSpc>
                        <a:spcBef>
                          <a:spcPts val="150"/>
                        </a:spcBef>
                        <a:tabLst>
                          <a:tab pos="1945639" algn="l"/>
                        </a:tabLst>
                      </a:pPr>
                      <a:r>
                        <a:rPr dirty="0" sz="800" spc="-15">
                          <a:latin typeface="Arial MT"/>
                          <a:cs typeface="Arial MT"/>
                        </a:rPr>
                        <a:t>Roya!ties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944" sz="1200" spc="-15">
                          <a:latin typeface="Arial MT"/>
                          <a:cs typeface="Arial MT"/>
                        </a:rPr>
                        <a:t>114.601.00</a:t>
                      </a:r>
                      <a:endParaRPr baseline="-6944"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1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114.601,00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6515"/>
                </a:tc>
              </a:tr>
              <a:tr h="316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Turismo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  <a:tc gridSpan="2"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114.601,00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2.997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Ativi¢lade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Artísticas.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Culturais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Fomentos</a:t>
                      </a:r>
                      <a:r>
                        <a:rPr dirty="0" sz="800" spc="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Cultura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47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3.?.9.0.36.01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baseline="3472" sz="1200" spc="-6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OUTI2US</a:t>
                      </a:r>
                      <a:r>
                        <a:rPr dirty="0" baseline="3472" sz="1200" spc="9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9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baseline="3472" sz="1200" spc="3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FÍSICA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gridSpan="2">
                  <a:txBody>
                    <a:bodyPr/>
                    <a:lstStyle/>
                    <a:p>
                      <a:pPr marL="5130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Transferências Oestinadas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7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Setor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19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21.824.64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191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9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21.824,64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Unidade</a:t>
                      </a:r>
                      <a:r>
                        <a:rPr dirty="0" sz="80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21.824,64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2037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136.d25,6d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912250" y="6650347"/>
            <a:ext cx="5817870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487045" marR="30480" indent="-449580">
              <a:lnSpc>
                <a:spcPts val="940"/>
              </a:lnSpc>
              <a:spcBef>
                <a:spcPts val="145"/>
              </a:spcBef>
            </a:pPr>
            <a:r>
              <a:rPr dirty="0" baseline="10416" sz="1200" spc="-37">
                <a:latin typeface="Arial MT"/>
                <a:cs typeface="Arial MT"/>
              </a:rPr>
              <a:t>Artigo</a:t>
            </a:r>
            <a:r>
              <a:rPr dirty="0" baseline="10416" sz="1200" spc="-52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2"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ciespesas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51515"/>
                </a:solidFill>
                <a:latin typeface="Arial MT"/>
                <a:cs typeface="Arial MT"/>
              </a:rPr>
              <a:t>presen</a:t>
            </a:r>
            <a:r>
              <a:rPr dirty="0" sz="800" spc="-14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le</a:t>
            </a:r>
            <a:r>
              <a:rPr dirty="0" sz="80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suplementar.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cobertas</a:t>
            </a:r>
            <a:r>
              <a:rPr dirty="0" sz="800" spc="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com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'iú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1°</a:t>
            </a:r>
            <a:r>
              <a:rPr dirty="0" sz="800" spc="-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Lei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Fed.=.ral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4 </a:t>
            </a:r>
            <a:r>
              <a:rPr dirty="0" sz="800" spc="-35">
                <a:solidFill>
                  <a:srgbClr val="070707"/>
                </a:solidFill>
                <a:latin typeface="Arial MT"/>
                <a:cs typeface="Arial MT"/>
              </a:rPr>
              <a:t>320/64,</a:t>
            </a:r>
            <a:r>
              <a:rPr dirty="0" sz="800" spc="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80778" y="6979436"/>
            <a:ext cx="159448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75">
                <a:latin typeface="Arial MT"/>
                <a:cs typeface="Arial MT"/>
              </a:rPr>
              <a:t>eie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 spc="-10">
                <a:latin typeface="Arial MT"/>
                <a:cs typeface="Arial MT"/>
              </a:rPr>
              <a:t> 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800" spc="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Dotaçáo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94159" y="7311733"/>
            <a:ext cx="2599055" cy="39179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sng" sz="800">
                <a:uFill>
                  <a:solidFill>
                    <a:srgbClr val="232B3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95">
                <a:uFill>
                  <a:solidFill>
                    <a:srgbClr val="232B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32B3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232B3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42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95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74537" y="6988577"/>
            <a:ext cx="63119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0">
                <a:latin typeface="Arial MT"/>
                <a:cs typeface="Arial MT"/>
              </a:rPr>
              <a:t>R$136.425.64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$136.425.64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591362" y="7735768"/>
          <a:ext cx="6350635" cy="454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3115945"/>
                <a:gridCol w="1826260"/>
                <a:gridCol w="632460"/>
              </a:tblGrid>
              <a:tr h="13970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01.15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30"/>
                        </a:lnSpc>
                      </a:pPr>
                      <a:r>
                        <a:rPr dirty="0" sz="750" spc="20">
                          <a:latin typeface="Arial MT"/>
                          <a:cs typeface="Arial MT"/>
                        </a:rPr>
                        <a:t>Secratáría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Direitos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Humanos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2.849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Manutenção.</a:t>
                      </a:r>
                      <a:r>
                        <a:rPr dirty="0" baseline="3703" sz="1125" spc="21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baseline="3703" sz="1125" spc="17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44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çã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õas</a:t>
                      </a:r>
                      <a:r>
                        <a:rPr dirty="0" baseline="3703" sz="112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Unidade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85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69"/>
                        </a:lnSpc>
                        <a:spcBef>
                          <a:spcPts val="2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RVICOS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JÜRíDlCA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869"/>
                        </a:lnSpc>
                        <a:spcBef>
                          <a:spcPts val="20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lmoos!o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ts val="869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114.601.00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4008198" y="8181781"/>
            <a:ext cx="144208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5715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/</a:t>
            </a:r>
            <a:r>
              <a:rPr dirty="0" sz="750" spc="1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12121"/>
                </a:solidFill>
                <a:latin typeface="Arial MT"/>
                <a:cs typeface="Arial MT"/>
              </a:rPr>
              <a:t>RS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45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61616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35977" y="8181781"/>
            <a:ext cx="519430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Arial MT"/>
                <a:cs typeface="Arial MT"/>
              </a:rPr>
              <a:t>114.601,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Arial MT"/>
                <a:cs typeface="Arial MT"/>
              </a:rPr>
              <a:t>114.601,00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591629" y="8564584"/>
          <a:ext cx="6351905" cy="929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690"/>
                <a:gridCol w="2735580"/>
                <a:gridCol w="2215515"/>
                <a:gridCol w="629285"/>
              </a:tblGrid>
              <a:tr h="13970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Turismo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2.997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Artísticas.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Culturais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FonJentos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Cultura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8905">
                <a:tc>
                  <a:txBody>
                    <a:bodyPr/>
                    <a:lstStyle/>
                    <a:p>
                      <a:pPr marL="3175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3.3.9.0.33.05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7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OEh4A</a:t>
                      </a:r>
                      <a:r>
                        <a:rPr dirty="0" sz="750" spc="-114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IS</a:t>
                      </a:r>
                      <a:r>
                        <a:rPr dirty="0" sz="75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RC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50" spc="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8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Destinadas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Setor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c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13398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21.824.64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99390">
                <a:tc gridSpan="3">
                  <a:txBody>
                    <a:bodyPr/>
                    <a:lstStyle/>
                    <a:p>
                      <a:pPr marL="34290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2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20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21.824,64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</a:tr>
              <a:tr h="165735">
                <a:tc gridSpan="3">
                  <a:txBody>
                    <a:bodyPr/>
                    <a:lstStyle/>
                    <a:p>
                      <a:pPr marL="34290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3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84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21.824,64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33350">
                <a:tc gridSpan="3">
                  <a:txBody>
                    <a:bodyPr/>
                    <a:lstStyle/>
                    <a:p>
                      <a:pPr algn="r" marR="46799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7470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136.425,64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2055" y="1355971"/>
            <a:ext cx="6426042" cy="1828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8648" y="563718"/>
            <a:ext cx="651740" cy="62770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56827" y="9782795"/>
            <a:ext cx="6435725" cy="0"/>
          </a:xfrm>
          <a:custGeom>
            <a:avLst/>
            <a:gdLst/>
            <a:ahLst/>
            <a:cxnLst/>
            <a:rect l="l" t="t" r="r" b="b"/>
            <a:pathLst>
              <a:path w="6435725" h="0">
                <a:moveTo>
                  <a:pt x="0" y="0"/>
                </a:moveTo>
                <a:lnTo>
                  <a:pt x="6435181" y="0"/>
                </a:lnTo>
              </a:path>
            </a:pathLst>
          </a:custGeom>
          <a:ln w="9141">
            <a:solidFill>
              <a:srgbClr val="2F34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65329" y="2743936"/>
            <a:ext cx="1879600" cy="0"/>
          </a:xfrm>
          <a:custGeom>
            <a:avLst/>
            <a:gdLst/>
            <a:ahLst/>
            <a:cxnLst/>
            <a:rect l="l" t="t" r="r" b="b"/>
            <a:pathLst>
              <a:path w="1879600" h="0">
                <a:moveTo>
                  <a:pt x="0" y="0"/>
                </a:moveTo>
                <a:lnTo>
                  <a:pt x="1879085" y="0"/>
                </a:lnTo>
              </a:path>
            </a:pathLst>
          </a:custGeom>
          <a:ln w="9141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01679" y="9826978"/>
            <a:ext cx="447691" cy="7008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52614" y="429387"/>
            <a:ext cx="3056255" cy="561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7780" marR="1930400" indent="-3175">
              <a:lnSpc>
                <a:spcPct val="112900"/>
              </a:lnSpc>
              <a:spcBef>
                <a:spcPts val="540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5">
                <a:latin typeface="Arial MT"/>
                <a:cs typeface="Arial MT"/>
              </a:rPr>
              <a:t>Fazenda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40184" y="1430874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23394" y="1430874"/>
            <a:ext cx="33172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as</a:t>
            </a:r>
            <a:r>
              <a:rPr dirty="0" sz="750" spc="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em</a:t>
            </a:r>
            <a:r>
              <a:rPr dirty="0" sz="750" spc="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contrário.</a:t>
            </a:r>
            <a:r>
              <a:rPr dirty="0" sz="750" spc="9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E0E0E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se,</a:t>
            </a:r>
            <a:r>
              <a:rPr dirty="0" sz="750" spc="1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afixe-se</a:t>
            </a:r>
            <a:r>
              <a:rPr dirty="0" sz="750" spc="6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75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51515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151515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68043" y="2177166"/>
            <a:ext cx="20339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Gabinete</a:t>
            </a:r>
            <a:r>
              <a:rPr dirty="0" sz="80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 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Prefeito,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19</a:t>
            </a:r>
            <a:r>
              <a:rPr dirty="0" sz="800" spc="3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dezembro,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52208" y="9789647"/>
            <a:ext cx="28956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solidFill>
                  <a:srgbClr val="161616"/>
                </a:solidFill>
                <a:latin typeface="Consolas"/>
                <a:cs typeface="Consolas"/>
              </a:rPr>
              <a:t>Sewaux</a:t>
            </a:r>
            <a:endParaRPr sz="65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2025-07-22T13:46:21Z</dcterms:created>
  <dcterms:modified xsi:type="dcterms:W3CDTF">2025-07-22T13:46:21Z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