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533246"/>
            <a:ext cx="642604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84237" y="9734040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9141">
            <a:solidFill>
              <a:srgbClr val="5B67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75100" y="1308739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 h="0">
                <a:moveTo>
                  <a:pt x="0" y="0"/>
                </a:moveTo>
                <a:lnTo>
                  <a:pt x="6429090" y="0"/>
                </a:lnTo>
              </a:path>
            </a:pathLst>
          </a:custGeom>
          <a:ln w="9141">
            <a:solidFill>
              <a:srgbClr val="4F54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96789" y="9778224"/>
            <a:ext cx="261914" cy="5484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32133" y="9775176"/>
            <a:ext cx="447691" cy="7008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86758" y="341020"/>
            <a:ext cx="30562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0F0F0F"/>
                </a:solidFill>
                <a:latin typeface="Arial"/>
                <a:cs typeface="Arial"/>
              </a:rPr>
              <a:t>PREFEITURA</a:t>
            </a:r>
            <a:r>
              <a:rPr dirty="0" sz="1150" spc="6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15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0F0F0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29764" indent="-3175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8851" y="1518988"/>
            <a:ext cx="2847975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3060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N’</a:t>
            </a:r>
            <a:r>
              <a:rPr dirty="0" sz="80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06060"/>
                </a:solidFill>
                <a:latin typeface="Arial MT"/>
                <a:cs typeface="Arial MT"/>
              </a:rPr>
              <a:t>2839</a:t>
            </a: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15</a:t>
            </a:r>
            <a:r>
              <a:rPr dirty="0" sz="800" spc="36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de</a:t>
            </a:r>
            <a:r>
              <a:rPr dirty="0" sz="800" spc="18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E5E5E"/>
                </a:solidFill>
                <a:latin typeface="Arial MT"/>
                <a:cs typeface="Arial MT"/>
              </a:rPr>
              <a:t>janeiro,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96969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800">
              <a:latin typeface="Arial MT"/>
              <a:cs typeface="Arial MT"/>
            </a:endParaRPr>
          </a:p>
          <a:p>
            <a:pPr marL="14604" marR="36830" indent="-2540">
              <a:lnSpc>
                <a:spcPts val="940"/>
              </a:lnSpc>
            </a:pP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valor</a:t>
            </a:r>
            <a:r>
              <a:rPr dirty="0" sz="80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tulal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RS6.000.000.00,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especifica</a:t>
            </a:r>
            <a:r>
              <a:rPr dirty="0" sz="80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80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115" y="2698226"/>
            <a:ext cx="625157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PREFEITO</a:t>
            </a:r>
            <a:r>
              <a:rPr dirty="0" sz="8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atribuições</a:t>
            </a:r>
            <a:r>
              <a:rPr dirty="0" sz="80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Ingais,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Arial MT"/>
                <a:cs typeface="Arial MT"/>
              </a:rPr>
              <a:t>acorclo</a:t>
            </a:r>
            <a:r>
              <a:rPr dirty="0" sz="8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75757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que</a:t>
            </a:r>
            <a:r>
              <a:rPr dirty="0" sz="80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lhe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confere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05050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859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10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dezembro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2024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publicada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na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ediçüo</a:t>
            </a:r>
            <a:r>
              <a:rPr dirty="0" sz="800" spc="1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extra</a:t>
            </a:r>
            <a:r>
              <a:rPr dirty="0" sz="80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ll</a:t>
            </a:r>
            <a:r>
              <a:rPr dirty="0" sz="800" spc="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n‘</a:t>
            </a:r>
            <a:r>
              <a:rPr dirty="0" sz="800" spc="6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43434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solidFill>
                  <a:srgbClr val="343434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25252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solidFill>
                  <a:srgbClr val="525252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solidFill>
                  <a:srgbClr val="595959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0">
                <a:solidFill>
                  <a:srgbClr val="595959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676767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5">
                <a:solidFill>
                  <a:srgbClr val="676767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464646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25252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solidFill>
                  <a:srgbClr val="3F3F3F"/>
                </a:solidFill>
                <a:uFill>
                  <a:solidFill>
                    <a:srgbClr val="3F48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00" spc="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Fica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aberto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crêdito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seguintes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dotaçoes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2432" y="4369332"/>
            <a:ext cx="1885314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080808"/>
                </a:solidFill>
                <a:uFill>
                  <a:solidFill>
                    <a:srgbClr val="3B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080808"/>
                </a:solidFill>
                <a:uFill>
                  <a:solidFill>
                    <a:srgbClr val="3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B4B4F"/>
                  </a:solidFill>
                </a:uFill>
                <a:latin typeface="Arial MT"/>
                <a:cs typeface="Arial MT"/>
              </a:rPr>
              <a:t>Suplemantadas</a:t>
            </a:r>
            <a:r>
              <a:rPr dirty="0" u="sng" sz="800" spc="500">
                <a:uFill>
                  <a:solidFill>
                    <a:srgbClr val="3B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161616"/>
                </a:solidFill>
                <a:latin typeface="Arial"/>
                <a:cs typeface="Arial"/>
              </a:rPr>
              <a:t>FUNDO</a:t>
            </a:r>
            <a:r>
              <a:rPr dirty="0" sz="950" spc="4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11111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1731" y="4684950"/>
            <a:ext cx="588645" cy="5378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5068" y="4684950"/>
            <a:ext cx="2659380" cy="5378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 b="1">
                <a:latin typeface="Arial"/>
                <a:cs typeface="Arial"/>
              </a:rPr>
              <a:t>Fundo </a:t>
            </a:r>
            <a:r>
              <a:rPr dirty="0" sz="800" spc="-25" b="1">
                <a:latin typeface="Arial"/>
                <a:cs typeface="Arial"/>
              </a:rPr>
              <a:t>Municipal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800" spc="-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40000"/>
              </a:lnSpc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OPERACIONALIZACÃO</a:t>
            </a:r>
            <a:r>
              <a:rPr dirty="0" sz="8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DO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FMS</a:t>
            </a:r>
            <a:r>
              <a:rPr dirty="0" sz="800" spc="5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SERVICOS</a:t>
            </a:r>
            <a:r>
              <a:rPr dirty="0" sz="8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TERCEIROS</a:t>
            </a:r>
            <a:r>
              <a:rPr dirty="0" sz="80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PESSOA</a:t>
            </a:r>
            <a:r>
              <a:rPr dirty="0" sz="8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11050" y="5074983"/>
            <a:ext cx="2361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5620" algn="l"/>
              </a:tabLst>
            </a:pP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51515"/>
                </a:solidFill>
                <a:latin typeface="Arial MT"/>
                <a:cs typeface="Arial MT"/>
              </a:rPr>
              <a:t>Impostos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Vinculados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Sa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	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04769" y="5242574"/>
            <a:ext cx="5474335" cy="497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46045">
              <a:lnSpc>
                <a:spcPct val="100000"/>
              </a:lnSpc>
              <a:spcBef>
                <a:spcPts val="100"/>
              </a:spcBef>
              <a:tabLst>
                <a:tab pos="4892040" algn="l"/>
              </a:tabLst>
            </a:pP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Total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Projeto</a:t>
            </a:r>
            <a:r>
              <a:rPr dirty="0" sz="80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/</a:t>
            </a:r>
            <a:r>
              <a:rPr dirty="0" sz="80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Atividada</a:t>
            </a:r>
            <a:r>
              <a:rPr dirty="0" sz="800" spc="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75757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27499"/>
              </a:lnSpc>
              <a:spcBef>
                <a:spcPts val="310"/>
              </a:spcBef>
              <a:tabLst>
                <a:tab pos="3122295" algn="l"/>
                <a:tab pos="4892675" algn="l"/>
              </a:tabLst>
            </a:pPr>
            <a:r>
              <a:rPr dirty="0" baseline="3472" sz="1200" spc="-52">
                <a:solidFill>
                  <a:srgbClr val="1C1C1C"/>
                </a:solidFill>
                <a:latin typeface="Arial MT"/>
                <a:cs typeface="Arial MT"/>
              </a:rPr>
              <a:t>MANUTENCAO</a:t>
            </a:r>
            <a:r>
              <a:rPr dirty="0" baseline="3472" sz="1200" spc="7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7E7E7E"/>
                </a:solidFill>
                <a:latin typeface="Arial MT"/>
                <a:cs typeface="Arial MT"/>
              </a:rPr>
              <a:t>/</a:t>
            </a:r>
            <a:r>
              <a:rPr dirty="0" baseline="3472" sz="1200" spc="-37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1C1C1C"/>
                </a:solidFill>
                <a:latin typeface="Arial MT"/>
                <a:cs typeface="Arial MT"/>
              </a:rPr>
              <a:t>OPERACIONALIZA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CA</a:t>
            </a:r>
            <a:r>
              <a:rPr dirty="0" baseline="3472" sz="1200" spc="-44">
                <a:solidFill>
                  <a:srgbClr val="1C1C1C"/>
                </a:solidFill>
                <a:latin typeface="Arial MT"/>
                <a:cs typeface="Arial MT"/>
              </a:rPr>
              <a:t>O </a:t>
            </a:r>
            <a:r>
              <a:rPr dirty="0" baseline="3472" sz="1200" spc="-30">
                <a:solidFill>
                  <a:srgbClr val="3D3D3D"/>
                </a:solidFill>
                <a:latin typeface="Arial MT"/>
                <a:cs typeface="Arial MT"/>
              </a:rPr>
              <a:t>DAS</a:t>
            </a:r>
            <a:r>
              <a:rPr dirty="0" baseline="3472" sz="1200" spc="-22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282828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baseline="3472" sz="1200" spc="7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2F2F2F"/>
                </a:solidFill>
                <a:latin typeface="Arial MT"/>
                <a:cs typeface="Arial MT"/>
              </a:rPr>
              <a:t>SAÜDE</a:t>
            </a:r>
            <a:r>
              <a:rPr dirty="0" baseline="3472" sz="1200" spc="67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797979"/>
                </a:solidFill>
                <a:latin typeface="Arial MT"/>
                <a:cs typeface="Arial MT"/>
              </a:rPr>
              <a:t>/</a:t>
            </a:r>
            <a:r>
              <a:rPr dirty="0" baseline="3472" sz="1200" spc="-37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525252"/>
                </a:solidFill>
                <a:latin typeface="Arial MT"/>
                <a:cs typeface="Arial MT"/>
              </a:rPr>
              <a:t>CEMES</a:t>
            </a:r>
            <a:r>
              <a:rPr dirty="0" baseline="3472" sz="1200" spc="44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A1A1A1"/>
                </a:solidFill>
                <a:latin typeface="Arial MT"/>
                <a:cs typeface="Arial MT"/>
              </a:rPr>
              <a:t>/</a:t>
            </a:r>
            <a:r>
              <a:rPr dirty="0" baseline="3472" sz="1200" spc="-7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baseline="3472" sz="1200" spc="-60">
                <a:solidFill>
                  <a:srgbClr val="676767"/>
                </a:solidFill>
                <a:latin typeface="Arial MT"/>
                <a:cs typeface="Arial MT"/>
              </a:rPr>
              <a:t>SAMU</a:t>
            </a:r>
            <a:r>
              <a:rPr dirty="0" baseline="3472" sz="1200" spc="-22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333333"/>
                </a:solidFill>
                <a:latin typeface="Arial MT"/>
                <a:cs typeface="Arial MT"/>
              </a:rPr>
              <a:t>192,</a:t>
            </a:r>
            <a:r>
              <a:rPr dirty="0" baseline="3472" sz="1200" spc="-209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333333"/>
                </a:solidFill>
                <a:latin typeface="Arial MT"/>
                <a:cs typeface="Arial MT"/>
              </a:rPr>
              <a:t>SAÚDE</a:t>
            </a:r>
            <a:r>
              <a:rPr dirty="0" baseline="3472" sz="1200" spc="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64646"/>
                </a:solidFill>
                <a:latin typeface="Arial MT"/>
                <a:cs typeface="Arial MT"/>
              </a:rPr>
              <a:t>MENTAL!UPA</a:t>
            </a:r>
            <a:r>
              <a:rPr dirty="0" baseline="3472" sz="1200" spc="1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606060"/>
                </a:solidFill>
                <a:latin typeface="Arial MT"/>
                <a:cs typeface="Arial MT"/>
              </a:rPr>
              <a:t>‹</a:t>
            </a:r>
            <a:r>
              <a:rPr dirty="0" baseline="3472" sz="1200" spc="7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DEMAIS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SERVICOS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TERCEIROS</a:t>
            </a:r>
            <a:r>
              <a:rPr dirty="0" sz="800" spc="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05050"/>
                </a:solidFill>
                <a:latin typeface="Arial MT"/>
                <a:cs typeface="Arial MT"/>
              </a:rPr>
              <a:t>PESSOA</a:t>
            </a:r>
            <a:r>
              <a:rPr dirty="0" sz="800" spc="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	</a:t>
            </a: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SUS</a:t>
            </a:r>
            <a:r>
              <a:rPr dirty="0" sz="800" spc="-2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Transferir\cias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07070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505050"/>
                </a:solidFill>
                <a:latin typeface="Arial MT"/>
                <a:cs typeface="Arial MT"/>
              </a:rPr>
              <a:t>F!HJdo</a:t>
            </a:r>
            <a:r>
              <a:rPr dirty="0" sz="800" spc="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Estat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ü.000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000.00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4777" y="5385789"/>
            <a:ext cx="58864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016409" y="5782907"/>
          <a:ext cx="2954655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7555"/>
                <a:gridCol w="85090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Tetal</a:t>
                      </a:r>
                      <a:r>
                        <a:rPr dirty="0" sz="80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80" i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6.000.000,00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958969" y="6281644"/>
            <a:ext cx="577215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8470" marR="5080" indent="-44640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84848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despesas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A5A5A5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abertura</a:t>
            </a:r>
            <a:r>
              <a:rPr dirty="0" sz="8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presente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suplementar,</a:t>
            </a:r>
            <a:r>
              <a:rPr dirty="0" sz="80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serâo</a:t>
            </a:r>
            <a:r>
              <a:rPr dirty="0" sz="800" spc="-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96969"/>
                </a:solidFill>
                <a:latin typeface="Arial MT"/>
                <a:cs typeface="Arial MT"/>
              </a:rPr>
              <a:t>cobertas</a:t>
            </a:r>
            <a:r>
              <a:rPr dirty="0" sz="800" spc="2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7E7E7E"/>
                </a:solidFill>
                <a:latin typeface="Arial MT"/>
                <a:cs typeface="Arial MT"/>
              </a:rPr>
              <a:t>¢:om</a:t>
            </a:r>
            <a:r>
              <a:rPr dirty="0" sz="800" spc="3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recurst›s</a:t>
            </a:r>
            <a:r>
              <a:rPr dirty="0" sz="8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777777"/>
                </a:solidFill>
                <a:latin typeface="Arial MT"/>
                <a:cs typeface="Arial MT"/>
              </a:rPr>
              <a:t>ele</a:t>
            </a:r>
            <a:r>
              <a:rPr dirty="0" sz="800" spc="1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q«e</a:t>
            </a:r>
            <a:r>
              <a:rPr dirty="0" sz="800" spc="1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26262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43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parãgrafc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Federal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Inciso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802096" y="6619875"/>
            <a:ext cx="15919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Inciso:</a:t>
            </a:r>
            <a:r>
              <a:rPr dirty="0" sz="80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ll</a:t>
            </a:r>
            <a:r>
              <a:rPr dirty="0" sz="8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Anulação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27275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62727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12929" y="6971577"/>
            <a:ext cx="188341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5" b="1">
                <a:uFill>
                  <a:solidFill>
                    <a:srgbClr val="344448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25" b="1">
                <a:uFill>
                  <a:solidFill>
                    <a:srgbClr val="34444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344448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00" spc="500" b="1">
                <a:uFill>
                  <a:solidFill>
                    <a:srgbClr val="344448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950" spc="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F0F0F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95855" y="6625969"/>
            <a:ext cx="7264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R$6.000.000,00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$6.000.000,00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2987" y="7278054"/>
            <a:ext cx="26860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2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2.023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79668" y="7338996"/>
            <a:ext cx="474980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latin typeface="Arial"/>
                <a:cs typeface="Arial"/>
              </a:rPr>
              <a:t>Fundo </a:t>
            </a:r>
            <a:r>
              <a:rPr dirty="0" sz="800" spc="-25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800" spc="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80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dirty="0" baseline="6944" sz="1200" spc="-52">
                <a:latin typeface="Arial MT"/>
                <a:cs typeface="Arial MT"/>
              </a:rPr>
              <a:t>MANUTENCAO</a:t>
            </a:r>
            <a:r>
              <a:rPr dirty="0" baseline="6944" sz="1200" spc="30">
                <a:latin typeface="Arial MT"/>
                <a:cs typeface="Arial MT"/>
              </a:rPr>
              <a:t> </a:t>
            </a:r>
            <a:r>
              <a:rPr dirty="0" baseline="6944" sz="1200">
                <a:solidFill>
                  <a:srgbClr val="545454"/>
                </a:solidFill>
                <a:latin typeface="Arial MT"/>
                <a:cs typeface="Arial MT"/>
              </a:rPr>
              <a:t>E </a:t>
            </a:r>
            <a:r>
              <a:rPr dirty="0" baseline="6944" sz="1200" spc="-52">
                <a:solidFill>
                  <a:srgbClr val="151515"/>
                </a:solidFill>
                <a:latin typeface="Arial MT"/>
                <a:cs typeface="Arial MT"/>
              </a:rPr>
              <a:t>OPERACIONALIZA</a:t>
            </a:r>
            <a:r>
              <a:rPr dirty="0" sz="800" spc="-35">
                <a:solidFill>
                  <a:srgbClr val="151515"/>
                </a:solidFill>
                <a:latin typeface="Arial MT"/>
                <a:cs typeface="Arial MT"/>
              </a:rPr>
              <a:t>GÂ</a:t>
            </a:r>
            <a:r>
              <a:rPr dirty="0" baseline="6944" sz="1200" spc="-52">
                <a:solidFill>
                  <a:srgbClr val="151515"/>
                </a:solidFill>
                <a:latin typeface="Arial MT"/>
                <a:cs typeface="Arial MT"/>
              </a:rPr>
              <a:t>O</a:t>
            </a:r>
            <a:r>
              <a:rPr dirty="0" baseline="6944" sz="1200" spc="-112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DA</a:t>
            </a:r>
            <a:r>
              <a:rPr dirty="0" baseline="6944" sz="1200" spc="-3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UNIDADE</a:t>
            </a:r>
            <a:r>
              <a:rPr dirty="0" baseline="6944" sz="1200" spc="82">
                <a:latin typeface="Arial MT"/>
                <a:cs typeface="Arial MT"/>
              </a:rPr>
              <a:t> </a:t>
            </a:r>
            <a:r>
              <a:rPr dirty="0" baseline="6944" sz="12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baseline="6944" sz="120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6944" sz="1200" spc="-52">
                <a:solidFill>
                  <a:srgbClr val="262626"/>
                </a:solidFill>
                <a:latin typeface="Arial MT"/>
                <a:cs typeface="Arial MT"/>
              </a:rPr>
              <a:t>PRONTO</a:t>
            </a:r>
            <a:r>
              <a:rPr dirty="0" baseline="6944" sz="1200" spc="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6944" sz="1200" spc="-52">
                <a:solidFill>
                  <a:srgbClr val="161616"/>
                </a:solidFill>
                <a:latin typeface="Arial MT"/>
                <a:cs typeface="Arial MT"/>
              </a:rPr>
              <a:t>ATENDIMENTO</a:t>
            </a:r>
            <a:r>
              <a:rPr dirty="0" baseline="6944" sz="1200" spc="67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6944" sz="1200" spc="-30">
                <a:solidFill>
                  <a:srgbClr val="424242"/>
                </a:solidFill>
                <a:latin typeface="Arial MT"/>
                <a:cs typeface="Arial MT"/>
              </a:rPr>
              <a:t>24</a:t>
            </a:r>
            <a:r>
              <a:rPr dirty="0" baseline="6944" sz="1200" spc="-52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6944" sz="1200" spc="-37">
                <a:solidFill>
                  <a:srgbClr val="444444"/>
                </a:solidFill>
                <a:latin typeface="Arial MT"/>
                <a:cs typeface="Arial MT"/>
              </a:rPr>
              <a:t>HORAS</a:t>
            </a:r>
            <a:r>
              <a:rPr dirty="0" baseline="6944" sz="1200" spc="22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6944" sz="1200" spc="-15">
                <a:solidFill>
                  <a:srgbClr val="424242"/>
                </a:solidFill>
                <a:latin typeface="Arial MT"/>
                <a:cs typeface="Arial MT"/>
              </a:rPr>
              <a:t>(UPA)</a:t>
            </a:r>
            <a:endParaRPr baseline="6944" sz="1200">
              <a:latin typeface="Arial MT"/>
              <a:cs typeface="Arial MT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613937" y="7708691"/>
          <a:ext cx="6360160" cy="1278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675255"/>
                <a:gridCol w="2236470"/>
                <a:gridCol w="670560"/>
              </a:tblGrid>
              <a:tr h="13843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1.30a.ooo,üu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ManuteiJsào</a:t>
                      </a:r>
                      <a:r>
                        <a:rPr dirty="0" sz="800" spc="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Governo </a:t>
                      </a:r>
                      <a:r>
                        <a:rPr dirty="0" sz="800" spc="-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3.000</a:t>
                      </a:r>
                      <a:r>
                        <a:rPr dirty="0" sz="800" spc="2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2.026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EMERGÊNCIA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3.1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CO*/ID-</a:t>
                      </a:r>
                      <a:r>
                        <a:rPr dirty="0" sz="80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800" spc="4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Gove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1.700.000.00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295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27075">
                        <a:lnSpc>
                          <a:spcPts val="869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6.õ00.000,00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3660">
                        <a:lnSpc>
                          <a:spcPts val="869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6.000.000.00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647" y="1313310"/>
            <a:ext cx="6426042" cy="2437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3876" y="521057"/>
            <a:ext cx="666968" cy="62770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11647" y="9737087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9141">
            <a:solidFill>
              <a:srgbClr val="575B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98831" y="2692134"/>
            <a:ext cx="1885314" cy="0"/>
          </a:xfrm>
          <a:custGeom>
            <a:avLst/>
            <a:gdLst/>
            <a:ahLst/>
            <a:cxnLst/>
            <a:rect l="l" t="t" r="r" b="b"/>
            <a:pathLst>
              <a:path w="1885314" h="0">
                <a:moveTo>
                  <a:pt x="0" y="0"/>
                </a:moveTo>
                <a:lnTo>
                  <a:pt x="1885176" y="0"/>
                </a:lnTo>
              </a:path>
            </a:pathLst>
          </a:custGeom>
          <a:ln w="9141">
            <a:solidFill>
              <a:srgbClr val="5760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21153" y="9781271"/>
            <a:ext cx="261914" cy="5789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6498" y="9784318"/>
            <a:ext cx="447691" cy="7008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91572" y="283659"/>
            <a:ext cx="3053715" cy="662305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PREFEITURA</a:t>
            </a:r>
            <a:r>
              <a:rPr dirty="0" sz="1150" spc="19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150" spc="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1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F0F0F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0400">
              <a:lnSpc>
                <a:spcPct val="117600"/>
              </a:lnSpc>
              <a:spcBef>
                <a:spcPts val="42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18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Fazenda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76731" y="1400403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3º</a:t>
            </a:r>
            <a:r>
              <a:rPr dirty="0" sz="75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59939" y="1400403"/>
            <a:ext cx="33204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disposições</a:t>
            </a:r>
            <a:r>
              <a:rPr dirty="0" sz="750" spc="1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em</a:t>
            </a:r>
            <a:r>
              <a:rPr dirty="0" sz="750" spc="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contrário.</a:t>
            </a:r>
            <a:r>
              <a:rPr dirty="0" sz="750" spc="10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Puhlique-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se,</a:t>
            </a:r>
            <a:r>
              <a:rPr dirty="0" sz="750" spc="1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</a:t>
            </a:r>
            <a:r>
              <a:rPr dirty="0" sz="750" spc="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e</a:t>
            </a:r>
            <a:r>
              <a:rPr dirty="0" sz="750" spc="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81066" y="2143902"/>
            <a:ext cx="18903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Gabinete</a:t>
            </a:r>
            <a:r>
              <a:rPr dirty="0" sz="7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do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Prefeito,</a:t>
            </a:r>
            <a:r>
              <a:rPr dirty="0" sz="75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15</a:t>
            </a:r>
            <a:r>
              <a:rPr dirty="0" sz="750" spc="4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janeiro,</a:t>
            </a:r>
            <a:r>
              <a:rPr dirty="0" sz="750" spc="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2025-07-22T14:30:58Z</dcterms:created>
  <dcterms:modified xsi:type="dcterms:W3CDTF">2025-07-22T14:30:58Z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