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069" y="352186"/>
            <a:ext cx="567265" cy="61289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56828" y="9890209"/>
            <a:ext cx="6710045" cy="0"/>
          </a:xfrm>
          <a:custGeom>
            <a:avLst/>
            <a:gdLst/>
            <a:ahLst/>
            <a:cxnLst/>
            <a:rect l="l" t="t" r="r" b="b"/>
            <a:pathLst>
              <a:path w="6710045" h="0">
                <a:moveTo>
                  <a:pt x="0" y="0"/>
                </a:moveTo>
                <a:lnTo>
                  <a:pt x="6709589" y="0"/>
                </a:lnTo>
              </a:path>
            </a:pathLst>
          </a:custGeom>
          <a:ln w="12196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56828" y="1163284"/>
            <a:ext cx="6700520" cy="0"/>
          </a:xfrm>
          <a:custGeom>
            <a:avLst/>
            <a:gdLst/>
            <a:ahLst/>
            <a:cxnLst/>
            <a:rect l="l" t="t" r="r" b="b"/>
            <a:pathLst>
              <a:path w="6700520" h="0">
                <a:moveTo>
                  <a:pt x="0" y="0"/>
                </a:moveTo>
                <a:lnTo>
                  <a:pt x="6700440" y="0"/>
                </a:lnTo>
              </a:path>
            </a:pathLst>
          </a:custGeom>
          <a:ln w="12196">
            <a:solidFill>
              <a:srgbClr val="2F34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2368" y="5616699"/>
            <a:ext cx="265333" cy="91477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06777" y="155007"/>
            <a:ext cx="3187700" cy="576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71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25">
                <a:latin typeface="Arial MT"/>
                <a:cs typeface="Arial MT"/>
              </a:rPr>
              <a:t> 18</a:t>
            </a:r>
            <a:endParaRPr sz="8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270"/>
              </a:spcBef>
            </a:pPr>
            <a:r>
              <a:rPr dirty="0" sz="750">
                <a:latin typeface="Arial MT"/>
                <a:cs typeface="Arial MT"/>
              </a:rPr>
              <a:t>Fazenda</a:t>
            </a:r>
            <a:r>
              <a:rPr dirty="0" sz="750" spc="2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Cax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85332" y="1401384"/>
            <a:ext cx="194119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M”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284</a:t>
            </a:r>
            <a:r>
              <a:rPr dirty="0" sz="750" spc="-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7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4</a:t>
            </a:r>
            <a:r>
              <a:rPr dirty="0" sz="750" spc="185">
                <a:solidFill>
                  <a:srgbClr val="131313"/>
                </a:solidFill>
                <a:latin typeface="Arial MT"/>
                <a:cs typeface="Arial MT"/>
              </a:rPr>
              <a:t> 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750" spc="28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tevere</a:t>
            </a:r>
            <a:r>
              <a:rPr dirty="0" sz="750" spc="-1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iro.</a:t>
            </a:r>
            <a:r>
              <a:rPr dirty="0" sz="750" spc="5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C1C1C"/>
                </a:solidFill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53339" y="1836916"/>
            <a:ext cx="2848610" cy="267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101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Abre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credito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no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valor</a:t>
            </a:r>
            <a:r>
              <a:rPr dirty="0" sz="85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total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R5319.000.00.</a:t>
            </a:r>
            <a:r>
              <a:rPr dirty="0" sz="850" spc="10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oara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ts val="890"/>
              </a:lnSpc>
            </a:pP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fi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ns</a:t>
            </a:r>
            <a:r>
              <a:rPr dirty="0" sz="750" spc="1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se</a:t>
            </a:r>
            <a:r>
              <a:rPr dirty="0" sz="750" spc="1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750" spc="1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outras</a:t>
            </a:r>
            <a:r>
              <a:rPr dirty="0" sz="750" spc="17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6928" y="2593127"/>
            <a:ext cx="6512559" cy="984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6610">
              <a:lnSpc>
                <a:spcPct val="144800"/>
              </a:lnSpc>
              <a:spcBef>
                <a:spcPts val="100"/>
              </a:spcBef>
            </a:pPr>
            <a:r>
              <a:rPr dirty="0" sz="850" spc="-7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PREFE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ITO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MUNICIPAL.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no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uso</a:t>
            </a:r>
            <a:r>
              <a:rPr dirty="0" sz="85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legais.</a:t>
            </a:r>
            <a:r>
              <a:rPr dirty="0" sz="850" spc="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e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com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o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Ihe</a:t>
            </a:r>
            <a:r>
              <a:rPr dirty="0" sz="8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confere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o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 </a:t>
            </a:r>
            <a:r>
              <a:rPr dirty="0" sz="850">
                <a:latin typeface="Arial MT"/>
                <a:cs typeface="Arial MT"/>
              </a:rPr>
              <a:t>8’</a:t>
            </a:r>
            <a:r>
              <a:rPr dirty="0" sz="850" spc="2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 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Lei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n’</a:t>
            </a:r>
            <a:r>
              <a:rPr dirty="0" sz="85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859</a:t>
            </a:r>
            <a:r>
              <a:rPr dirty="0" sz="850" spc="-20">
                <a:latin typeface="Arial MT"/>
                <a:cs typeface="Arial MT"/>
              </a:rPr>
              <a:t> 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10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de </a:t>
            </a:r>
            <a:r>
              <a:rPr dirty="0" sz="850" spc="-35">
                <a:latin typeface="Arial MT"/>
                <a:cs typeface="Arial MT"/>
              </a:rPr>
              <a:t>dezembro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 </a:t>
            </a:r>
            <a:r>
              <a:rPr dirty="0" sz="850" spc="-50">
                <a:latin typeface="Arial MT"/>
                <a:cs typeface="Arial MT"/>
              </a:rPr>
              <a:t>2024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na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ed'sao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A0A0A"/>
                </a:solidFill>
                <a:latin typeface="Arial MT"/>
                <a:cs typeface="Arial MT"/>
              </a:rPr>
              <a:t>extra</a:t>
            </a:r>
            <a:r>
              <a:rPr dirty="0" sz="85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II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n°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282828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solidFill>
                  <a:srgbClr val="282828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solidFill>
                  <a:srgbClr val="181818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31313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solidFill>
                  <a:srgbClr val="131313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A3A3A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solidFill>
                  <a:srgbClr val="3A3A3A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31313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5">
                <a:solidFill>
                  <a:srgbClr val="131313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B2B2B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solidFill>
                  <a:srgbClr val="2B2B2B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0E0E0E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A.</a:t>
            </a:r>
            <a:r>
              <a:rPr dirty="0" u="sng" sz="800" spc="500">
                <a:solidFill>
                  <a:srgbClr val="0E0E0E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800">
              <a:latin typeface="Arial MT"/>
              <a:cs typeface="Arial MT"/>
            </a:endParaRPr>
          </a:p>
          <a:p>
            <a:pPr marL="327025">
              <a:lnSpc>
                <a:spcPct val="100000"/>
              </a:lnSpc>
            </a:pP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1º</a:t>
            </a:r>
            <a:r>
              <a:rPr dirty="0" sz="800" spc="44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Fica</a:t>
            </a:r>
            <a:r>
              <a:rPr dirty="0" sz="80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aberto</a:t>
            </a:r>
            <a:r>
              <a:rPr dirty="0" sz="8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crédito</a:t>
            </a:r>
            <a:r>
              <a:rPr dirty="0" sz="800" spc="4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dotaçôes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1671" y="4331894"/>
            <a:ext cx="2695575" cy="381000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75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425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35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400"/>
              </a:spcBef>
            </a:pPr>
            <a:r>
              <a:rPr dirty="0" sz="1000" spc="-10">
                <a:latin typeface="Arial MT"/>
                <a:cs typeface="Arial MT"/>
              </a:rPr>
              <a:t>PREFEITURA</a:t>
            </a:r>
            <a:r>
              <a:rPr dirty="0" sz="1000" spc="1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08856" y="4655938"/>
            <a:ext cx="605790" cy="56515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10">
                <a:latin typeface="Arial MT"/>
                <a:cs typeface="Arial MT"/>
              </a:rPr>
              <a:t>01.07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2.804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3.3.9.0.39.05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10209" y="4655938"/>
            <a:ext cx="2922905" cy="56515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20"/>
              </a:spcBef>
            </a:pPr>
            <a:r>
              <a:rPr dirty="0" sz="850" spc="-10">
                <a:latin typeface="Arial MT"/>
                <a:cs typeface="Arial MT"/>
              </a:rPr>
              <a:t>Secretaria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Municipal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Fazenda</a:t>
            </a:r>
            <a:endParaRPr sz="850">
              <a:latin typeface="Arial MT"/>
              <a:cs typeface="Arial MT"/>
            </a:endParaRPr>
          </a:p>
          <a:p>
            <a:pPr marL="12700" marR="5080">
              <a:lnSpc>
                <a:spcPct val="134200"/>
              </a:lnSpc>
              <a:spcBef>
                <a:spcPts val="70"/>
              </a:spcBef>
            </a:pPr>
            <a:r>
              <a:rPr dirty="0" sz="850" spc="-40">
                <a:latin typeface="Arial MT"/>
                <a:cs typeface="Arial MT"/>
              </a:rPr>
              <a:t>Manutenção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e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Operacionalizacão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Unidades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Administrativas </a:t>
            </a:r>
            <a:r>
              <a:rPr dirty="0" sz="850" spc="-30">
                <a:latin typeface="Arial MT"/>
                <a:cs typeface="Arial MT"/>
              </a:rPr>
              <a:t>DEMAIS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SERVICOS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5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TERCEIROS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PESSOA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JURÍDICA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48953" y="5066062"/>
            <a:ext cx="7950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Royalties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850" spc="-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União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51693" y="5186507"/>
            <a:ext cx="1503680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7700"/>
              </a:lnSpc>
              <a:spcBef>
                <a:spcPts val="100"/>
              </a:spcBef>
            </a:pPr>
            <a:r>
              <a:rPr dirty="0" sz="850">
                <a:latin typeface="Arial MT"/>
                <a:cs typeface="Arial MT"/>
              </a:rPr>
              <a:t>TotaI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/</a:t>
            </a:r>
            <a:r>
              <a:rPr dirty="0" sz="85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 </a:t>
            </a:r>
            <a:r>
              <a:rPr dirty="0" sz="850" spc="-25">
                <a:latin typeface="Arial MT"/>
                <a:cs typeface="Arial MT"/>
              </a:rPr>
              <a:t>R$ </a:t>
            </a:r>
            <a:r>
              <a:rPr dirty="0" sz="850">
                <a:latin typeface="Arial MT"/>
                <a:cs typeface="Arial MT"/>
              </a:rPr>
              <a:t>TotaI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6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83716" y="5538694"/>
            <a:ext cx="2974975" cy="53975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45"/>
              </a:spcBef>
            </a:pPr>
            <a:r>
              <a:rPr dirty="0" baseline="3267" sz="1275" spc="-15">
                <a:latin typeface="Arial MT"/>
                <a:cs typeface="Arial MT"/>
              </a:rPr>
              <a:t>Secretaria</a:t>
            </a:r>
            <a:r>
              <a:rPr dirty="0" baseline="3267" sz="1275" spc="112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Municipal</a:t>
            </a:r>
            <a:r>
              <a:rPr dirty="0" baseline="3267" sz="1275" spc="44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de</a:t>
            </a:r>
            <a:r>
              <a:rPr dirty="0" baseline="3267" sz="1275" spc="-37">
                <a:latin typeface="Arial MT"/>
                <a:cs typeface="Arial MT"/>
              </a:rPr>
              <a:t> </a:t>
            </a:r>
            <a:r>
              <a:rPr dirty="0" baseline="6535" sz="1275" spc="-15">
                <a:latin typeface="Arial MT"/>
                <a:cs typeface="Arial MT"/>
              </a:rPr>
              <a:t>Educa</a:t>
            </a:r>
            <a:r>
              <a:rPr dirty="0" sz="850" spc="-10">
                <a:latin typeface="Arial MT"/>
                <a:cs typeface="Arial MT"/>
              </a:rPr>
              <a:t>sa</a:t>
            </a:r>
            <a:r>
              <a:rPr dirty="0" baseline="6535" sz="1275" spc="-15">
                <a:latin typeface="Arial MT"/>
                <a:cs typeface="Arial MT"/>
              </a:rPr>
              <a:t>o</a:t>
            </a:r>
            <a:endParaRPr baseline="6535" sz="1275">
              <a:latin typeface="Arial MT"/>
              <a:cs typeface="Arial MT"/>
            </a:endParaRPr>
          </a:p>
          <a:p>
            <a:pPr marL="39370">
              <a:lnSpc>
                <a:spcPct val="100000"/>
              </a:lnSpc>
              <a:spcBef>
                <a:spcPts val="350"/>
              </a:spcBef>
            </a:pPr>
            <a:r>
              <a:rPr dirty="0" sz="850" spc="-40">
                <a:latin typeface="Arial MT"/>
                <a:cs typeface="Arial MT"/>
              </a:rPr>
              <a:t>Manutenção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5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ODeracionalizacão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Unidades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Administrativas</a:t>
            </a:r>
            <a:endParaRPr sz="850">
              <a:latin typeface="Arial MT"/>
              <a:cs typeface="Arial MT"/>
            </a:endParaRPr>
          </a:p>
          <a:p>
            <a:pPr marL="40005">
              <a:lnSpc>
                <a:spcPct val="100000"/>
              </a:lnSpc>
              <a:spcBef>
                <a:spcPts val="414"/>
              </a:spcBef>
            </a:pPr>
            <a:r>
              <a:rPr dirty="0" sz="750" spc="10">
                <a:solidFill>
                  <a:srgbClr val="1C1C1C"/>
                </a:solidFill>
                <a:latin typeface="Arial MT"/>
                <a:cs typeface="Arial MT"/>
              </a:rPr>
              <a:t>D</a:t>
            </a:r>
            <a:r>
              <a:rPr dirty="0" sz="750" spc="10">
                <a:solidFill>
                  <a:srgbClr val="111111"/>
                </a:solidFill>
                <a:latin typeface="Arial MT"/>
                <a:cs typeface="Arial MT"/>
              </a:rPr>
              <a:t>ES</a:t>
            </a:r>
            <a:r>
              <a:rPr dirty="0" sz="750" spc="10">
                <a:latin typeface="Arial MT"/>
                <a:cs typeface="Arial MT"/>
              </a:rPr>
              <a:t>PESAS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0E0E0E"/>
                </a:solidFill>
                <a:latin typeface="Arial MT"/>
                <a:cs typeface="Arial MT"/>
              </a:rPr>
              <a:t>D</a:t>
            </a:r>
            <a:r>
              <a:rPr dirty="0" sz="750" spc="10">
                <a:latin typeface="Arial MT"/>
                <a:cs typeface="Arial MT"/>
              </a:rPr>
              <a:t>E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EX</a:t>
            </a:r>
            <a:r>
              <a:rPr dirty="0" sz="750" spc="10">
                <a:solidFill>
                  <a:srgbClr val="0C0C0C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latin typeface="Arial MT"/>
                <a:cs typeface="Arial MT"/>
              </a:rPr>
              <a:t>RC</a:t>
            </a:r>
            <a:r>
              <a:rPr dirty="0" sz="750" spc="10">
                <a:solidFill>
                  <a:srgbClr val="1C1C1C"/>
                </a:solidFill>
                <a:latin typeface="Arial MT"/>
                <a:cs typeface="Arial MT"/>
              </a:rPr>
              <a:t>iC</a:t>
            </a:r>
            <a:r>
              <a:rPr dirty="0" sz="750" spc="10">
                <a:solidFill>
                  <a:srgbClr val="0E0E0E"/>
                </a:solidFill>
                <a:latin typeface="Arial MT"/>
                <a:cs typeface="Arial MT"/>
              </a:rPr>
              <a:t>IOS</a:t>
            </a:r>
            <a:r>
              <a:rPr dirty="0" sz="750" spc="15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ANTERIOR </a:t>
            </a:r>
            <a:r>
              <a:rPr dirty="0" sz="750" spc="-25">
                <a:solidFill>
                  <a:srgbClr val="0A0A0A"/>
                </a:solidFill>
                <a:latin typeface="Arial MT"/>
                <a:cs typeface="Arial MT"/>
              </a:rPr>
              <a:t>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3964" y="5697391"/>
            <a:ext cx="608330" cy="3816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65"/>
              </a:spcBef>
            </a:pPr>
            <a:r>
              <a:rPr dirty="0" sz="850" spc="-10">
                <a:latin typeface="Arial MT"/>
                <a:cs typeface="Arial MT"/>
              </a:rPr>
              <a:t>2.808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750">
                <a:latin typeface="Arial MT"/>
                <a:cs typeface="Arial MT"/>
              </a:rPr>
              <a:t>3.3.9.0.92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C0C0C"/>
                </a:solidFill>
                <a:latin typeface="Arial MT"/>
                <a:cs typeface="Arial MT"/>
              </a:rPr>
              <a:t>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86747" y="5006736"/>
            <a:ext cx="52641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65"/>
              </a:spcBef>
            </a:pPr>
            <a:r>
              <a:rPr dirty="0" sz="850" spc="-40">
                <a:latin typeface="Arial MT"/>
                <a:cs typeface="Arial MT"/>
              </a:rPr>
              <a:t>148.000.00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750" spc="-10">
                <a:latin typeface="Arial MT"/>
                <a:cs typeface="Arial MT"/>
              </a:rPr>
              <a:t>148.000,00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750" spc="-10">
                <a:latin typeface="Arial MT"/>
                <a:cs typeface="Arial MT"/>
              </a:rPr>
              <a:t>148.000,00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49452" y="5936874"/>
            <a:ext cx="172720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Vinculados</a:t>
            </a:r>
            <a:r>
              <a:rPr dirty="0" sz="8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490629" y="5936874"/>
            <a:ext cx="52387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Arial MT"/>
                <a:cs typeface="Arial MT"/>
              </a:rPr>
              <a:t>17</a:t>
            </a:r>
            <a:r>
              <a:rPr dirty="0" sz="800" spc="-13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1.000.00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032792" y="6123861"/>
          <a:ext cx="3074670" cy="455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7095"/>
                <a:gridCol w="841375"/>
              </a:tblGrid>
              <a:tr h="14795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171.000.00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6525">
                <a:tc>
                  <a:txBody>
                    <a:bodyPr/>
                    <a:lstStyle/>
                    <a:p>
                      <a:pPr marL="431165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</a:t>
                      </a:r>
                      <a:r>
                        <a:rPr dirty="0" sz="8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lementado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319.000,00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842931" y="6639469"/>
            <a:ext cx="6015990" cy="28765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81965" marR="5080" indent="-469900">
              <a:lnSpc>
                <a:spcPct val="102400"/>
              </a:lnSpc>
              <a:spcBef>
                <a:spcPts val="75"/>
              </a:spcBef>
            </a:pPr>
            <a:r>
              <a:rPr dirty="0" sz="850" spc="-30">
                <a:solidFill>
                  <a:srgbClr val="0A0A0A"/>
                </a:solidFill>
                <a:latin typeface="Arial MT"/>
                <a:cs typeface="Arial MT"/>
              </a:rPr>
              <a:t>Artigo</a:t>
            </a:r>
            <a:r>
              <a:rPr dirty="0" sz="85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2”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-</a:t>
            </a:r>
            <a:r>
              <a:rPr dirty="0" sz="850" spc="28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despesas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do</a:t>
            </a:r>
            <a:r>
              <a:rPr dirty="0" sz="850" spc="-35">
                <a:latin typeface="Arial MT"/>
                <a:cs typeface="Arial MT"/>
              </a:rPr>
              <a:t> presente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suplementar.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serão</a:t>
            </a:r>
            <a:r>
              <a:rPr dirty="0" sz="85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com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recursos</a:t>
            </a:r>
            <a:r>
              <a:rPr dirty="0" sz="8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5">
                <a:latin typeface="Arial MT"/>
                <a:cs typeface="Arial MT"/>
              </a:rPr>
              <a:t>que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trata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parágrafo</a:t>
            </a:r>
            <a:r>
              <a:rPr dirty="0" sz="850" spc="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1º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N°</a:t>
            </a:r>
            <a:r>
              <a:rPr dirty="0" sz="850" spc="-35">
                <a:latin typeface="Arial MT"/>
                <a:cs typeface="Arial MT"/>
              </a:rPr>
              <a:t> 4.320/64.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Inciso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III</a:t>
            </a: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29935" y="6991911"/>
            <a:ext cx="1657985" cy="400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6075" marR="5080" indent="-334010">
              <a:lnSpc>
                <a:spcPct val="1538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II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Excesso</a:t>
            </a:r>
            <a:r>
              <a:rPr dirty="0" sz="8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61696" y="7381906"/>
            <a:ext cx="275018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Dota</a:t>
            </a:r>
            <a:r>
              <a:rPr dirty="0" u="sng" baseline="-7407" sz="1125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s</a:t>
            </a:r>
            <a:r>
              <a:rPr dirty="0" u="sng" sz="75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750" spc="45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4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86360">
              <a:lnSpc>
                <a:spcPct val="100000"/>
              </a:lnSpc>
              <a:spcBef>
                <a:spcPts val="34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0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4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08492" y="7002328"/>
            <a:ext cx="649605" cy="39179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40">
                <a:latin typeface="Arial MT"/>
                <a:cs typeface="Arial MT"/>
              </a:rPr>
              <a:t>R$319.000,00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$319.000.00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489860" y="7760127"/>
          <a:ext cx="6625590" cy="1824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980"/>
                <a:gridCol w="2538730"/>
                <a:gridCol w="2621915"/>
                <a:gridCol w="657859"/>
              </a:tblGrid>
              <a:tr h="160655">
                <a:tc>
                  <a:txBody>
                    <a:bodyPr/>
                    <a:lstStyle/>
                    <a:p>
                      <a:pPr marL="31750">
                        <a:lnSpc>
                          <a:spcPts val="97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7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Educa</a:t>
                      </a:r>
                      <a:r>
                        <a:rPr dirty="0" baseline="-6535" sz="1275" spc="-15">
                          <a:latin typeface="Arial MT"/>
                          <a:cs typeface="Arial MT"/>
                        </a:rPr>
                        <a:t>s•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5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nidades</a:t>
                      </a:r>
                      <a:r>
                        <a:rPr dirty="0" sz="850" spc="6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Ad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nistrativ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3.1.9.0.91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SENT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NCAS</a:t>
                      </a:r>
                      <a:r>
                        <a:rPr dirty="0" sz="750" spc="2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JU</a:t>
                      </a:r>
                      <a:r>
                        <a:rPr dirty="0" sz="750" spc="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ICIAI</a:t>
                      </a:r>
                      <a:r>
                        <a:rPr dirty="0" sz="750" spc="-1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171.000.00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762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01.90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06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</a:pPr>
                      <a:r>
                        <a:rPr dirty="0" sz="900" spc="-4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Contigência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0640"/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762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764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9.999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Contiqencia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9.9.9.9.99</a:t>
                      </a:r>
                      <a:r>
                        <a:rPr dirty="0" sz="90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9^.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8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9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CONTINGÊNCIA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12318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900" spc="-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9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900" spc="-60">
                          <a:latin typeface="Arial MT"/>
                          <a:cs typeface="Arial MT"/>
                        </a:rPr>
                        <a:t>148.000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i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35" i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730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148.000,00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7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idade</a:t>
                      </a:r>
                      <a:r>
                        <a:rPr dirty="0" sz="750" spc="4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148.000,00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24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0">
                        <a:lnSpc>
                          <a:spcPts val="750"/>
                        </a:lnSpc>
                        <a:spcBef>
                          <a:spcPts val="13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Va</a:t>
                      </a:r>
                      <a:r>
                        <a:rPr dirty="0" sz="7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lor</a:t>
                      </a:r>
                      <a:r>
                        <a:rPr dirty="0" sz="700" spc="3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Tota</a:t>
                      </a:r>
                      <a:r>
                        <a:rPr dirty="0" sz="70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00" spc="1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60">
                          <a:latin typeface="Arial MT"/>
                          <a:cs typeface="Arial MT"/>
                        </a:rPr>
                        <a:t>An</a:t>
                      </a:r>
                      <a:r>
                        <a:rPr dirty="0" sz="7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ulad</a:t>
                      </a:r>
                      <a:r>
                        <a:rPr dirty="0" sz="700" spc="8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00" spc="114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88900">
                        <a:lnSpc>
                          <a:spcPts val="750"/>
                        </a:lnSpc>
                        <a:spcBef>
                          <a:spcPts val="130"/>
                        </a:spcBef>
                      </a:pP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dirty="0" sz="700" spc="-1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fl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9.000,</a:t>
                      </a:r>
                      <a:r>
                        <a:rPr dirty="0" sz="7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dirty="0" sz="7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368" y="352186"/>
            <a:ext cx="562690" cy="64034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56828" y="9896308"/>
            <a:ext cx="6706870" cy="0"/>
          </a:xfrm>
          <a:custGeom>
            <a:avLst/>
            <a:gdLst/>
            <a:ahLst/>
            <a:cxnLst/>
            <a:rect l="l" t="t" r="r" b="b"/>
            <a:pathLst>
              <a:path w="6706870" h="0">
                <a:moveTo>
                  <a:pt x="0" y="0"/>
                </a:moveTo>
                <a:lnTo>
                  <a:pt x="6706539" y="0"/>
                </a:lnTo>
              </a:path>
            </a:pathLst>
          </a:custGeom>
          <a:ln w="12196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35681" y="2590328"/>
            <a:ext cx="1961514" cy="0"/>
          </a:xfrm>
          <a:custGeom>
            <a:avLst/>
            <a:gdLst/>
            <a:ahLst/>
            <a:cxnLst/>
            <a:rect l="l" t="t" r="r" b="b"/>
            <a:pathLst>
              <a:path w="1961514" h="0">
                <a:moveTo>
                  <a:pt x="0" y="0"/>
                </a:moveTo>
                <a:lnTo>
                  <a:pt x="1961030" y="0"/>
                </a:lnTo>
              </a:path>
            </a:pathLst>
          </a:custGeom>
          <a:ln w="12196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59877" y="1181579"/>
            <a:ext cx="6697980" cy="0"/>
          </a:xfrm>
          <a:custGeom>
            <a:avLst/>
            <a:gdLst/>
            <a:ahLst/>
            <a:cxnLst/>
            <a:rect l="l" t="t" r="r" b="b"/>
            <a:pathLst>
              <a:path w="6697980" h="0">
                <a:moveTo>
                  <a:pt x="0" y="0"/>
                </a:moveTo>
                <a:lnTo>
                  <a:pt x="6697390" y="0"/>
                </a:lnTo>
              </a:path>
            </a:pathLst>
          </a:custGeom>
          <a:ln w="182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79329" y="214467"/>
            <a:ext cx="3177540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740"/>
              </a:spcBef>
            </a:pPr>
            <a:r>
              <a:rPr dirty="0" sz="750" spc="10">
                <a:latin typeface="Arial MT"/>
                <a:cs typeface="Arial MT"/>
              </a:rPr>
              <a:t>Rua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Maria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Lou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renço,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endParaRPr sz="75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170"/>
              </a:spcBef>
            </a:pPr>
            <a:r>
              <a:rPr dirty="0" sz="900" spc="-50">
                <a:latin typeface="Arial MT"/>
                <a:cs typeface="Arial MT"/>
              </a:rPr>
              <a:t>Fazenda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Caxias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37712" y="1242315"/>
            <a:ext cx="47180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3º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21249" y="1251461"/>
            <a:ext cx="35096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0">
                <a:latin typeface="Arial MT"/>
                <a:cs typeface="Arial MT"/>
              </a:rPr>
              <a:t>Revogadas</a:t>
            </a:r>
            <a:r>
              <a:rPr dirty="0" baseline="3267" sz="1275" spc="82"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1A1A1A"/>
                </a:solidFill>
                <a:latin typeface="Arial MT"/>
                <a:cs typeface="Arial MT"/>
              </a:rPr>
              <a:t>as</a:t>
            </a:r>
            <a:r>
              <a:rPr dirty="0" baseline="3267" sz="1275" spc="44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6535" sz="1275" spc="-44">
                <a:solidFill>
                  <a:srgbClr val="0A0A0A"/>
                </a:solidFill>
                <a:latin typeface="Arial MT"/>
                <a:cs typeface="Arial MT"/>
              </a:rPr>
              <a:t>disposi</a:t>
            </a:r>
            <a:r>
              <a:rPr dirty="0" sz="850" spc="-30">
                <a:solidFill>
                  <a:srgbClr val="0A0A0A"/>
                </a:solidFill>
                <a:latin typeface="Arial MT"/>
                <a:cs typeface="Arial MT"/>
              </a:rPr>
              <a:t>s^</a:t>
            </a:r>
            <a:r>
              <a:rPr dirty="0" baseline="6535" sz="1275" spc="-44">
                <a:solidFill>
                  <a:srgbClr val="0A0A0A"/>
                </a:solidFill>
                <a:latin typeface="Arial MT"/>
                <a:cs typeface="Arial MT"/>
              </a:rPr>
              <a:t>es</a:t>
            </a:r>
            <a:r>
              <a:rPr dirty="0" baseline="6535" sz="1275" spc="-97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267" sz="1275" spc="-75">
                <a:solidFill>
                  <a:srgbClr val="161616"/>
                </a:solidFill>
                <a:latin typeface="Arial MT"/>
                <a:cs typeface="Arial MT"/>
              </a:rPr>
              <a:t>em</a:t>
            </a:r>
            <a:r>
              <a:rPr dirty="0" baseline="3267" sz="1275" spc="22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267" sz="1275" spc="-52">
                <a:latin typeface="Arial MT"/>
                <a:cs typeface="Arial MT"/>
              </a:rPr>
              <a:t>contrário.</a:t>
            </a:r>
            <a:r>
              <a:rPr dirty="0" baseline="3267" sz="1275" spc="89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Publique-</a:t>
            </a:r>
            <a:r>
              <a:rPr dirty="0" baseline="3267" sz="1275">
                <a:latin typeface="Arial MT"/>
                <a:cs typeface="Arial MT"/>
              </a:rPr>
              <a:t>se.</a:t>
            </a:r>
            <a:r>
              <a:rPr dirty="0" baseline="3267" sz="1275" spc="179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afixe-</a:t>
            </a:r>
            <a:r>
              <a:rPr dirty="0" baseline="3267" sz="1275">
                <a:latin typeface="Arial MT"/>
                <a:cs typeface="Arial MT"/>
              </a:rPr>
              <a:t>se</a:t>
            </a:r>
            <a:r>
              <a:rPr dirty="0" baseline="3267" sz="1275" spc="52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 spc="-82">
                <a:latin typeface="Arial MT"/>
                <a:cs typeface="Arial MT"/>
              </a:rPr>
              <a:t>cumpra-</a:t>
            </a:r>
            <a:r>
              <a:rPr dirty="0" baseline="3267" sz="1275" spc="-37">
                <a:latin typeface="Arial MT"/>
                <a:cs typeface="Arial MT"/>
              </a:rPr>
              <a:t>se.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99273" y="2021650"/>
            <a:ext cx="20021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Gabinete</a:t>
            </a:r>
            <a:r>
              <a:rPr dirty="0" sz="80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4</a:t>
            </a:r>
            <a:r>
              <a:rPr dirty="0" sz="800" spc="39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fevereiro.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2025-07-18T15:36:17Z</dcterms:created>
  <dcterms:modified xsi:type="dcterms:W3CDTF">2025-07-18T15:36:17Z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