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jpg"/><Relationship Id="rId4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1196" y="361333"/>
            <a:ext cx="617587" cy="640340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44628" y="8615439"/>
          <a:ext cx="6776720" cy="1250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4075"/>
                <a:gridCol w="5115560"/>
                <a:gridCol w="729614"/>
              </a:tblGrid>
              <a:tr h="146685">
                <a:tc>
                  <a:txBody>
                    <a:bodyPr/>
                    <a:lstStyle/>
                    <a:p>
                      <a:pPr marL="16764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Educaç</a:t>
                      </a:r>
                      <a:r>
                        <a:rPr dirty="0" sz="850" spc="-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9545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2.808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Adminislralivas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340735" algn="l"/>
                        </a:tabLst>
                      </a:pP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baseline="3472" sz="1200" spc="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EXERC</a:t>
                      </a:r>
                      <a:r>
                        <a:rPr dirty="0" baseline="3472" sz="1200" spc="-17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iClOS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baseline="3472" sz="1200" spc="14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67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2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2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1.300.000,00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67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1.300.000,00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320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168275">
                        <a:lnSpc>
                          <a:spcPct val="100000"/>
                        </a:lnSpc>
                      </a:pPr>
                      <a:r>
                        <a:rPr dirty="0" sz="650" spc="50">
                          <a:latin typeface="Arial MT"/>
                          <a:cs typeface="Arial MT"/>
                        </a:rPr>
                        <a:t>01.13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5090"/>
                </a:tc>
                <a:tc>
                  <a:txBody>
                    <a:bodyPr/>
                    <a:lstStyle/>
                    <a:p>
                      <a:pPr marL="284734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</a:t>
                      </a:r>
                      <a:r>
                        <a:rPr dirty="0" sz="750" spc="-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idade</a:t>
                      </a:r>
                      <a:r>
                        <a:rPr dirty="0" sz="750" spc="175">
                          <a:latin typeface="Arial MT"/>
                          <a:cs typeface="Arial MT"/>
                        </a:rPr>
                        <a:t> 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13664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750" spc="3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75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Públicos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889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1.300.000,00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274320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2.039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9845">
                    <a:lnB w="12700">
                      <a:solidFill>
                        <a:srgbClr val="23232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Servicos 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Limpeza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Pú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>
                    <a:lnB w="12700">
                      <a:solidFill>
                        <a:srgbClr val="23232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23232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338529" y="1160234"/>
            <a:ext cx="6697980" cy="0"/>
          </a:xfrm>
          <a:custGeom>
            <a:avLst/>
            <a:gdLst/>
            <a:ahLst/>
            <a:cxnLst/>
            <a:rect l="l" t="t" r="r" b="b"/>
            <a:pathLst>
              <a:path w="6697980" h="0">
                <a:moveTo>
                  <a:pt x="0" y="0"/>
                </a:moveTo>
                <a:lnTo>
                  <a:pt x="6697390" y="0"/>
                </a:lnTo>
              </a:path>
            </a:pathLst>
          </a:custGeom>
          <a:ln w="12196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55268" y="9920702"/>
            <a:ext cx="269908" cy="5488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532698" y="9920702"/>
            <a:ext cx="462046" cy="68607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261278" y="164153"/>
            <a:ext cx="3232785" cy="577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000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PREFEITURA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SEROPEI3ICA</a:t>
            </a:r>
            <a:endParaRPr sz="12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660"/>
              </a:spcBef>
            </a:pPr>
            <a:r>
              <a:rPr dirty="0" sz="900" spc="-60">
                <a:latin typeface="Arial MT"/>
                <a:cs typeface="Arial MT"/>
              </a:rPr>
              <a:t>Rua</a:t>
            </a:r>
            <a:r>
              <a:rPr dirty="0" sz="900" spc="20">
                <a:latin typeface="Arial MT"/>
                <a:cs typeface="Arial MT"/>
              </a:rPr>
              <a:t> </a:t>
            </a:r>
            <a:r>
              <a:rPr dirty="0" sz="900" spc="-35">
                <a:latin typeface="Arial MT"/>
                <a:cs typeface="Arial MT"/>
              </a:rPr>
              <a:t>Maria</a:t>
            </a:r>
            <a:r>
              <a:rPr dirty="0" sz="900" spc="75">
                <a:latin typeface="Arial MT"/>
                <a:cs typeface="Arial MT"/>
              </a:rPr>
              <a:t> </a:t>
            </a:r>
            <a:r>
              <a:rPr dirty="0" baseline="3086" sz="1350">
                <a:latin typeface="Arial MT"/>
                <a:cs typeface="Arial MT"/>
              </a:rPr>
              <a:t>Loure</a:t>
            </a:r>
            <a:r>
              <a:rPr dirty="0" baseline="-6172" sz="1350">
                <a:latin typeface="Arial MT"/>
                <a:cs typeface="Arial MT"/>
              </a:rPr>
              <a:t>•s</a:t>
            </a:r>
            <a:r>
              <a:rPr dirty="0" baseline="3086" sz="1350">
                <a:latin typeface="Arial MT"/>
                <a:cs typeface="Arial MT"/>
              </a:rPr>
              <a:t>o,</a:t>
            </a:r>
            <a:r>
              <a:rPr dirty="0" baseline="3086" sz="1350" spc="-202">
                <a:latin typeface="Arial MT"/>
                <a:cs typeface="Arial MT"/>
              </a:rPr>
              <a:t> </a:t>
            </a:r>
            <a:r>
              <a:rPr dirty="0" sz="900" spc="-25">
                <a:latin typeface="Arial MT"/>
                <a:cs typeface="Arial MT"/>
              </a:rPr>
              <a:t>18</a:t>
            </a:r>
            <a:endParaRPr sz="900">
              <a:latin typeface="Arial MT"/>
              <a:cs typeface="Arial MT"/>
            </a:endParaRPr>
          </a:p>
          <a:p>
            <a:pPr marL="38735">
              <a:lnSpc>
                <a:spcPct val="100000"/>
              </a:lnSpc>
              <a:spcBef>
                <a:spcPts val="209"/>
              </a:spcBef>
            </a:pPr>
            <a:r>
              <a:rPr dirty="0" sz="800">
                <a:latin typeface="Arial MT"/>
                <a:cs typeface="Arial MT"/>
              </a:rPr>
              <a:t>Fazenda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089416" y="1385882"/>
            <a:ext cx="190817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creio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N°</a:t>
            </a:r>
            <a:r>
              <a:rPr dirty="0" sz="800" spc="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2845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31</a:t>
            </a:r>
            <a:r>
              <a:rPr dirty="0" sz="800" spc="409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800" spc="204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janeiro,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031500" y="1838696"/>
            <a:ext cx="2929255" cy="26670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5875" marR="5080" indent="-3810">
              <a:lnSpc>
                <a:spcPts val="940"/>
              </a:lnSpc>
              <a:spcBef>
                <a:spcPts val="145"/>
              </a:spcBef>
            </a:pPr>
            <a:r>
              <a:rPr dirty="0" sz="800">
                <a:latin typeface="Arial MT"/>
                <a:cs typeface="Arial MT"/>
              </a:rPr>
              <a:t>Abre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no</a:t>
            </a:r>
            <a:r>
              <a:rPr dirty="0" sz="80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va|or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tolal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RS2.156.000,00.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se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especifica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outras</a:t>
            </a:r>
            <a:r>
              <a:rPr dirty="0" sz="800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18139" y="2593131"/>
            <a:ext cx="6504305" cy="98044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838835">
              <a:lnSpc>
                <a:spcPct val="100000"/>
              </a:lnSpc>
              <a:spcBef>
                <a:spcPts val="520"/>
              </a:spcBef>
            </a:pPr>
            <a:r>
              <a:rPr dirty="0" sz="850" spc="-70">
                <a:solidFill>
                  <a:srgbClr val="262626"/>
                </a:solidFill>
                <a:latin typeface="Arial MT"/>
                <a:cs typeface="Arial MT"/>
              </a:rPr>
              <a:t>O</a:t>
            </a:r>
            <a:r>
              <a:rPr dirty="0" sz="8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PREFEITO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MUNICIPAL,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62626"/>
                </a:solidFill>
                <a:latin typeface="Arial MT"/>
                <a:cs typeface="Arial MT"/>
              </a:rPr>
              <a:t>no</a:t>
            </a:r>
            <a:r>
              <a:rPr dirty="0" sz="850" spc="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uso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suas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atribuições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legais,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80808"/>
                </a:solidFill>
                <a:latin typeface="Arial MT"/>
                <a:cs typeface="Arial MT"/>
              </a:rPr>
              <a:t>e</a:t>
            </a:r>
            <a:r>
              <a:rPr dirty="0" sz="850" spc="-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11111"/>
                </a:solidFill>
                <a:latin typeface="Arial MT"/>
                <a:cs typeface="Arial MT"/>
              </a:rPr>
              <a:t>acordo</a:t>
            </a:r>
            <a:r>
              <a:rPr dirty="0" sz="850" spc="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o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que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A0A0A"/>
                </a:solidFill>
                <a:latin typeface="Arial MT"/>
                <a:cs typeface="Arial MT"/>
              </a:rPr>
              <a:t>Ihe</a:t>
            </a:r>
            <a:r>
              <a:rPr dirty="0" sz="850" spc="-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A0A0A"/>
                </a:solidFill>
                <a:latin typeface="Arial MT"/>
                <a:cs typeface="Arial MT"/>
              </a:rPr>
              <a:t>confere</a:t>
            </a:r>
            <a:r>
              <a:rPr dirty="0" sz="850" spc="4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latin typeface="Arial MT"/>
                <a:cs typeface="Arial MT"/>
              </a:rPr>
              <a:t>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art.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8”</a:t>
            </a:r>
            <a:r>
              <a:rPr dirty="0" sz="850" spc="17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0E0E0E"/>
                </a:solidFill>
                <a:latin typeface="Arial MT"/>
                <a:cs typeface="Arial MT"/>
              </a:rPr>
              <a:t>da</a:t>
            </a:r>
            <a:endParaRPr sz="850">
              <a:latin typeface="Arial MT"/>
              <a:cs typeface="Arial MT"/>
            </a:endParaRPr>
          </a:p>
          <a:p>
            <a:pPr marL="20955">
              <a:lnSpc>
                <a:spcPct val="100000"/>
              </a:lnSpc>
              <a:spcBef>
                <a:spcPts val="420"/>
              </a:spcBef>
            </a:pPr>
            <a:r>
              <a:rPr dirty="0" sz="850" spc="-35" i="1">
                <a:latin typeface="Arial"/>
                <a:cs typeface="Arial"/>
              </a:rPr>
              <a:t>Lei</a:t>
            </a:r>
            <a:r>
              <a:rPr dirty="0" sz="850" spc="-10" i="1">
                <a:latin typeface="Arial"/>
                <a:cs typeface="Arial"/>
              </a:rPr>
              <a:t> </a:t>
            </a:r>
            <a:r>
              <a:rPr dirty="0" sz="850" spc="-70" i="1">
                <a:solidFill>
                  <a:srgbClr val="2D2D2D"/>
                </a:solidFill>
                <a:latin typeface="Arial"/>
                <a:cs typeface="Arial"/>
              </a:rPr>
              <a:t>n°</a:t>
            </a:r>
            <a:r>
              <a:rPr dirty="0" sz="850" spc="15" i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850" spc="-40">
                <a:solidFill>
                  <a:srgbClr val="0C0C0C"/>
                </a:solidFill>
                <a:latin typeface="Arial MT"/>
                <a:cs typeface="Arial MT"/>
              </a:rPr>
              <a:t>859</a:t>
            </a:r>
            <a:r>
              <a:rPr dirty="0" sz="850" spc="-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10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C0C0C"/>
                </a:solidFill>
                <a:latin typeface="Arial MT"/>
                <a:cs typeface="Arial MT"/>
              </a:rPr>
              <a:t>de </a:t>
            </a:r>
            <a:r>
              <a:rPr dirty="0" sz="850" spc="-65">
                <a:latin typeface="Arial MT"/>
                <a:cs typeface="Arial MT"/>
              </a:rPr>
              <a:t>dez</a:t>
            </a:r>
            <a:r>
              <a:rPr dirty="0" sz="850" spc="-15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embro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2024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publicada</a:t>
            </a:r>
            <a:r>
              <a:rPr dirty="0" sz="850" spc="7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na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Arial MT"/>
                <a:cs typeface="Arial MT"/>
              </a:rPr>
              <a:t>edição</a:t>
            </a:r>
            <a:r>
              <a:rPr dirty="0" sz="850" spc="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exfra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II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12121"/>
                </a:solidFill>
                <a:latin typeface="Arial MT"/>
                <a:cs typeface="Arial MT"/>
              </a:rPr>
              <a:t>n° </a:t>
            </a:r>
            <a:r>
              <a:rPr dirty="0" sz="850" spc="-40">
                <a:latin typeface="Arial MT"/>
                <a:cs typeface="Arial MT"/>
              </a:rPr>
              <a:t>1924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50" spc="-10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0F0F0F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60">
                <a:solidFill>
                  <a:srgbClr val="0F0F0F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111111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-55">
                <a:solidFill>
                  <a:srgbClr val="111111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3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1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-3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850">
              <a:latin typeface="Arial MT"/>
              <a:cs typeface="Arial MT"/>
            </a:endParaRPr>
          </a:p>
          <a:p>
            <a:pPr marL="327660">
              <a:lnSpc>
                <a:spcPct val="100000"/>
              </a:lnSpc>
            </a:pP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Artigo</a:t>
            </a:r>
            <a:r>
              <a:rPr dirty="0" sz="800" spc="-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-</a:t>
            </a:r>
            <a:r>
              <a:rPr dirty="0" sz="800" spc="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72391" y="4328642"/>
            <a:ext cx="2692400" cy="379730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u="sng" sz="85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50" spc="2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5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305"/>
              </a:spcBef>
            </a:pPr>
            <a:r>
              <a:rPr dirty="0" sz="1000" spc="-10" b="1">
                <a:latin typeface="Arial"/>
                <a:cs typeface="Arial"/>
              </a:rPr>
              <a:t>PREFEITURA</a:t>
            </a:r>
            <a:r>
              <a:rPr dirty="0" sz="1000" spc="5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MUNICIPAL</a:t>
            </a:r>
            <a:r>
              <a:rPr dirty="0" sz="1000" spc="4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471297" y="4723083"/>
          <a:ext cx="6616700" cy="2702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4535"/>
                <a:gridCol w="5116830"/>
                <a:gridCol w="699769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Governo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2.79B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Manufencão</a:t>
                      </a:r>
                      <a:r>
                        <a:rPr dirty="0" sz="8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nidades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27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341370" algn="l"/>
                        </a:tabLst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EXERC</a:t>
                      </a:r>
                      <a:r>
                        <a:rPr dirty="0" sz="850" spc="-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iC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IOS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Recursos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125.000,00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784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988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90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 Projeto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900" spc="-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9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125.000,00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98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900" spc="-25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9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750" spc="-10" b="1">
                          <a:latin typeface="Arial"/>
                          <a:cs typeface="Arial"/>
                        </a:rPr>
                        <a:t>125.000,00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35560"/>
                </a:tc>
              </a:tr>
              <a:tr h="1727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Educação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2.808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ODeracionalizacão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nidades</a:t>
                      </a:r>
                      <a:r>
                        <a:rPr dirty="0" sz="8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99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342640" algn="l"/>
                        </a:tabLst>
                      </a:pPr>
                      <a:r>
                        <a:rPr dirty="0" sz="850" spc="-70">
                          <a:latin typeface="Arial MT"/>
                          <a:cs typeface="Arial MT"/>
                        </a:rPr>
                        <a:t>DES</a:t>
                      </a:r>
                      <a:r>
                        <a:rPr dirty="0" sz="850" spc="-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PESAS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EXERC</a:t>
                      </a:r>
                      <a:r>
                        <a:rPr dirty="0" sz="850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iCIOS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Ed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1.300.000,00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72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05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14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1.300.000,00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3384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01.13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43180"/>
                </a:tc>
                <a:tc>
                  <a:txBody>
                    <a:bodyPr/>
                    <a:lstStyle/>
                    <a:p>
                      <a:pPr marL="28454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1176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00" spc="-35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9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Serv's°s</a:t>
                      </a:r>
                      <a:r>
                        <a:rPr dirty="0" sz="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Públicos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1.300.000,00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7335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2.039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900" spc="-6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5">
                          <a:latin typeface="Arial MT"/>
                          <a:cs typeface="Arial MT"/>
                        </a:rPr>
                        <a:t>Limpeza</a:t>
                      </a:r>
                      <a:r>
                        <a:rPr dirty="0" sz="9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Púlica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99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3.3.9.0.92.00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75"/>
                        </a:spcBef>
                        <a:tabLst>
                          <a:tab pos="3345815" algn="l"/>
                        </a:tabLst>
                      </a:pPr>
                      <a:r>
                        <a:rPr dirty="0" sz="900" spc="-75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9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9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9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731.000,00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98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731.000,00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543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731.000,00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365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49930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2.156.000,00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829197" y="7490462"/>
            <a:ext cx="6013450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1965" marR="5080" indent="-469900">
              <a:lnSpc>
                <a:spcPct val="10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 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trata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o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parágrafo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1”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Federal</a:t>
            </a:r>
            <a:r>
              <a:rPr dirty="0" sz="800">
                <a:latin typeface="Arial MT"/>
                <a:cs typeface="Arial MT"/>
              </a:rPr>
              <a:t> N°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4.320/64,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685644" y="7844244"/>
            <a:ext cx="1708150" cy="401955"/>
          </a:xfrm>
          <a:prstGeom prst="rect">
            <a:avLst/>
          </a:prstGeom>
        </p:spPr>
        <p:txBody>
          <a:bodyPr wrap="square" lIns="0" tIns="654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15"/>
              </a:spcBef>
            </a:pP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Inciso:</a:t>
            </a:r>
            <a:r>
              <a:rPr dirty="0" sz="850" spc="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ll</a:t>
            </a:r>
            <a:r>
              <a:rPr dirty="0" sz="850" spc="-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Excesso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Arrecadação:</a:t>
            </a:r>
            <a:endParaRPr sz="850">
              <a:latin typeface="Arial MT"/>
              <a:cs typeface="Arial MT"/>
            </a:endParaRPr>
          </a:p>
          <a:p>
            <a:pPr marL="370840">
              <a:lnSpc>
                <a:spcPct val="100000"/>
              </a:lnSpc>
              <a:spcBef>
                <a:spcPts val="445"/>
              </a:spcBef>
            </a:pPr>
            <a:r>
              <a:rPr dirty="0" baseline="3086" sz="1350" spc="-44">
                <a:latin typeface="Arial MT"/>
                <a:cs typeface="Arial MT"/>
              </a:rPr>
              <a:t>III</a:t>
            </a:r>
            <a:r>
              <a:rPr dirty="0" baseline="3086" sz="1350" spc="-60">
                <a:latin typeface="Arial MT"/>
                <a:cs typeface="Arial MT"/>
              </a:rPr>
              <a:t> </a:t>
            </a:r>
            <a:r>
              <a:rPr dirty="0" baseline="3086" sz="1350">
                <a:latin typeface="Arial MT"/>
                <a:cs typeface="Arial MT"/>
              </a:rPr>
              <a:t>-</a:t>
            </a:r>
            <a:r>
              <a:rPr dirty="0" baseline="3086" sz="1350" spc="52">
                <a:latin typeface="Arial MT"/>
                <a:cs typeface="Arial MT"/>
              </a:rPr>
              <a:t> </a:t>
            </a:r>
            <a:r>
              <a:rPr dirty="0" baseline="6172" sz="1350" spc="-89">
                <a:solidFill>
                  <a:srgbClr val="0A0A0A"/>
                </a:solidFill>
                <a:latin typeface="Arial MT"/>
                <a:cs typeface="Arial MT"/>
              </a:rPr>
              <a:t>Anula</a:t>
            </a:r>
            <a:r>
              <a:rPr dirty="0" sz="900" spc="-60">
                <a:solidFill>
                  <a:srgbClr val="0A0A0A"/>
                </a:solidFill>
                <a:latin typeface="Arial MT"/>
                <a:cs typeface="Arial MT"/>
              </a:rPr>
              <a:t>sa</a:t>
            </a:r>
            <a:r>
              <a:rPr dirty="0" baseline="6172" sz="1350" spc="-89">
                <a:solidFill>
                  <a:srgbClr val="0A0A0A"/>
                </a:solidFill>
                <a:latin typeface="Arial MT"/>
                <a:cs typeface="Arial MT"/>
              </a:rPr>
              <a:t>o</a:t>
            </a:r>
            <a:r>
              <a:rPr dirty="0" baseline="6172" sz="1350" spc="-112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baseline="3086" sz="1350" spc="-112">
                <a:latin typeface="Arial MT"/>
                <a:cs typeface="Arial MT"/>
              </a:rPr>
              <a:t>de</a:t>
            </a:r>
            <a:r>
              <a:rPr dirty="0" baseline="3086" sz="1350" spc="-52">
                <a:latin typeface="Arial MT"/>
                <a:cs typeface="Arial MT"/>
              </a:rPr>
              <a:t> </a:t>
            </a:r>
            <a:r>
              <a:rPr dirty="0" baseline="3086" sz="1350" spc="-15">
                <a:latin typeface="Arial MT"/>
                <a:cs typeface="Arial MT"/>
              </a:rPr>
              <a:t>Dotação</a:t>
            </a:r>
            <a:endParaRPr baseline="3086" sz="13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77250" y="8222012"/>
            <a:ext cx="2696845" cy="37528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u="sng" sz="8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275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00"/>
              </a:spcBef>
            </a:pPr>
            <a:r>
              <a:rPr dirty="0" sz="1050" spc="-40">
                <a:latin typeface="Arial MT"/>
                <a:cs typeface="Arial MT"/>
              </a:rPr>
              <a:t>PREFEITURA</a:t>
            </a:r>
            <a:r>
              <a:rPr dirty="0" sz="1050" spc="70">
                <a:latin typeface="Arial MT"/>
                <a:cs typeface="Arial MT"/>
              </a:rPr>
              <a:t> </a:t>
            </a:r>
            <a:r>
              <a:rPr dirty="0" sz="1050" spc="-40" b="1">
                <a:latin typeface="Arial"/>
                <a:cs typeface="Arial"/>
              </a:rPr>
              <a:t>MUNICIPAL</a:t>
            </a:r>
            <a:r>
              <a:rPr dirty="0" sz="1050" spc="50" b="1">
                <a:latin typeface="Arial"/>
                <a:cs typeface="Arial"/>
              </a:rPr>
              <a:t> </a:t>
            </a:r>
            <a:r>
              <a:rPr dirty="0" sz="1050" spc="-50">
                <a:latin typeface="Arial MT"/>
                <a:cs typeface="Arial MT"/>
              </a:rPr>
              <a:t>DE</a:t>
            </a:r>
            <a:r>
              <a:rPr dirty="0" sz="1050" spc="-25">
                <a:latin typeface="Arial MT"/>
                <a:cs typeface="Arial MT"/>
              </a:rPr>
              <a:t> SEROPEDICA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86118" y="7842649"/>
            <a:ext cx="756285" cy="39179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800" spc="-10">
                <a:latin typeface="Arial MT"/>
                <a:cs typeface="Arial MT"/>
              </a:rPr>
              <a:t>R$2.156.000,00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$2.156.000,00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4598" y="365908"/>
            <a:ext cx="672483" cy="64491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38529" y="9890209"/>
            <a:ext cx="6700520" cy="0"/>
          </a:xfrm>
          <a:custGeom>
            <a:avLst/>
            <a:gdLst/>
            <a:ahLst/>
            <a:cxnLst/>
            <a:rect l="l" t="t" r="r" b="b"/>
            <a:pathLst>
              <a:path w="6700520" h="0">
                <a:moveTo>
                  <a:pt x="0" y="0"/>
                </a:moveTo>
                <a:lnTo>
                  <a:pt x="6700440" y="0"/>
                </a:lnTo>
              </a:path>
            </a:pathLst>
          </a:custGeom>
          <a:ln w="12196">
            <a:solidFill>
              <a:srgbClr val="2323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05183" y="5636519"/>
            <a:ext cx="1964689" cy="0"/>
          </a:xfrm>
          <a:custGeom>
            <a:avLst/>
            <a:gdLst/>
            <a:ahLst/>
            <a:cxnLst/>
            <a:rect l="l" t="t" r="r" b="b"/>
            <a:pathLst>
              <a:path w="1964689" h="0">
                <a:moveTo>
                  <a:pt x="0" y="0"/>
                </a:moveTo>
                <a:lnTo>
                  <a:pt x="1964079" y="0"/>
                </a:lnTo>
              </a:path>
            </a:pathLst>
          </a:custGeom>
          <a:ln w="12196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38529" y="1189202"/>
            <a:ext cx="6688455" cy="0"/>
          </a:xfrm>
          <a:custGeom>
            <a:avLst/>
            <a:gdLst/>
            <a:ahLst/>
            <a:cxnLst/>
            <a:rect l="l" t="t" r="r" b="b"/>
            <a:pathLst>
              <a:path w="6688455" h="0">
                <a:moveTo>
                  <a:pt x="0" y="0"/>
                </a:moveTo>
                <a:lnTo>
                  <a:pt x="6688240" y="0"/>
                </a:lnTo>
              </a:path>
            </a:pathLst>
          </a:custGeom>
          <a:ln w="213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86950" y="2931843"/>
            <a:ext cx="503219" cy="86903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532698" y="9938997"/>
            <a:ext cx="457471" cy="73181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250732" y="223615"/>
            <a:ext cx="3183890" cy="573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725"/>
              </a:spcBef>
            </a:pPr>
            <a:r>
              <a:rPr dirty="0" sz="800">
                <a:latin typeface="Trebuchet MS"/>
                <a:cs typeface="Trebuchet MS"/>
              </a:rPr>
              <a:t>Rua</a:t>
            </a:r>
            <a:r>
              <a:rPr dirty="0" sz="800" spc="325">
                <a:latin typeface="Trebuchet MS"/>
                <a:cs typeface="Trebuchet MS"/>
              </a:rPr>
              <a:t> </a:t>
            </a:r>
            <a:r>
              <a:rPr dirty="0" sz="800">
                <a:latin typeface="Trebuchet MS"/>
                <a:cs typeface="Trebuchet MS"/>
              </a:rPr>
              <a:t>Maria</a:t>
            </a:r>
            <a:r>
              <a:rPr dirty="0" sz="800" spc="75">
                <a:latin typeface="Trebuchet MS"/>
                <a:cs typeface="Trebuchet MS"/>
              </a:rPr>
              <a:t> </a:t>
            </a:r>
            <a:r>
              <a:rPr dirty="0" sz="800">
                <a:latin typeface="Trebuchet MS"/>
                <a:cs typeface="Trebuchet MS"/>
              </a:rPr>
              <a:t>Lourenço,</a:t>
            </a:r>
            <a:r>
              <a:rPr dirty="0" sz="800" spc="70">
                <a:latin typeface="Trebuchet MS"/>
                <a:cs typeface="Trebuchet MS"/>
              </a:rPr>
              <a:t> </a:t>
            </a:r>
            <a:r>
              <a:rPr dirty="0" sz="800" spc="-25">
                <a:latin typeface="Trebuchet MS"/>
                <a:cs typeface="Trebuchet MS"/>
              </a:rPr>
              <a:t>18</a:t>
            </a:r>
            <a:endParaRPr sz="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dirty="0" sz="800">
                <a:latin typeface="Arial MT"/>
                <a:cs typeface="Arial MT"/>
              </a:rPr>
              <a:t>Fazenda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77947" y="1982103"/>
            <a:ext cx="2689860" cy="37846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u="sng" sz="75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65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A</a:t>
            </a:r>
            <a:r>
              <a:rPr dirty="0" u="sng" sz="750" spc="-8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35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nuladas</a:t>
            </a:r>
            <a:r>
              <a:rPr dirty="0" u="sng" sz="750" spc="500">
                <a:uFill>
                  <a:solidFill>
                    <a:srgbClr val="1F1F1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409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3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21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99706" y="2290317"/>
            <a:ext cx="605790" cy="575310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850" spc="-10">
                <a:latin typeface="Arial MT"/>
                <a:cs typeface="Arial MT"/>
              </a:rPr>
              <a:t>01.13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70"/>
              </a:spcBef>
            </a:pPr>
            <a:r>
              <a:rPr dirty="0" sz="800" spc="-10">
                <a:latin typeface="Arial MT"/>
                <a:cs typeface="Arial MT"/>
              </a:rPr>
              <a:t>2.039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50" spc="-35">
                <a:latin typeface="Arial MT"/>
                <a:cs typeface="Arial MT"/>
              </a:rPr>
              <a:t>3.3.9.0.39.05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99966" y="2290317"/>
            <a:ext cx="2758440" cy="575310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850" spc="-10">
                <a:latin typeface="Arial MT"/>
                <a:cs typeface="Arial MT"/>
              </a:rPr>
              <a:t>Secretaria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Municipal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Serviços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Públicos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800">
                <a:latin typeface="Arial MT"/>
                <a:cs typeface="Arial MT"/>
              </a:rPr>
              <a:t>Servicos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Limpeza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Púlica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59"/>
              </a:spcBef>
            </a:pPr>
            <a:r>
              <a:rPr dirty="0" sz="850" spc="-30">
                <a:latin typeface="Arial MT"/>
                <a:cs typeface="Arial MT"/>
              </a:rPr>
              <a:t>DEMAIS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SERVICOS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DE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TERCEIROS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PESSOA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JURÍDICA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530653" y="2710524"/>
            <a:ext cx="79502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latin typeface="Arial MT"/>
                <a:cs typeface="Arial MT"/>
              </a:rPr>
              <a:t>Rovalties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30">
                <a:latin typeface="Arial MT"/>
                <a:cs typeface="Arial MT"/>
              </a:rPr>
              <a:t> Uniâo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033394" y="2826395"/>
            <a:ext cx="150368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445">
              <a:lnSpc>
                <a:spcPct val="141200"/>
              </a:lnSpc>
              <a:spcBef>
                <a:spcPts val="100"/>
              </a:spcBef>
            </a:pP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Projeto </a:t>
            </a:r>
            <a:r>
              <a:rPr dirty="0" sz="850">
                <a:solidFill>
                  <a:srgbClr val="111111"/>
                </a:solidFill>
                <a:latin typeface="Arial MT"/>
                <a:cs typeface="Arial MT"/>
              </a:rPr>
              <a:t>/</a:t>
            </a:r>
            <a:r>
              <a:rPr dirty="0" sz="8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Atividade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R4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Unidade</a:t>
            </a:r>
            <a:r>
              <a:rPr dirty="0" sz="850" spc="145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11111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95185" y="3164209"/>
            <a:ext cx="2273300" cy="56261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0"/>
              </a:spcBef>
              <a:tabLst>
                <a:tab pos="813435" algn="l"/>
              </a:tabLst>
            </a:pPr>
            <a:r>
              <a:rPr dirty="0" sz="850" spc="-10">
                <a:latin typeface="Arial MT"/>
                <a:cs typeface="Arial MT"/>
              </a:rPr>
              <a:t>01.90</a:t>
            </a:r>
            <a:r>
              <a:rPr dirty="0" sz="850">
                <a:latin typeface="Arial MT"/>
                <a:cs typeface="Arial MT"/>
              </a:rPr>
              <a:t>	</a:t>
            </a:r>
            <a:r>
              <a:rPr dirty="0" sz="850" spc="-10">
                <a:latin typeface="Arial MT"/>
                <a:cs typeface="Arial MT"/>
              </a:rPr>
              <a:t>Reserva de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Contigência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  <a:tabLst>
                <a:tab pos="814069" algn="l"/>
              </a:tabLst>
            </a:pPr>
            <a:r>
              <a:rPr dirty="0" sz="800" spc="-10">
                <a:latin typeface="Arial MT"/>
                <a:cs typeface="Arial MT"/>
              </a:rPr>
              <a:t>9.999</a:t>
            </a:r>
            <a:r>
              <a:rPr dirty="0" sz="800">
                <a:latin typeface="Arial MT"/>
                <a:cs typeface="Arial MT"/>
              </a:rPr>
              <a:t>	Reserva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Contigência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270"/>
              </a:spcBef>
              <a:tabLst>
                <a:tab pos="817244" algn="l"/>
              </a:tabLst>
            </a:pPr>
            <a:r>
              <a:rPr dirty="0" sz="900" spc="-10">
                <a:latin typeface="Arial MT"/>
                <a:cs typeface="Arial MT"/>
              </a:rPr>
              <a:t>9.9.9.9.99.99</a:t>
            </a:r>
            <a:r>
              <a:rPr dirty="0" sz="900">
                <a:latin typeface="Arial MT"/>
                <a:cs typeface="Arial MT"/>
              </a:rPr>
              <a:t>	</a:t>
            </a:r>
            <a:r>
              <a:rPr dirty="0" sz="900" spc="-75">
                <a:latin typeface="Arial MT"/>
                <a:cs typeface="Arial MT"/>
              </a:rPr>
              <a:t>RESERVA</a:t>
            </a:r>
            <a:r>
              <a:rPr dirty="0" sz="900" spc="15">
                <a:latin typeface="Arial MT"/>
                <a:cs typeface="Arial MT"/>
              </a:rPr>
              <a:t> </a:t>
            </a:r>
            <a:r>
              <a:rPr dirty="0" sz="900" spc="-85">
                <a:latin typeface="Arial MT"/>
                <a:cs typeface="Arial MT"/>
              </a:rPr>
              <a:t>DE</a:t>
            </a:r>
            <a:r>
              <a:rPr dirty="0" sz="900" spc="15">
                <a:latin typeface="Arial MT"/>
                <a:cs typeface="Arial MT"/>
              </a:rPr>
              <a:t> </a:t>
            </a:r>
            <a:r>
              <a:rPr dirty="0" sz="900" spc="-80">
                <a:latin typeface="Arial MT"/>
                <a:cs typeface="Arial MT"/>
              </a:rPr>
              <a:t>CONTINGÊNCIA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461813" y="2697819"/>
            <a:ext cx="534035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65">
                <a:latin typeface="Courier New"/>
                <a:cs typeface="Courier New"/>
              </a:rPr>
              <a:t>731</a:t>
            </a:r>
            <a:r>
              <a:rPr dirty="0" sz="950" spc="-285">
                <a:latin typeface="Courier New"/>
                <a:cs typeface="Courier New"/>
              </a:rPr>
              <a:t> </a:t>
            </a:r>
            <a:r>
              <a:rPr dirty="0" sz="950" spc="-160">
                <a:latin typeface="Courier New"/>
                <a:cs typeface="Courier New"/>
              </a:rPr>
              <a:t>000.00</a:t>
            </a:r>
            <a:endParaRPr sz="950">
              <a:latin typeface="Courier New"/>
              <a:cs typeface="Courier New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465162" y="3075416"/>
            <a:ext cx="530860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731.000,00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033394" y="3539916"/>
            <a:ext cx="2209800" cy="702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97205">
              <a:lnSpc>
                <a:spcPct val="130600"/>
              </a:lnSpc>
              <a:spcBef>
                <a:spcPts val="100"/>
              </a:spcBef>
            </a:pPr>
            <a:r>
              <a:rPr dirty="0" sz="850" spc="-30">
                <a:latin typeface="Arial MT"/>
                <a:cs typeface="Arial MT"/>
              </a:rPr>
              <a:t>Recursos </a:t>
            </a:r>
            <a:r>
              <a:rPr dirty="0" sz="850" spc="-10">
                <a:latin typeface="Arial MT"/>
                <a:cs typeface="Arial MT"/>
              </a:rPr>
              <a:t>não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Vinculados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Imposto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Prgjeto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11111"/>
                </a:solidFill>
                <a:latin typeface="Arial MT"/>
                <a:cs typeface="Arial MT"/>
              </a:rPr>
              <a:t>/</a:t>
            </a: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Atividade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RS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 </a:t>
            </a:r>
            <a:r>
              <a:rPr dirty="0" sz="850">
                <a:latin typeface="Arial MT"/>
                <a:cs typeface="Arial MT"/>
              </a:rPr>
              <a:t>Unidade</a:t>
            </a:r>
            <a:r>
              <a:rPr dirty="0" sz="850" spc="204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RJ</a:t>
            </a:r>
            <a:endParaRPr sz="850">
              <a:latin typeface="Arial MT"/>
              <a:cs typeface="Arial MT"/>
            </a:endParaRPr>
          </a:p>
          <a:p>
            <a:pPr marL="709930">
              <a:lnSpc>
                <a:spcPct val="100000"/>
              </a:lnSpc>
              <a:spcBef>
                <a:spcPts val="240"/>
              </a:spcBef>
            </a:pPr>
            <a:r>
              <a:rPr dirty="0" sz="850">
                <a:latin typeface="Arial MT"/>
                <a:cs typeface="Arial MT"/>
              </a:rPr>
              <a:t>Valor Total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Anulado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379556" y="3539916"/>
            <a:ext cx="621030" cy="70294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09"/>
              </a:spcBef>
            </a:pPr>
            <a:r>
              <a:rPr dirty="0" sz="850" spc="-50">
                <a:latin typeface="Arial MT"/>
                <a:cs typeface="Arial MT"/>
              </a:rPr>
              <a:t>125.000,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51515"/>
                </a:solidFill>
                <a:latin typeface="Arial MT"/>
                <a:cs typeface="Arial MT"/>
              </a:rPr>
              <a:t>00</a:t>
            </a:r>
            <a:endParaRPr sz="850">
              <a:latin typeface="Arial MT"/>
              <a:cs typeface="Arial MT"/>
            </a:endParaRPr>
          </a:p>
          <a:p>
            <a:pPr algn="r" marR="19050">
              <a:lnSpc>
                <a:spcPct val="100000"/>
              </a:lnSpc>
              <a:spcBef>
                <a:spcPts val="315"/>
              </a:spcBef>
            </a:pPr>
            <a:r>
              <a:rPr dirty="0" sz="850" spc="-10">
                <a:latin typeface="Arial MT"/>
                <a:cs typeface="Arial MT"/>
              </a:rPr>
              <a:t>125.000,00</a:t>
            </a:r>
            <a:endParaRPr sz="850">
              <a:latin typeface="Arial MT"/>
              <a:cs typeface="Arial MT"/>
            </a:endParaRPr>
          </a:p>
          <a:p>
            <a:pPr algn="r" marR="19050">
              <a:lnSpc>
                <a:spcPct val="100000"/>
              </a:lnSpc>
              <a:spcBef>
                <a:spcPts val="384"/>
              </a:spcBef>
            </a:pPr>
            <a:r>
              <a:rPr dirty="0" sz="850" spc="-10">
                <a:latin typeface="Arial MT"/>
                <a:cs typeface="Arial MT"/>
              </a:rPr>
              <a:t>125.000,00</a:t>
            </a:r>
            <a:endParaRPr sz="850">
              <a:latin typeface="Arial MT"/>
              <a:cs typeface="Arial MT"/>
            </a:endParaRPr>
          </a:p>
          <a:p>
            <a:pPr algn="r" marR="13335">
              <a:lnSpc>
                <a:spcPct val="100000"/>
              </a:lnSpc>
              <a:spcBef>
                <a:spcPts val="240"/>
              </a:spcBef>
            </a:pPr>
            <a:r>
              <a:rPr dirty="0" sz="850" spc="-35">
                <a:latin typeface="Arial MT"/>
                <a:cs typeface="Arial MT"/>
              </a:rPr>
              <a:t>2.156.000,00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710254" y="4290285"/>
            <a:ext cx="47180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3º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81818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319701" y="4290285"/>
            <a:ext cx="345503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1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685886" y="5065046"/>
            <a:ext cx="1971039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Prefeito,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31</a:t>
            </a:r>
            <a:r>
              <a:rPr dirty="0" sz="750" spc="190">
                <a:latin typeface="Arial MT"/>
                <a:cs typeface="Arial MT"/>
              </a:rPr>
              <a:t> 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janeiro,</a:t>
            </a:r>
            <a:r>
              <a:rPr dirty="0" sz="750" spc="18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2025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934568" y="9900378"/>
            <a:ext cx="294005" cy="117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2025-07-18T15:37:49Z</dcterms:created>
  <dcterms:modified xsi:type="dcterms:W3CDTF">2025-07-18T15:37:49Z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2025-07-18T00:00:00Z</vt:filetime>
  </property>
  <property fmtid="{D5CDD505-2E9C-101B-9397-08002B2CF9AE}" pid="5" name="Producer">
    <vt:lpwstr>www.ilovepdf.com</vt:lpwstr>
  </property>
</Properties>
</file>