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4069" y="1175481"/>
            <a:ext cx="6647066" cy="1829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40460" y="338464"/>
            <a:ext cx="562690" cy="658635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509318" y="9896308"/>
            <a:ext cx="6657975" cy="0"/>
          </a:xfrm>
          <a:custGeom>
            <a:avLst/>
            <a:gdLst/>
            <a:ahLst/>
            <a:cxnLst/>
            <a:rect l="l" t="t" r="r" b="b"/>
            <a:pathLst>
              <a:path w="6657975" h="0">
                <a:moveTo>
                  <a:pt x="0" y="0"/>
                </a:moveTo>
                <a:lnTo>
                  <a:pt x="6657742" y="0"/>
                </a:lnTo>
              </a:path>
            </a:pathLst>
          </a:custGeom>
          <a:ln w="12196">
            <a:solidFill>
              <a:srgbClr val="3434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2863773" y="9274263"/>
            <a:ext cx="1951989" cy="0"/>
          </a:xfrm>
          <a:custGeom>
            <a:avLst/>
            <a:gdLst/>
            <a:ahLst/>
            <a:cxnLst/>
            <a:rect l="l" t="t" r="r" b="b"/>
            <a:pathLst>
              <a:path w="1951989" h="0">
                <a:moveTo>
                  <a:pt x="0" y="0"/>
                </a:moveTo>
                <a:lnTo>
                  <a:pt x="1951880" y="0"/>
                </a:lnTo>
              </a:path>
            </a:pathLst>
          </a:custGeom>
          <a:ln w="12196">
            <a:solidFill>
              <a:srgbClr val="3B3F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28440" y="55399"/>
            <a:ext cx="3211830" cy="681355"/>
          </a:xfrm>
          <a:prstGeom prst="rect">
            <a:avLst/>
          </a:prstGeom>
        </p:spPr>
        <p:txBody>
          <a:bodyPr wrap="square" lIns="0" tIns="11239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885"/>
              </a:spcBef>
            </a:pPr>
            <a:r>
              <a:rPr dirty="0" sz="1200" spc="-10" b="1">
                <a:solidFill>
                  <a:srgbClr val="2D2D2D"/>
                </a:solidFill>
                <a:latin typeface="Arial"/>
                <a:cs typeface="Arial"/>
              </a:rPr>
              <a:t>PREFEITURA</a:t>
            </a:r>
            <a:r>
              <a:rPr dirty="0" sz="1200" spc="1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F1F1F"/>
                </a:solidFill>
                <a:latin typeface="Arial"/>
                <a:cs typeface="Arial"/>
              </a:rPr>
              <a:t>MUNICIPAL </a:t>
            </a:r>
            <a:r>
              <a:rPr dirty="0" sz="1200" b="1">
                <a:solidFill>
                  <a:srgbClr val="2F2F2F"/>
                </a:solidFill>
                <a:latin typeface="Arial"/>
                <a:cs typeface="Arial"/>
              </a:rPr>
              <a:t>DE</a:t>
            </a:r>
            <a:r>
              <a:rPr dirty="0" sz="1200" spc="-40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SEftOPEDlCA</a:t>
            </a:r>
            <a:endParaRPr sz="1200">
              <a:latin typeface="Arial"/>
              <a:cs typeface="Arial"/>
            </a:endParaRPr>
          </a:p>
          <a:p>
            <a:pPr marL="40005">
              <a:lnSpc>
                <a:spcPct val="100000"/>
              </a:lnSpc>
              <a:spcBef>
                <a:spcPts val="585"/>
              </a:spcBef>
            </a:pPr>
            <a:r>
              <a:rPr dirty="0" sz="900" spc="-70">
                <a:solidFill>
                  <a:srgbClr val="2D2D2D"/>
                </a:solidFill>
                <a:latin typeface="Arial MT"/>
                <a:cs typeface="Arial MT"/>
              </a:rPr>
              <a:t>Rua</a:t>
            </a:r>
            <a:r>
              <a:rPr dirty="0" sz="900" spc="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900" spc="-40">
                <a:latin typeface="Arial MT"/>
                <a:cs typeface="Arial MT"/>
              </a:rPr>
              <a:t>Maria</a:t>
            </a:r>
            <a:r>
              <a:rPr dirty="0" sz="900" spc="30">
                <a:latin typeface="Arial MT"/>
                <a:cs typeface="Arial MT"/>
              </a:rPr>
              <a:t> </a:t>
            </a:r>
            <a:r>
              <a:rPr dirty="0" baseline="3086" sz="1350">
                <a:solidFill>
                  <a:srgbClr val="0C0C0C"/>
                </a:solidFill>
                <a:latin typeface="Arial MT"/>
                <a:cs typeface="Arial MT"/>
              </a:rPr>
              <a:t>Louren</a:t>
            </a:r>
            <a:r>
              <a:rPr dirty="0" baseline="-6172" sz="1350">
                <a:solidFill>
                  <a:srgbClr val="0C0C0C"/>
                </a:solidFill>
                <a:latin typeface="Arial MT"/>
                <a:cs typeface="Arial MT"/>
              </a:rPr>
              <a:t>s°</a:t>
            </a:r>
            <a:r>
              <a:rPr dirty="0" baseline="3086" sz="1350">
                <a:solidFill>
                  <a:srgbClr val="0C0C0C"/>
                </a:solidFill>
                <a:latin typeface="Arial MT"/>
                <a:cs typeface="Arial MT"/>
              </a:rPr>
              <a:t>,</a:t>
            </a:r>
            <a:r>
              <a:rPr dirty="0" baseline="3086" sz="1350" spc="-2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900" spc="-25">
                <a:solidFill>
                  <a:srgbClr val="111111"/>
                </a:solidFill>
                <a:latin typeface="Arial MT"/>
                <a:cs typeface="Arial MT"/>
              </a:rPr>
              <a:t>1B</a:t>
            </a:r>
            <a:endParaRPr sz="900">
              <a:latin typeface="Arial MT"/>
              <a:cs typeface="Arial MT"/>
            </a:endParaRPr>
          </a:p>
          <a:p>
            <a:pPr marL="38735">
              <a:lnSpc>
                <a:spcPct val="100000"/>
              </a:lnSpc>
              <a:spcBef>
                <a:spcPts val="135"/>
              </a:spcBef>
            </a:pPr>
            <a:r>
              <a:rPr dirty="0" sz="950" spc="-90">
                <a:solidFill>
                  <a:srgbClr val="161616"/>
                </a:solidFill>
                <a:latin typeface="Arial MT"/>
                <a:cs typeface="Arial MT"/>
              </a:rPr>
              <a:t>Fazenda</a:t>
            </a:r>
            <a:r>
              <a:rPr dirty="0" sz="950" spc="5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Caxias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199209" y="1408753"/>
            <a:ext cx="1926589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Decreto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N°</a:t>
            </a:r>
            <a:r>
              <a:rPr dirty="0" sz="800" spc="-5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51515"/>
                </a:solidFill>
                <a:latin typeface="Arial MT"/>
                <a:cs typeface="Arial MT"/>
              </a:rPr>
              <a:t>2849</a:t>
            </a:r>
            <a:r>
              <a:rPr dirty="0" sz="800" spc="1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6</a:t>
            </a:r>
            <a:r>
              <a:rPr dirty="0" sz="800" spc="33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fevereiro,</a:t>
            </a:r>
            <a:r>
              <a:rPr dirty="0" sz="800" spc="-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F0F0F"/>
                </a:solidFill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177901" y="1850637"/>
            <a:ext cx="2825115" cy="269875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marL="15875" marR="5080" indent="-3810">
              <a:lnSpc>
                <a:spcPts val="900"/>
              </a:lnSpc>
              <a:spcBef>
                <a:spcPts val="229"/>
              </a:spcBef>
            </a:pPr>
            <a:r>
              <a:rPr dirty="0" sz="850" spc="-50">
                <a:latin typeface="Arial MT"/>
                <a:cs typeface="Arial MT"/>
              </a:rPr>
              <a:t>Abre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E0E0E"/>
                </a:solidFill>
                <a:latin typeface="Arial MT"/>
                <a:cs typeface="Arial MT"/>
              </a:rPr>
              <a:t>crédito</a:t>
            </a:r>
            <a:r>
              <a:rPr dirty="0" sz="850" spc="-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</a:t>
            </a:r>
            <a:r>
              <a:rPr dirty="0" sz="850" spc="85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81818"/>
                </a:solidFill>
                <a:latin typeface="Arial MT"/>
                <a:cs typeface="Arial MT"/>
              </a:rPr>
              <a:t>no</a:t>
            </a:r>
            <a:r>
              <a:rPr dirty="0" sz="850" spc="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valor</a:t>
            </a:r>
            <a:r>
              <a:rPr dirty="0" sz="850" spc="-20">
                <a:latin typeface="Arial MT"/>
                <a:cs typeface="Arial MT"/>
              </a:rPr>
              <a:t> total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51515"/>
                </a:solidFill>
                <a:latin typeface="Arial MT"/>
                <a:cs typeface="Arial MT"/>
              </a:rPr>
              <a:t>de</a:t>
            </a:r>
            <a:r>
              <a:rPr dirty="0" sz="850" spc="-3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R$504.000,00,</a:t>
            </a:r>
            <a:r>
              <a:rPr dirty="0" sz="850" spc="8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para </a:t>
            </a:r>
            <a:r>
              <a:rPr dirty="0" sz="850" spc="-25">
                <a:solidFill>
                  <a:srgbClr val="212121"/>
                </a:solidFill>
                <a:latin typeface="Arial MT"/>
                <a:cs typeface="Arial MT"/>
              </a:rPr>
              <a:t>fins</a:t>
            </a:r>
            <a:r>
              <a:rPr dirty="0" sz="850" spc="-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0C0C0C"/>
                </a:solidFill>
                <a:latin typeface="Arial MT"/>
                <a:cs typeface="Arial MT"/>
              </a:rPr>
              <a:t>que</a:t>
            </a:r>
            <a:r>
              <a:rPr dirty="0" sz="850" spc="-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81818"/>
                </a:solidFill>
                <a:latin typeface="Arial MT"/>
                <a:cs typeface="Arial MT"/>
              </a:rPr>
              <a:t>se</a:t>
            </a:r>
            <a:r>
              <a:rPr dirty="0" sz="850" spc="-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especifica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70">
                <a:latin typeface="Arial MT"/>
                <a:cs typeface="Arial MT"/>
              </a:rPr>
              <a:t>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61616"/>
                </a:solidFill>
                <a:latin typeface="Arial MT"/>
                <a:cs typeface="Arial MT"/>
              </a:rPr>
              <a:t>da</a:t>
            </a:r>
            <a:r>
              <a:rPr dirty="0" sz="850" spc="-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outras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A0A0A"/>
                </a:solidFill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41600" y="2600393"/>
            <a:ext cx="6558915" cy="979169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879475">
              <a:lnSpc>
                <a:spcPct val="100000"/>
              </a:lnSpc>
              <a:spcBef>
                <a:spcPts val="505"/>
              </a:spcBef>
            </a:pPr>
            <a:r>
              <a:rPr dirty="0" sz="950" spc="-150">
                <a:solidFill>
                  <a:srgbClr val="363636"/>
                </a:solidFill>
                <a:latin typeface="Arial MT"/>
                <a:cs typeface="Arial MT"/>
              </a:rPr>
              <a:t>O</a:t>
            </a:r>
            <a:r>
              <a:rPr dirty="0" sz="950" spc="-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950" spc="-114">
                <a:latin typeface="Arial MT"/>
                <a:cs typeface="Arial MT"/>
              </a:rPr>
              <a:t>PREFEITO</a:t>
            </a:r>
            <a:r>
              <a:rPr dirty="0" sz="950" spc="90">
                <a:latin typeface="Arial MT"/>
                <a:cs typeface="Arial MT"/>
              </a:rPr>
              <a:t> </a:t>
            </a:r>
            <a:r>
              <a:rPr dirty="0" sz="950" spc="-105">
                <a:solidFill>
                  <a:srgbClr val="161616"/>
                </a:solidFill>
                <a:latin typeface="Arial MT"/>
                <a:cs typeface="Arial MT"/>
              </a:rPr>
              <a:t>MUNICIPAL,</a:t>
            </a:r>
            <a:r>
              <a:rPr dirty="0" sz="950" spc="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50" spc="-95">
                <a:solidFill>
                  <a:srgbClr val="3D3D3D"/>
                </a:solidFill>
                <a:latin typeface="Arial MT"/>
                <a:cs typeface="Arial MT"/>
              </a:rPr>
              <a:t>no</a:t>
            </a:r>
            <a:r>
              <a:rPr dirty="0" sz="950" spc="-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950" spc="-95">
                <a:solidFill>
                  <a:srgbClr val="131313"/>
                </a:solidFill>
                <a:latin typeface="Arial MT"/>
                <a:cs typeface="Arial MT"/>
              </a:rPr>
              <a:t>uso</a:t>
            </a:r>
            <a:r>
              <a:rPr dirty="0" sz="950" spc="-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50" spc="-105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950" spc="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950" spc="-100">
                <a:solidFill>
                  <a:srgbClr val="424242"/>
                </a:solidFill>
                <a:latin typeface="Arial MT"/>
                <a:cs typeface="Arial MT"/>
              </a:rPr>
              <a:t>suas</a:t>
            </a:r>
            <a:r>
              <a:rPr dirty="0" sz="950" spc="3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baseline="2923" sz="1425" spc="-44">
                <a:solidFill>
                  <a:srgbClr val="232323"/>
                </a:solidFill>
                <a:latin typeface="Arial MT"/>
                <a:cs typeface="Arial MT"/>
              </a:rPr>
              <a:t>atribui</a:t>
            </a:r>
            <a:r>
              <a:rPr dirty="0" baseline="-5847" sz="1425" spc="-44">
                <a:solidFill>
                  <a:srgbClr val="232323"/>
                </a:solidFill>
                <a:latin typeface="Arial MT"/>
                <a:cs typeface="Arial MT"/>
              </a:rPr>
              <a:t>s•</a:t>
            </a:r>
            <a:r>
              <a:rPr dirty="0" baseline="5050" sz="825" spc="-44">
                <a:solidFill>
                  <a:srgbClr val="232323"/>
                </a:solidFill>
                <a:latin typeface="Arial MT"/>
                <a:cs typeface="Arial MT"/>
              </a:rPr>
              <a:t>e</a:t>
            </a:r>
            <a:r>
              <a:rPr dirty="0" baseline="-5847" sz="1425" spc="-44">
                <a:solidFill>
                  <a:srgbClr val="232323"/>
                </a:solidFill>
                <a:latin typeface="Arial MT"/>
                <a:cs typeface="Arial MT"/>
              </a:rPr>
              <a:t>•</a:t>
            </a:r>
            <a:r>
              <a:rPr dirty="0" baseline="-5847" sz="1425" spc="-7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baseline="-2923" sz="1425">
                <a:solidFill>
                  <a:srgbClr val="1C1C1C"/>
                </a:solidFill>
                <a:latin typeface="Arial MT"/>
                <a:cs typeface="Arial MT"/>
              </a:rPr>
              <a:t>!</a:t>
            </a:r>
            <a:r>
              <a:rPr dirty="0" baseline="5050" sz="825">
                <a:solidFill>
                  <a:srgbClr val="1C1C1C"/>
                </a:solidFill>
                <a:latin typeface="Arial MT"/>
                <a:cs typeface="Arial MT"/>
              </a:rPr>
              <a:t>e</a:t>
            </a:r>
            <a:r>
              <a:rPr dirty="0" baseline="-2923" sz="1425">
                <a:solidFill>
                  <a:srgbClr val="1C1C1C"/>
                </a:solidFill>
                <a:latin typeface="Arial MT"/>
                <a:cs typeface="Arial MT"/>
              </a:rPr>
              <a:t>g</a:t>
            </a:r>
            <a:r>
              <a:rPr dirty="0" baseline="5050" sz="825">
                <a:solidFill>
                  <a:srgbClr val="1C1C1C"/>
                </a:solidFill>
                <a:latin typeface="Arial MT"/>
                <a:cs typeface="Arial MT"/>
              </a:rPr>
              <a:t>ã</a:t>
            </a:r>
            <a:r>
              <a:rPr dirty="0" baseline="3472" sz="1200">
                <a:solidFill>
                  <a:srgbClr val="1C1C1C"/>
                </a:solidFill>
                <a:latin typeface="Arial MT"/>
                <a:cs typeface="Arial MT"/>
              </a:rPr>
              <a:t>i</a:t>
            </a:r>
            <a:r>
              <a:rPr dirty="0" baseline="2923" sz="1425">
                <a:solidFill>
                  <a:srgbClr val="1C1C1C"/>
                </a:solidFill>
                <a:latin typeface="Arial MT"/>
                <a:cs typeface="Arial MT"/>
              </a:rPr>
              <a:t>s,</a:t>
            </a:r>
            <a:r>
              <a:rPr dirty="0" baseline="2923" sz="1425" spc="-232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50" spc="-70">
                <a:latin typeface="Arial MT"/>
                <a:cs typeface="Arial MT"/>
              </a:rPr>
              <a:t>constitucionais</a:t>
            </a:r>
            <a:r>
              <a:rPr dirty="0" sz="950" spc="-5">
                <a:latin typeface="Arial MT"/>
                <a:cs typeface="Arial MT"/>
              </a:rPr>
              <a:t> </a:t>
            </a:r>
            <a:r>
              <a:rPr dirty="0" sz="950" spc="-85">
                <a:solidFill>
                  <a:srgbClr val="1F1F1F"/>
                </a:solidFill>
                <a:latin typeface="Arial MT"/>
                <a:cs typeface="Arial MT"/>
              </a:rPr>
              <a:t>e</a:t>
            </a:r>
            <a:r>
              <a:rPr dirty="0" sz="950" spc="-4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50" spc="-105">
                <a:solidFill>
                  <a:srgbClr val="0E0E0E"/>
                </a:solidFill>
                <a:latin typeface="Arial MT"/>
                <a:cs typeface="Arial MT"/>
              </a:rPr>
              <a:t>de</a:t>
            </a:r>
            <a:r>
              <a:rPr dirty="0" sz="95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950" spc="-95">
                <a:latin typeface="Arial MT"/>
                <a:cs typeface="Arial MT"/>
              </a:rPr>
              <a:t>acordo</a:t>
            </a:r>
            <a:r>
              <a:rPr dirty="0" sz="950" spc="40">
                <a:latin typeface="Arial MT"/>
                <a:cs typeface="Arial MT"/>
              </a:rPr>
              <a:t> </a:t>
            </a:r>
            <a:r>
              <a:rPr dirty="0" sz="950" spc="-110">
                <a:solidFill>
                  <a:srgbClr val="111111"/>
                </a:solidFill>
                <a:latin typeface="Arial MT"/>
                <a:cs typeface="Arial MT"/>
              </a:rPr>
              <a:t>com</a:t>
            </a:r>
            <a:r>
              <a:rPr dirty="0" sz="950" spc="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50" spc="-90">
                <a:solidFill>
                  <a:srgbClr val="0C0C0C"/>
                </a:solidFill>
                <a:latin typeface="Arial MT"/>
                <a:cs typeface="Arial MT"/>
              </a:rPr>
              <a:t>o</a:t>
            </a:r>
            <a:r>
              <a:rPr dirty="0" sz="950" spc="-5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950" spc="-95">
                <a:latin typeface="Arial MT"/>
                <a:cs typeface="Arial MT"/>
              </a:rPr>
              <a:t>que</a:t>
            </a:r>
            <a:r>
              <a:rPr dirty="0" sz="950" spc="-20">
                <a:latin typeface="Arial MT"/>
                <a:cs typeface="Arial MT"/>
              </a:rPr>
              <a:t> </a:t>
            </a:r>
            <a:r>
              <a:rPr dirty="0" sz="950" spc="-75">
                <a:latin typeface="Arial MT"/>
                <a:cs typeface="Arial MT"/>
              </a:rPr>
              <a:t>lhe</a:t>
            </a:r>
            <a:r>
              <a:rPr dirty="0" sz="950" spc="15">
                <a:latin typeface="Arial MT"/>
                <a:cs typeface="Arial MT"/>
              </a:rPr>
              <a:t> </a:t>
            </a:r>
            <a:r>
              <a:rPr dirty="0" sz="950" spc="-95">
                <a:latin typeface="Arial MT"/>
                <a:cs typeface="Arial MT"/>
              </a:rPr>
              <a:t>confere</a:t>
            </a:r>
            <a:r>
              <a:rPr dirty="0" sz="950" spc="40">
                <a:latin typeface="Arial MT"/>
                <a:cs typeface="Arial MT"/>
              </a:rPr>
              <a:t> </a:t>
            </a:r>
            <a:r>
              <a:rPr dirty="0" sz="950" spc="-90">
                <a:solidFill>
                  <a:srgbClr val="282828"/>
                </a:solidFill>
                <a:latin typeface="Arial MT"/>
                <a:cs typeface="Arial MT"/>
              </a:rPr>
              <a:t>o</a:t>
            </a:r>
            <a:r>
              <a:rPr dirty="0" sz="950" spc="-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950" spc="-65">
                <a:latin typeface="Arial MT"/>
                <a:cs typeface="Arial MT"/>
              </a:rPr>
              <a:t>art.</a:t>
            </a:r>
            <a:r>
              <a:rPr dirty="0" sz="950" spc="-3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8º</a:t>
            </a:r>
            <a:r>
              <a:rPr dirty="0" sz="950" spc="210">
                <a:latin typeface="Arial MT"/>
                <a:cs typeface="Arial MT"/>
              </a:rPr>
              <a:t> </a:t>
            </a:r>
            <a:r>
              <a:rPr dirty="0" sz="950" spc="-25">
                <a:solidFill>
                  <a:srgbClr val="0A0A0A"/>
                </a:solidFill>
                <a:latin typeface="Arial MT"/>
                <a:cs typeface="Arial MT"/>
              </a:rPr>
              <a:t>da</a:t>
            </a:r>
            <a:endParaRPr sz="950">
              <a:latin typeface="Arial MT"/>
              <a:cs typeface="Arial MT"/>
            </a:endParaRPr>
          </a:p>
          <a:p>
            <a:pPr marL="63500">
              <a:lnSpc>
                <a:spcPct val="100000"/>
              </a:lnSpc>
              <a:spcBef>
                <a:spcPts val="365"/>
              </a:spcBef>
            </a:pPr>
            <a:r>
              <a:rPr dirty="0" sz="850" spc="-20">
                <a:latin typeface="Arial MT"/>
                <a:cs typeface="Arial MT"/>
              </a:rPr>
              <a:t>Lei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757575"/>
                </a:solidFill>
                <a:latin typeface="Arial MT"/>
                <a:cs typeface="Arial MT"/>
              </a:rPr>
              <a:t>n°</a:t>
            </a:r>
            <a:r>
              <a:rPr dirty="0" sz="850" spc="-20">
                <a:solidFill>
                  <a:srgbClr val="757575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D2D2D"/>
                </a:solidFill>
                <a:latin typeface="Arial MT"/>
                <a:cs typeface="Arial MT"/>
              </a:rPr>
              <a:t>859</a:t>
            </a:r>
            <a:r>
              <a:rPr dirty="0" sz="850" spc="-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850" spc="-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F4F4F"/>
                </a:solidFill>
                <a:latin typeface="Arial MT"/>
                <a:cs typeface="Arial MT"/>
              </a:rPr>
              <a:t>10</a:t>
            </a:r>
            <a:r>
              <a:rPr dirty="0" sz="850" spc="-6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dezembro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31313"/>
                </a:solidFill>
                <a:latin typeface="Arial MT"/>
                <a:cs typeface="Arial MT"/>
              </a:rPr>
              <a:t>2024</a:t>
            </a:r>
            <a:r>
              <a:rPr dirty="0" sz="850" spc="-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80">
                <a:solidFill>
                  <a:srgbClr val="2D2D2D"/>
                </a:solidFill>
                <a:latin typeface="Arial MT"/>
                <a:cs typeface="Arial MT"/>
              </a:rPr>
              <a:t>-</a:t>
            </a:r>
            <a:r>
              <a:rPr dirty="0" sz="850" spc="-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publicada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na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F1F1F"/>
                </a:solidFill>
                <a:latin typeface="Arial MT"/>
                <a:cs typeface="Arial MT"/>
              </a:rPr>
              <a:t>edição</a:t>
            </a:r>
            <a:r>
              <a:rPr dirty="0" sz="850" spc="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0E0E0E"/>
                </a:solidFill>
                <a:latin typeface="Arial MT"/>
                <a:cs typeface="Arial MT"/>
              </a:rPr>
              <a:t>extra</a:t>
            </a:r>
            <a:r>
              <a:rPr dirty="0" sz="850" spc="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ll</a:t>
            </a:r>
            <a:r>
              <a:rPr dirty="0" sz="850" spc="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4D4D4D"/>
                </a:solidFill>
                <a:latin typeface="Arial MT"/>
                <a:cs typeface="Arial MT"/>
              </a:rPr>
              <a:t>n°</a:t>
            </a:r>
            <a:r>
              <a:rPr dirty="0" sz="850" spc="-4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1924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850" spc="-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10/12/2024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5"/>
              </a:spcBef>
            </a:pPr>
            <a:endParaRPr sz="850">
              <a:latin typeface="Arial MT"/>
              <a:cs typeface="Arial MT"/>
            </a:endParaRPr>
          </a:p>
          <a:p>
            <a:pPr marL="53975">
              <a:lnSpc>
                <a:spcPct val="100000"/>
              </a:lnSpc>
              <a:spcBef>
                <a:spcPts val="5"/>
              </a:spcBef>
            </a:pPr>
            <a:r>
              <a:rPr dirty="0" u="sng" sz="800">
                <a:solidFill>
                  <a:srgbClr val="424242"/>
                </a:solidFill>
                <a:uFill>
                  <a:solidFill>
                    <a:srgbClr val="575B6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30">
                <a:solidFill>
                  <a:srgbClr val="424242"/>
                </a:solidFill>
                <a:uFill>
                  <a:solidFill>
                    <a:srgbClr val="575B6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797979"/>
                </a:solidFill>
                <a:uFill>
                  <a:solidFill>
                    <a:srgbClr val="575B60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40">
                <a:solidFill>
                  <a:srgbClr val="797979"/>
                </a:solidFill>
                <a:uFill>
                  <a:solidFill>
                    <a:srgbClr val="575B6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575757"/>
                </a:solidFill>
                <a:uFill>
                  <a:solidFill>
                    <a:srgbClr val="575B60"/>
                  </a:solidFill>
                </a:uFill>
                <a:latin typeface="Arial MT"/>
                <a:cs typeface="Arial MT"/>
              </a:rPr>
              <a:t>O</a:t>
            </a:r>
            <a:r>
              <a:rPr dirty="0" u="sng" sz="800" spc="-5">
                <a:solidFill>
                  <a:srgbClr val="575757"/>
                </a:solidFill>
                <a:uFill>
                  <a:solidFill>
                    <a:srgbClr val="575B6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757575"/>
                </a:solidFill>
                <a:uFill>
                  <a:solidFill>
                    <a:srgbClr val="575B60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10">
                <a:solidFill>
                  <a:srgbClr val="757575"/>
                </a:solidFill>
                <a:uFill>
                  <a:solidFill>
                    <a:srgbClr val="575B6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161616"/>
                </a:solidFill>
                <a:uFill>
                  <a:solidFill>
                    <a:srgbClr val="575B60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10">
                <a:solidFill>
                  <a:srgbClr val="161616"/>
                </a:solidFill>
                <a:uFill>
                  <a:solidFill>
                    <a:srgbClr val="575B6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5D5D5D"/>
                </a:solidFill>
                <a:uFill>
                  <a:solidFill>
                    <a:srgbClr val="575B60"/>
                  </a:solidFill>
                </a:uFill>
                <a:latin typeface="Arial MT"/>
                <a:cs typeface="Arial MT"/>
              </a:rPr>
              <a:t>T </a:t>
            </a:r>
            <a:r>
              <a:rPr dirty="0" u="sng" sz="800" spc="-25">
                <a:solidFill>
                  <a:srgbClr val="3F3F3F"/>
                </a:solidFill>
                <a:uFill>
                  <a:solidFill>
                    <a:srgbClr val="575B60"/>
                  </a:solidFill>
                </a:uFill>
                <a:latin typeface="Arial MT"/>
                <a:cs typeface="Arial MT"/>
              </a:rPr>
              <a:t>A:</a:t>
            </a:r>
            <a:r>
              <a:rPr dirty="0" u="sng" sz="800" spc="500">
                <a:solidFill>
                  <a:srgbClr val="3F3F3F"/>
                </a:solidFill>
                <a:uFill>
                  <a:solidFill>
                    <a:srgbClr val="575B60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35"/>
              </a:spcBef>
            </a:pPr>
            <a:endParaRPr sz="800">
              <a:latin typeface="Arial MT"/>
              <a:cs typeface="Arial MT"/>
            </a:endParaRPr>
          </a:p>
          <a:p>
            <a:pPr marL="373380">
              <a:lnSpc>
                <a:spcPct val="100000"/>
              </a:lnSpc>
            </a:pPr>
            <a:r>
              <a:rPr dirty="0" sz="850" spc="-35">
                <a:solidFill>
                  <a:srgbClr val="3B3B3B"/>
                </a:solidFill>
                <a:latin typeface="Arial MT"/>
                <a:cs typeface="Arial MT"/>
              </a:rPr>
              <a:t>Artigo</a:t>
            </a:r>
            <a:r>
              <a:rPr dirty="0" sz="850" spc="-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 MT"/>
                <a:cs typeface="Arial MT"/>
              </a:rPr>
              <a:t>1º</a:t>
            </a:r>
            <a:r>
              <a:rPr dirty="0" sz="850" spc="-4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D4D4D"/>
                </a:solidFill>
                <a:latin typeface="Arial MT"/>
                <a:cs typeface="Arial MT"/>
              </a:rPr>
              <a:t>- </a:t>
            </a:r>
            <a:r>
              <a:rPr dirty="0" sz="850" spc="-30">
                <a:solidFill>
                  <a:srgbClr val="383838"/>
                </a:solidFill>
                <a:latin typeface="Arial MT"/>
                <a:cs typeface="Arial MT"/>
              </a:rPr>
              <a:t>Fica</a:t>
            </a:r>
            <a:r>
              <a:rPr dirty="0" sz="850" spc="-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D1D1D"/>
                </a:solidFill>
                <a:latin typeface="Arial MT"/>
                <a:cs typeface="Arial MT"/>
              </a:rPr>
              <a:t>aberto</a:t>
            </a:r>
            <a:r>
              <a:rPr dirty="0" sz="850" spc="-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82828"/>
                </a:solidFill>
                <a:latin typeface="Arial MT"/>
                <a:cs typeface="Arial MT"/>
              </a:rPr>
              <a:t>crédito</a:t>
            </a:r>
            <a:r>
              <a:rPr dirty="0" sz="850" spc="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0F0F0F"/>
                </a:solidFill>
                <a:latin typeface="Arial MT"/>
                <a:cs typeface="Arial MT"/>
              </a:rPr>
              <a:t>suplementar</a:t>
            </a:r>
            <a:r>
              <a:rPr dirty="0" sz="850" spc="7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81818"/>
                </a:solidFill>
                <a:latin typeface="Arial MT"/>
                <a:cs typeface="Arial MT"/>
              </a:rPr>
              <a:t>as</a:t>
            </a:r>
            <a:r>
              <a:rPr dirty="0" sz="850" spc="-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C1C1C"/>
                </a:solidFill>
                <a:latin typeface="Arial MT"/>
                <a:cs typeface="Arial MT"/>
              </a:rPr>
              <a:t>seguintes</a:t>
            </a:r>
            <a:r>
              <a:rPr dirty="0" sz="850" spc="-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51515"/>
                </a:solidFill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37081" y="4321699"/>
            <a:ext cx="2687320" cy="394335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u="sng" sz="850" spc="-10">
                <a:solidFill>
                  <a:srgbClr val="444444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50" spc="25">
                <a:solidFill>
                  <a:srgbClr val="444444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solidFill>
                  <a:srgbClr val="0C0C0C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50" spc="500">
                <a:solidFill>
                  <a:srgbClr val="0C0C0C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2230">
              <a:lnSpc>
                <a:spcPct val="100000"/>
              </a:lnSpc>
              <a:spcBef>
                <a:spcPts val="390"/>
              </a:spcBef>
            </a:pPr>
            <a:r>
              <a:rPr dirty="0" sz="950" b="1">
                <a:solidFill>
                  <a:srgbClr val="383838"/>
                </a:solidFill>
                <a:latin typeface="Arial"/>
                <a:cs typeface="Arial"/>
              </a:rPr>
              <a:t>PREFEITURA</a:t>
            </a:r>
            <a:r>
              <a:rPr dirty="0" sz="950" spc="22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95" b="1"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33333"/>
                </a:solidFill>
                <a:latin typeface="Arial"/>
                <a:cs typeface="Arial"/>
              </a:rPr>
              <a:t>DE</a:t>
            </a:r>
            <a:r>
              <a:rPr dirty="0" sz="950" spc="11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640238" y="4732231"/>
          <a:ext cx="6567170" cy="10077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18820"/>
                <a:gridCol w="3155315"/>
                <a:gridCol w="1969769"/>
                <a:gridCol w="645795"/>
              </a:tblGrid>
              <a:tr h="321945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01.09</a:t>
                      </a:r>
                      <a:endParaRPr sz="850">
                        <a:latin typeface="Arial MT"/>
                        <a:cs typeface="Arial MT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850" spc="-2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.see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de 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Educação</a:t>
                      </a:r>
                      <a:endParaRPr sz="850">
                        <a:latin typeface="Arial"/>
                        <a:cs typeface="Arial"/>
                      </a:endParaRPr>
                    </a:p>
                    <a:p>
                      <a:pPr marL="11493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850" spc="-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8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1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50" spc="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50" spc="6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Administrativas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31750">
                        <a:lnSpc>
                          <a:spcPts val="1140"/>
                        </a:lnSpc>
                        <a:spcBef>
                          <a:spcPts val="55"/>
                        </a:spcBef>
                      </a:pPr>
                      <a:r>
                        <a:rPr dirty="0" sz="950" spc="-2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3.3.9.0.92.00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1140"/>
                        </a:lnSpc>
                        <a:spcBef>
                          <a:spcPts val="55"/>
                        </a:spcBef>
                      </a:pPr>
                      <a:r>
                        <a:rPr dirty="0" sz="950" spc="-13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9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14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950" spc="9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20">
                          <a:latin typeface="Arial MT"/>
                          <a:cs typeface="Arial MT"/>
                        </a:rPr>
                        <a:t>ANTERIORES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ts val="930"/>
                        </a:lnSpc>
                        <a:spcBef>
                          <a:spcPts val="265"/>
                        </a:spcBef>
                      </a:pPr>
                      <a:r>
                        <a:rPr dirty="0" sz="850" spc="-3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6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Ed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30"/>
                        </a:lnSpc>
                        <a:spcBef>
                          <a:spcPts val="2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504.000,00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</a:tr>
              <a:tr h="202565">
                <a:tc gridSpan="3">
                  <a:txBody>
                    <a:bodyPr/>
                    <a:lstStyle/>
                    <a:p>
                      <a:pPr marL="355219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50" spc="-4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/ </a:t>
                      </a:r>
                      <a:r>
                        <a:rPr dirty="0" sz="850" spc="-45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latin typeface="Arial"/>
                          <a:cs typeface="Arial"/>
                        </a:rPr>
                        <a:t>RS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381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504.000,00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38100"/>
                </a:tc>
              </a:tr>
              <a:tr h="172720">
                <a:tc gridSpan="3">
                  <a:txBody>
                    <a:bodyPr/>
                    <a:lstStyle/>
                    <a:p>
                      <a:pPr marL="35521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50" spc="-3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50" spc="1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504.000,00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46685">
                <a:tc gridSpan="3">
                  <a:txBody>
                    <a:bodyPr/>
                    <a:lstStyle/>
                    <a:p>
                      <a:pPr algn="r" marR="483234">
                        <a:lnSpc>
                          <a:spcPts val="990"/>
                        </a:lnSpc>
                        <a:spcBef>
                          <a:spcPts val="65"/>
                        </a:spcBef>
                      </a:pPr>
                      <a:r>
                        <a:rPr dirty="0" sz="900" spc="-30">
                          <a:latin typeface="Arial MT"/>
                          <a:cs typeface="Arial MT"/>
                        </a:rPr>
                        <a:t>Valor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9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90"/>
                        </a:lnSpc>
                        <a:spcBef>
                          <a:spcPts val="65"/>
                        </a:spcBef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504.000,00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993887" y="5793559"/>
            <a:ext cx="5972175" cy="281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77520" marR="5080" indent="-465455">
              <a:lnSpc>
                <a:spcPct val="105000"/>
              </a:lnSpc>
              <a:spcBef>
                <a:spcPts val="100"/>
              </a:spcBef>
            </a:pPr>
            <a:r>
              <a:rPr dirty="0" sz="800" spc="-20">
                <a:solidFill>
                  <a:srgbClr val="666666"/>
                </a:solidFill>
                <a:latin typeface="Arial MT"/>
                <a:cs typeface="Arial MT"/>
              </a:rPr>
              <a:t>A</a:t>
            </a:r>
            <a:r>
              <a:rPr dirty="0" sz="800" spc="-20">
                <a:solidFill>
                  <a:srgbClr val="525252"/>
                </a:solidFill>
                <a:latin typeface="Arial MT"/>
                <a:cs typeface="Arial MT"/>
              </a:rPr>
              <a:t>Pigo</a:t>
            </a:r>
            <a:r>
              <a:rPr dirty="0" sz="800" spc="2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51515"/>
                </a:solidFill>
                <a:latin typeface="Arial MT"/>
                <a:cs typeface="Arial MT"/>
              </a:rPr>
              <a:t>2º</a:t>
            </a:r>
            <a:r>
              <a:rPr dirty="0" sz="800" spc="-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65656"/>
                </a:solidFill>
                <a:latin typeface="Arial MT"/>
                <a:cs typeface="Arial MT"/>
              </a:rPr>
              <a:t>As</a:t>
            </a:r>
            <a:r>
              <a:rPr dirty="0" sz="800" spc="-2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51515"/>
                </a:solidFill>
                <a:latin typeface="Arial MT"/>
                <a:cs typeface="Arial MT"/>
              </a:rPr>
              <a:t>despesas</a:t>
            </a:r>
            <a:r>
              <a:rPr dirty="0" sz="800" spc="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decorrentes</a:t>
            </a:r>
            <a:r>
              <a:rPr dirty="0" sz="800" spc="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51515"/>
                </a:solidFill>
                <a:latin typeface="Arial MT"/>
                <a:cs typeface="Arial MT"/>
              </a:rPr>
              <a:t>da</a:t>
            </a:r>
            <a:r>
              <a:rPr dirty="0" sz="800" spc="-2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E0E0E"/>
                </a:solidFill>
                <a:latin typeface="Arial MT"/>
                <a:cs typeface="Arial MT"/>
              </a:rPr>
              <a:t>abertura</a:t>
            </a:r>
            <a:r>
              <a:rPr dirty="0" sz="800" spc="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do</a:t>
            </a:r>
            <a:r>
              <a:rPr dirty="0" sz="800" spc="-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presente</a:t>
            </a:r>
            <a:r>
              <a:rPr dirty="0" sz="800" spc="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suplementar,</a:t>
            </a:r>
            <a:r>
              <a:rPr dirty="0" sz="800" spc="6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serão</a:t>
            </a:r>
            <a:r>
              <a:rPr dirty="0" sz="800" spc="-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cobertas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com</a:t>
            </a:r>
            <a:r>
              <a:rPr dirty="0" sz="800" spc="-5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trata</a:t>
            </a:r>
            <a:r>
              <a:rPr dirty="0" sz="800" spc="-4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o</a:t>
            </a:r>
            <a:r>
              <a:rPr dirty="0" sz="800" spc="-4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Artigo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43</a:t>
            </a:r>
            <a:r>
              <a:rPr dirty="0" sz="800" spc="-6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parágrafo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1º</a:t>
            </a:r>
            <a:r>
              <a:rPr dirty="0" sz="800" spc="-5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da</a:t>
            </a:r>
            <a:r>
              <a:rPr dirty="0" sz="800" spc="-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Lei</a:t>
            </a:r>
            <a:r>
              <a:rPr dirty="0" sz="800" spc="-4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Federal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N°</a:t>
            </a:r>
            <a:r>
              <a:rPr dirty="0" sz="800" spc="-5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4.320/64,</a:t>
            </a:r>
            <a:r>
              <a:rPr dirty="0" sz="800" spc="-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Inciso </a:t>
            </a:r>
            <a:r>
              <a:rPr dirty="0" sz="800" spc="-20">
                <a:solidFill>
                  <a:srgbClr val="161616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845166" y="6134297"/>
            <a:ext cx="1579245" cy="400050"/>
          </a:xfrm>
          <a:prstGeom prst="rect">
            <a:avLst/>
          </a:prstGeom>
        </p:spPr>
        <p:txBody>
          <a:bodyPr wrap="square" lIns="0" tIns="6794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35"/>
              </a:spcBef>
            </a:pPr>
            <a:r>
              <a:rPr dirty="0" sz="900" spc="-45">
                <a:solidFill>
                  <a:srgbClr val="3B3B3B"/>
                </a:solidFill>
                <a:latin typeface="Arial MT"/>
                <a:cs typeface="Arial MT"/>
              </a:rPr>
              <a:t>Inciso:</a:t>
            </a:r>
            <a:r>
              <a:rPr dirty="0" sz="900" spc="5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900" spc="-20">
                <a:solidFill>
                  <a:srgbClr val="242424"/>
                </a:solidFill>
                <a:latin typeface="Arial MT"/>
                <a:cs typeface="Arial MT"/>
              </a:rPr>
              <a:t>II</a:t>
            </a:r>
            <a:r>
              <a:rPr dirty="0" sz="900" spc="-6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595959"/>
                </a:solidFill>
                <a:latin typeface="Arial MT"/>
                <a:cs typeface="Arial MT"/>
              </a:rPr>
              <a:t>-</a:t>
            </a:r>
            <a:r>
              <a:rPr dirty="0" sz="900" spc="-6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333333"/>
                </a:solidFill>
                <a:latin typeface="Arial MT"/>
                <a:cs typeface="Arial MT"/>
              </a:rPr>
              <a:t>Excesso</a:t>
            </a:r>
            <a:r>
              <a:rPr dirty="0" sz="900" spc="2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900" spc="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10">
                <a:solidFill>
                  <a:srgbClr val="131313"/>
                </a:solidFill>
                <a:latin typeface="Arial MT"/>
                <a:cs typeface="Arial MT"/>
              </a:rPr>
              <a:t>Arrecada</a:t>
            </a:r>
            <a:r>
              <a:rPr dirty="0" baseline="-9259" sz="1350" spc="-15">
                <a:solidFill>
                  <a:srgbClr val="131313"/>
                </a:solidFill>
                <a:latin typeface="Arial MT"/>
                <a:cs typeface="Arial MT"/>
              </a:rPr>
              <a:t>s</a:t>
            </a:r>
            <a:endParaRPr baseline="-9259" sz="1350">
              <a:latin typeface="Arial MT"/>
              <a:cs typeface="Arial MT"/>
            </a:endParaRPr>
          </a:p>
          <a:p>
            <a:pPr marL="367665">
              <a:lnSpc>
                <a:spcPct val="100000"/>
              </a:lnSpc>
              <a:spcBef>
                <a:spcPts val="409"/>
              </a:spcBef>
            </a:pPr>
            <a:r>
              <a:rPr dirty="0" sz="850" spc="-20">
                <a:solidFill>
                  <a:srgbClr val="545454"/>
                </a:solidFill>
                <a:latin typeface="Arial MT"/>
                <a:cs typeface="Arial MT"/>
              </a:rPr>
              <a:t>III</a:t>
            </a:r>
            <a:r>
              <a:rPr dirty="0" sz="850" spc="-3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5D5D5D"/>
                </a:solidFill>
                <a:latin typeface="Arial MT"/>
                <a:cs typeface="Arial MT"/>
              </a:rPr>
              <a:t>-</a:t>
            </a:r>
            <a:r>
              <a:rPr dirty="0" sz="850" spc="-5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D2D2D"/>
                </a:solidFill>
                <a:latin typeface="Arial MT"/>
                <a:cs typeface="Arial MT"/>
              </a:rPr>
              <a:t>Anulação</a:t>
            </a:r>
            <a:r>
              <a:rPr dirty="0" sz="850" spc="3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63636"/>
                </a:solidFill>
                <a:latin typeface="Arial MT"/>
                <a:cs typeface="Arial MT"/>
              </a:rPr>
              <a:t>de </a:t>
            </a:r>
            <a:r>
              <a:rPr dirty="0" sz="850" spc="-10">
                <a:solidFill>
                  <a:srgbClr val="0F0F0F"/>
                </a:solidFill>
                <a:latin typeface="Arial MT"/>
                <a:cs typeface="Arial MT"/>
              </a:rPr>
              <a:t>Dotação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37081" y="6489708"/>
            <a:ext cx="2690495" cy="394335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u="sng" sz="850" spc="-10">
                <a:solidFill>
                  <a:srgbClr val="212121"/>
                </a:solidFill>
                <a:uFill>
                  <a:solidFill>
                    <a:srgbClr val="4F5457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50" spc="30">
                <a:solidFill>
                  <a:srgbClr val="212121"/>
                </a:solidFill>
                <a:uFill>
                  <a:solidFill>
                    <a:srgbClr val="4F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solidFill>
                  <a:srgbClr val="0C0C0C"/>
                </a:solidFill>
                <a:uFill>
                  <a:solidFill>
                    <a:srgbClr val="4F5457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50" spc="500">
                <a:solidFill>
                  <a:srgbClr val="0C0C0C"/>
                </a:solidFill>
                <a:uFill>
                  <a:solidFill>
                    <a:srgbClr val="4F5457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2230">
              <a:lnSpc>
                <a:spcPct val="100000"/>
              </a:lnSpc>
              <a:spcBef>
                <a:spcPts val="390"/>
              </a:spcBef>
            </a:pPr>
            <a:r>
              <a:rPr dirty="0" sz="950" b="1">
                <a:solidFill>
                  <a:srgbClr val="232323"/>
                </a:solidFill>
                <a:latin typeface="Arial"/>
                <a:cs typeface="Arial"/>
              </a:rPr>
              <a:t>PREFEITURA</a:t>
            </a:r>
            <a:r>
              <a:rPr dirty="0" sz="950" spc="22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0A0A0A"/>
                </a:solidFill>
                <a:latin typeface="Arial"/>
                <a:cs typeface="Arial"/>
              </a:rPr>
              <a:t>MUNICIPAL</a:t>
            </a:r>
            <a:r>
              <a:rPr dirty="0" sz="950" spc="195" b="1">
                <a:solidFill>
                  <a:srgbClr val="0A0A0A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A2A2A"/>
                </a:solidFill>
                <a:latin typeface="Arial"/>
                <a:cs typeface="Arial"/>
              </a:rPr>
              <a:t>DE</a:t>
            </a:r>
            <a:r>
              <a:rPr dirty="0" sz="950" spc="7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036584" y="6147019"/>
            <a:ext cx="651510" cy="391795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850" spc="-40">
                <a:solidFill>
                  <a:srgbClr val="363636"/>
                </a:solidFill>
                <a:latin typeface="Arial MT"/>
                <a:cs typeface="Arial MT"/>
              </a:rPr>
              <a:t>R</a:t>
            </a:r>
            <a:r>
              <a:rPr dirty="0" sz="850" spc="-40">
                <a:solidFill>
                  <a:srgbClr val="111111"/>
                </a:solidFill>
                <a:latin typeface="Arial MT"/>
                <a:cs typeface="Arial MT"/>
              </a:rPr>
              <a:t>$504.000,00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$504.000,00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460367" y="6813531"/>
            <a:ext cx="4757420" cy="400685"/>
          </a:xfrm>
          <a:prstGeom prst="rect">
            <a:avLst/>
          </a:prstGeom>
        </p:spPr>
        <p:txBody>
          <a:bodyPr wrap="square" lIns="0" tIns="781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15"/>
              </a:spcBef>
            </a:pP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Secretaria</a:t>
            </a:r>
            <a:r>
              <a:rPr dirty="0" sz="800" spc="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10" b="1">
                <a:latin typeface="Arial"/>
                <a:cs typeface="Arial"/>
              </a:rPr>
              <a:t>Municipal</a:t>
            </a:r>
            <a:r>
              <a:rPr dirty="0" sz="800" spc="40" b="1"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0A0A0A"/>
                </a:solidFill>
                <a:latin typeface="Arial"/>
                <a:cs typeface="Arial"/>
              </a:rPr>
              <a:t>de</a:t>
            </a:r>
            <a:r>
              <a:rPr dirty="0" sz="800" spc="25" b="1">
                <a:solidFill>
                  <a:srgbClr val="0A0A0A"/>
                </a:solidFill>
                <a:latin typeface="Arial"/>
                <a:cs typeface="Arial"/>
              </a:rPr>
              <a:t> </a:t>
            </a:r>
            <a:r>
              <a:rPr dirty="0" sz="800" spc="-10">
                <a:latin typeface="Arial MT"/>
                <a:cs typeface="Arial MT"/>
              </a:rPr>
              <a:t>Educação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515"/>
              </a:spcBef>
            </a:pP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Uniformes,</a:t>
            </a:r>
            <a:r>
              <a:rPr dirty="0" sz="800" spc="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Material</a:t>
            </a:r>
            <a:r>
              <a:rPr dirty="0" sz="800" spc="-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Permanente.</a:t>
            </a:r>
            <a:r>
              <a:rPr dirty="0" sz="800" spc="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Obras</a:t>
            </a:r>
            <a:r>
              <a:rPr dirty="0" sz="800" spc="-1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e</a:t>
            </a:r>
            <a:r>
              <a:rPr dirty="0" sz="800" spc="-4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Instalações,</a:t>
            </a:r>
            <a:r>
              <a:rPr dirty="0" sz="800" spc="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Material</a:t>
            </a:r>
            <a:r>
              <a:rPr dirty="0" sz="800" spc="19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Didático</a:t>
            </a:r>
            <a:r>
              <a:rPr dirty="0" sz="800" spc="-2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e</a:t>
            </a:r>
            <a:r>
              <a:rPr dirty="0" sz="800" spc="-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Distribuição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Gratuita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-</a:t>
            </a:r>
            <a:r>
              <a:rPr dirty="0" sz="800" spc="-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A0A0A"/>
                </a:solidFill>
                <a:latin typeface="Arial MT"/>
                <a:cs typeface="Arial MT"/>
              </a:rPr>
              <a:t>QSE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60088" y="6813531"/>
            <a:ext cx="607060" cy="574675"/>
          </a:xfrm>
          <a:prstGeom prst="rect">
            <a:avLst/>
          </a:prstGeom>
        </p:spPr>
        <p:txBody>
          <a:bodyPr wrap="square" lIns="0" tIns="781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15"/>
              </a:spcBef>
            </a:pPr>
            <a:r>
              <a:rPr dirty="0" sz="800" spc="-10">
                <a:solidFill>
                  <a:srgbClr val="727272"/>
                </a:solidFill>
                <a:latin typeface="Arial MT"/>
                <a:cs typeface="Arial MT"/>
              </a:rPr>
              <a:t>01.05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515"/>
              </a:spcBef>
            </a:pPr>
            <a:r>
              <a:rPr dirty="0" sz="800" spc="-10">
                <a:solidFill>
                  <a:srgbClr val="4D4D4D"/>
                </a:solidFill>
                <a:latin typeface="Arial MT"/>
                <a:cs typeface="Arial MT"/>
              </a:rPr>
              <a:t>2.0õ7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3.3.3.0.30.03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460019" y="7240425"/>
            <a:ext cx="174815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OUTROS</a:t>
            </a:r>
            <a:r>
              <a:rPr dirty="0" sz="800" spc="-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51515"/>
                </a:solidFill>
                <a:latin typeface="Arial MT"/>
                <a:cs typeface="Arial MT"/>
              </a:rPr>
              <a:t>MATERIAIS</a:t>
            </a:r>
            <a:r>
              <a:rPr dirty="0" sz="800" spc="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800" spc="-5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180132" y="7184014"/>
            <a:ext cx="1828164" cy="73596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339725" indent="492759">
              <a:lnSpc>
                <a:spcPct val="148200"/>
              </a:lnSpc>
              <a:spcBef>
                <a:spcPts val="80"/>
              </a:spcBef>
            </a:pPr>
            <a:r>
              <a:rPr dirty="0" sz="800">
                <a:latin typeface="Arial MT"/>
                <a:cs typeface="Arial MT"/>
              </a:rPr>
              <a:t>salário-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Educação </a:t>
            </a:r>
            <a:r>
              <a:rPr dirty="0" sz="800" spc="-10" b="1">
                <a:latin typeface="Arial"/>
                <a:cs typeface="Arial"/>
              </a:rPr>
              <a:t>Total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131313"/>
                </a:solidFill>
                <a:latin typeface="Arial"/>
                <a:cs typeface="Arial"/>
              </a:rPr>
              <a:t>do</a:t>
            </a:r>
            <a:r>
              <a:rPr dirty="0" sz="800" spc="10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Projeto</a:t>
            </a:r>
            <a:r>
              <a:rPr dirty="0" sz="800" spc="25" b="1"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181818"/>
                </a:solidFill>
                <a:latin typeface="Arial"/>
                <a:cs typeface="Arial"/>
              </a:rPr>
              <a:t>/</a:t>
            </a:r>
            <a:r>
              <a:rPr dirty="0" sz="800" spc="1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00" spc="-20" b="1">
                <a:latin typeface="Arial"/>
                <a:cs typeface="Arial"/>
              </a:rPr>
              <a:t>Atividade</a:t>
            </a:r>
            <a:r>
              <a:rPr dirty="0" sz="800" spc="1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RS</a:t>
            </a:r>
            <a:r>
              <a:rPr dirty="0" sz="800" spc="-10" b="1">
                <a:latin typeface="Arial"/>
                <a:cs typeface="Arial"/>
              </a:rPr>
              <a:t> Total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da</a:t>
            </a:r>
            <a:r>
              <a:rPr dirty="0" sz="800" spc="-4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Unidade</a:t>
            </a:r>
            <a:r>
              <a:rPr dirty="0" sz="800" spc="170" b="1"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0C0C0C"/>
                </a:solidFill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  <a:p>
            <a:pPr marL="700405">
              <a:lnSpc>
                <a:spcPct val="100000"/>
              </a:lnSpc>
              <a:spcBef>
                <a:spcPts val="325"/>
              </a:spcBef>
            </a:pPr>
            <a:r>
              <a:rPr dirty="0" sz="850">
                <a:latin typeface="Arial MT"/>
                <a:cs typeface="Arial MT"/>
              </a:rPr>
              <a:t>Valor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Anulado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0C0C0C"/>
                </a:solidFill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874935" y="7964873"/>
            <a:ext cx="466725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545454"/>
                </a:solidFill>
                <a:latin typeface="Arial MT"/>
                <a:cs typeface="Arial MT"/>
              </a:rPr>
              <a:t>Artigo</a:t>
            </a:r>
            <a:r>
              <a:rPr dirty="0" sz="750" spc="7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3”</a:t>
            </a:r>
            <a:r>
              <a:rPr dirty="0" sz="750" spc="7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 spc="-60">
                <a:solidFill>
                  <a:srgbClr val="3B3B3B"/>
                </a:solidFill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480315" y="7964873"/>
            <a:ext cx="3434079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Revogadas</a:t>
            </a:r>
            <a:r>
              <a:rPr dirty="0" sz="750" spc="2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D5D5D"/>
                </a:solidFill>
                <a:latin typeface="Arial MT"/>
                <a:cs typeface="Arial MT"/>
              </a:rPr>
              <a:t>as</a:t>
            </a:r>
            <a:r>
              <a:rPr dirty="0" sz="750" spc="135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disposições</a:t>
            </a:r>
            <a:r>
              <a:rPr dirty="0" sz="750" spc="19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em</a:t>
            </a:r>
            <a:r>
              <a:rPr dirty="0" sz="750" spc="11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2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Publique-se,</a:t>
            </a:r>
            <a:r>
              <a:rPr dirty="0" sz="750" spc="229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afixe-se</a:t>
            </a:r>
            <a:r>
              <a:rPr dirty="0" sz="750" spc="13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e</a:t>
            </a:r>
            <a:r>
              <a:rPr dirty="0" sz="750" spc="7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823466" y="8721339"/>
            <a:ext cx="1994535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20">
                <a:solidFill>
                  <a:srgbClr val="151515"/>
                </a:solidFill>
                <a:latin typeface="Arial MT"/>
                <a:cs typeface="Arial MT"/>
              </a:rPr>
              <a:t>Ga</a:t>
            </a:r>
            <a:r>
              <a:rPr dirty="0" sz="700" spc="20">
                <a:solidFill>
                  <a:srgbClr val="131313"/>
                </a:solidFill>
                <a:latin typeface="Arial MT"/>
                <a:cs typeface="Arial MT"/>
              </a:rPr>
              <a:t>binete</a:t>
            </a:r>
            <a:r>
              <a:rPr dirty="0" sz="700" spc="13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00" spc="20">
                <a:solidFill>
                  <a:srgbClr val="1C1C1C"/>
                </a:solidFill>
                <a:latin typeface="Arial MT"/>
                <a:cs typeface="Arial MT"/>
              </a:rPr>
              <a:t>do</a:t>
            </a:r>
            <a:r>
              <a:rPr dirty="0" sz="700" spc="7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00" spc="20">
                <a:solidFill>
                  <a:srgbClr val="0C0C0C"/>
                </a:solidFill>
                <a:latin typeface="Arial MT"/>
                <a:cs typeface="Arial MT"/>
              </a:rPr>
              <a:t>Prefeito</a:t>
            </a:r>
            <a:r>
              <a:rPr dirty="0" sz="700" spc="20">
                <a:solidFill>
                  <a:srgbClr val="797979"/>
                </a:solidFill>
                <a:latin typeface="Arial MT"/>
                <a:cs typeface="Arial MT"/>
              </a:rPr>
              <a:t>,</a:t>
            </a:r>
            <a:r>
              <a:rPr dirty="0" sz="700" spc="35">
                <a:solidFill>
                  <a:srgbClr val="797979"/>
                </a:solidFill>
                <a:latin typeface="Arial MT"/>
                <a:cs typeface="Arial MT"/>
              </a:rPr>
              <a:t> </a:t>
            </a:r>
            <a:r>
              <a:rPr dirty="0" sz="700" spc="20">
                <a:solidFill>
                  <a:srgbClr val="161616"/>
                </a:solidFill>
                <a:latin typeface="Arial MT"/>
                <a:cs typeface="Arial MT"/>
              </a:rPr>
              <a:t>6</a:t>
            </a:r>
            <a:r>
              <a:rPr dirty="0" sz="700" spc="250">
                <a:solidFill>
                  <a:srgbClr val="161616"/>
                </a:solidFill>
                <a:latin typeface="Arial MT"/>
                <a:cs typeface="Arial MT"/>
              </a:rPr>
              <a:t>  </a:t>
            </a:r>
            <a:r>
              <a:rPr dirty="0" sz="700" spc="20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700" spc="47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00" spc="20">
                <a:latin typeface="Arial MT"/>
                <a:cs typeface="Arial MT"/>
              </a:rPr>
              <a:t>fevereiro</a:t>
            </a:r>
            <a:r>
              <a:rPr dirty="0" sz="700" spc="20">
                <a:solidFill>
                  <a:srgbClr val="808080"/>
                </a:solidFill>
                <a:latin typeface="Arial MT"/>
                <a:cs typeface="Arial MT"/>
              </a:rPr>
              <a:t>,</a:t>
            </a:r>
            <a:r>
              <a:rPr dirty="0" sz="700" spc="35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dirty="0" sz="700" spc="-20">
                <a:solidFill>
                  <a:srgbClr val="111111"/>
                </a:solidFill>
                <a:latin typeface="Arial MT"/>
                <a:cs typeface="Arial MT"/>
              </a:rPr>
              <a:t>2025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089823" y="9898600"/>
            <a:ext cx="298450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35">
                <a:solidFill>
                  <a:srgbClr val="0C0C0C"/>
                </a:solidFill>
                <a:latin typeface="Arial MT"/>
                <a:cs typeface="Arial MT"/>
              </a:rPr>
              <a:t>Servaux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584593" y="7208153"/>
            <a:ext cx="537845" cy="72136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409"/>
              </a:spcBef>
            </a:pPr>
            <a:r>
              <a:rPr dirty="0" sz="850" spc="-110">
                <a:solidFill>
                  <a:srgbClr val="0E0E0E"/>
                </a:solidFill>
                <a:latin typeface="Arial Black"/>
                <a:cs typeface="Arial Black"/>
              </a:rPr>
              <a:t>504.000,00</a:t>
            </a:r>
            <a:endParaRPr sz="850">
              <a:latin typeface="Arial Black"/>
              <a:cs typeface="Arial Black"/>
            </a:endParaRPr>
          </a:p>
          <a:p>
            <a:pPr marL="16510">
              <a:lnSpc>
                <a:spcPct val="100000"/>
              </a:lnSpc>
              <a:spcBef>
                <a:spcPts val="315"/>
              </a:spcBef>
            </a:pPr>
            <a:r>
              <a:rPr dirty="0" sz="850" spc="-90">
                <a:latin typeface="Arial Black"/>
                <a:cs typeface="Arial Black"/>
              </a:rPr>
              <a:t>004.00000</a:t>
            </a:r>
            <a:endParaRPr sz="8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dirty="0" sz="1050" spc="-229" b="1">
                <a:latin typeface="Courier New"/>
                <a:cs typeface="Courier New"/>
              </a:rPr>
              <a:t>504.000</a:t>
            </a:r>
            <a:r>
              <a:rPr dirty="0" sz="1050" spc="90" b="1">
                <a:latin typeface="Courier New"/>
                <a:cs typeface="Courier New"/>
              </a:rPr>
              <a:t> </a:t>
            </a:r>
            <a:r>
              <a:rPr dirty="0" sz="1050" spc="-50" b="1">
                <a:latin typeface="Courier New"/>
                <a:cs typeface="Courier New"/>
              </a:rPr>
              <a:t>0</a:t>
            </a:r>
            <a:endParaRPr sz="10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1050" spc="-229" b="1">
                <a:latin typeface="Courier New"/>
                <a:cs typeface="Courier New"/>
              </a:rPr>
              <a:t>504.000</a:t>
            </a:r>
            <a:r>
              <a:rPr dirty="0" sz="1050" spc="90" b="1">
                <a:latin typeface="Courier New"/>
                <a:cs typeface="Courier New"/>
              </a:rPr>
              <a:t> </a:t>
            </a:r>
            <a:r>
              <a:rPr dirty="0" sz="1050" spc="-50" b="1">
                <a:latin typeface="Courier New"/>
                <a:cs typeface="Courier New"/>
              </a:rPr>
              <a:t>0</a:t>
            </a:r>
            <a:endParaRPr sz="1050">
              <a:latin typeface="Courier New"/>
              <a:cs typeface="Courier New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641097" y="9892247"/>
            <a:ext cx="49149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75">
                <a:solidFill>
                  <a:srgbClr val="181818"/>
                </a:solidFill>
                <a:latin typeface="Arial MT"/>
                <a:cs typeface="Arial MT"/>
              </a:rPr>
              <a:t>Rãgina</a:t>
            </a:r>
            <a:r>
              <a:rPr dirty="0" sz="700" spc="3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00" spc="-25">
                <a:solidFill>
                  <a:srgbClr val="212121"/>
                </a:solidFill>
                <a:latin typeface="Arial MT"/>
                <a:cs typeface="Arial MT"/>
              </a:rPr>
              <a:t>1</a:t>
            </a:r>
            <a:r>
              <a:rPr dirty="0" sz="700" spc="-7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00" spc="-60">
                <a:solidFill>
                  <a:srgbClr val="161616"/>
                </a:solidFill>
                <a:latin typeface="Arial MT"/>
                <a:cs typeface="Arial MT"/>
              </a:rPr>
              <a:t>de</a:t>
            </a:r>
            <a:r>
              <a:rPr dirty="0" sz="700" spc="-4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00" spc="-50">
                <a:solidFill>
                  <a:srgbClr val="424242"/>
                </a:solidFill>
                <a:latin typeface="Arial MT"/>
                <a:cs typeface="Arial MT"/>
              </a:rPr>
              <a:t>1</a:t>
            </a:r>
            <a:endParaRPr sz="7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2025-07-18T15:33:25Z</dcterms:created>
  <dcterms:modified xsi:type="dcterms:W3CDTF">2025-07-18T15:33:25Z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2025-02-12T00:00:00Z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2025-07-18T00:00:00Z</vt:filetime>
  </property>
  <property fmtid="{D5CDD505-2E9C-101B-9397-08002B2CF9AE}" pid="5" name="Producer">
    <vt:lpwstr>www.ilovepdf.com</vt:lpwstr>
  </property>
</Properties>
</file>