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196" y="407071"/>
            <a:ext cx="599288" cy="60832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14130" y="1236465"/>
            <a:ext cx="6691630" cy="0"/>
          </a:xfrm>
          <a:custGeom>
            <a:avLst/>
            <a:gdLst/>
            <a:ahLst/>
            <a:cxnLst/>
            <a:rect l="l" t="t" r="r" b="b"/>
            <a:pathLst>
              <a:path w="6691630" h="0">
                <a:moveTo>
                  <a:pt x="0" y="0"/>
                </a:moveTo>
                <a:lnTo>
                  <a:pt x="6691290" y="0"/>
                </a:lnTo>
              </a:path>
            </a:pathLst>
          </a:custGeom>
          <a:ln w="182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73226" y="10003031"/>
            <a:ext cx="457471" cy="7318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91222" y="9980162"/>
            <a:ext cx="269908" cy="6403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83458" y="214467"/>
            <a:ext cx="3183255" cy="567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PREFEITURA</a:t>
            </a:r>
            <a:r>
              <a:rPr dirty="0" sz="1200" spc="125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MUNICIPAL</a:t>
            </a:r>
            <a:r>
              <a:rPr dirty="0" sz="1200" spc="10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SEROPED!CA</a:t>
            </a:r>
            <a:endParaRPr sz="1200">
              <a:latin typeface="Microsoft Sans Serif"/>
              <a:cs typeface="Microsoft Sans Serif"/>
            </a:endParaRPr>
          </a:p>
          <a:p>
            <a:pPr marL="12700" marR="2012314">
              <a:lnSpc>
                <a:spcPct val="132100"/>
              </a:lnSpc>
              <a:spcBef>
                <a:spcPts val="450"/>
              </a:spcBef>
            </a:pPr>
            <a:r>
              <a:rPr dirty="0" sz="750">
                <a:latin typeface="Microsoft Sans Serif"/>
                <a:cs typeface="Microsoft Sans Serif"/>
              </a:rPr>
              <a:t>Rua</a:t>
            </a:r>
            <a:r>
              <a:rPr dirty="0" sz="750" spc="29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Maria</a:t>
            </a:r>
            <a:r>
              <a:rPr dirty="0" sz="750" spc="114">
                <a:latin typeface="Microsoft Sans Serif"/>
                <a:cs typeface="Microsoft Sans Serif"/>
              </a:rPr>
              <a:t> </a:t>
            </a:r>
            <a:r>
              <a:rPr dirty="0" sz="750" spc="55">
                <a:latin typeface="Microsoft Sans Serif"/>
                <a:cs typeface="Microsoft Sans Serif"/>
              </a:rPr>
              <a:t>Lourenş</a:t>
            </a:r>
            <a:r>
              <a:rPr dirty="0" sz="750" spc="-9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a,</a:t>
            </a:r>
            <a:r>
              <a:rPr dirty="0" sz="750" spc="15">
                <a:latin typeface="Microsoft Sans Serif"/>
                <a:cs typeface="Microsoft Sans Serif"/>
              </a:rPr>
              <a:t> </a:t>
            </a:r>
            <a:r>
              <a:rPr dirty="0" sz="750" spc="-25">
                <a:latin typeface="Microsoft Sans Serif"/>
                <a:cs typeface="Microsoft Sans Serif"/>
              </a:rPr>
              <a:t>18</a:t>
            </a:r>
            <a:r>
              <a:rPr dirty="0" sz="750" spc="50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Fazenda</a:t>
            </a:r>
            <a:r>
              <a:rPr dirty="0" sz="750" spc="290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Caxias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93050" y="1459064"/>
            <a:ext cx="19951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Decrelo</a:t>
            </a:r>
            <a:r>
              <a:rPr dirty="0" sz="800" spc="-1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N’</a:t>
            </a:r>
            <a:r>
              <a:rPr dirty="0" sz="800" spc="8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2850</a:t>
            </a:r>
            <a:r>
              <a:rPr dirty="0" sz="800" spc="3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10</a:t>
            </a:r>
            <a:r>
              <a:rPr dirty="0" sz="800" spc="39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2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Microsoft Sans Serif"/>
                <a:cs typeface="Microsoft Sans Serif"/>
              </a:rPr>
              <a:t>fevereiro.</a:t>
            </a:r>
            <a:r>
              <a:rPr dirty="0" sz="800" spc="5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15905" y="1900950"/>
            <a:ext cx="2941320" cy="267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ts val="1010"/>
              </a:lnSpc>
              <a:spcBef>
                <a:spcPts val="100"/>
              </a:spcBef>
            </a:pPr>
            <a:r>
              <a:rPr dirty="0" sz="850">
                <a:latin typeface="Calibri"/>
                <a:cs typeface="Calibri"/>
              </a:rPr>
              <a:t>Abre</a:t>
            </a:r>
            <a:r>
              <a:rPr dirty="0" sz="850" spc="40">
                <a:latin typeface="Calibri"/>
                <a:cs typeface="Calibri"/>
              </a:rPr>
              <a:t> </a:t>
            </a:r>
            <a:r>
              <a:rPr dirty="0" sz="850" spc="-10">
                <a:latin typeface="Calibri"/>
                <a:cs typeface="Calibri"/>
              </a:rPr>
              <a:t>crédito</a:t>
            </a:r>
            <a:r>
              <a:rPr dirty="0" sz="850" spc="55">
                <a:latin typeface="Calibri"/>
                <a:cs typeface="Calibri"/>
              </a:rPr>
              <a:t> </a:t>
            </a:r>
            <a:r>
              <a:rPr dirty="0" sz="850" spc="-10">
                <a:latin typeface="Calibri"/>
                <a:cs typeface="Calibri"/>
              </a:rPr>
              <a:t>supleme</a:t>
            </a:r>
            <a:r>
              <a:rPr dirty="0" sz="850" spc="-100">
                <a:latin typeface="Calibri"/>
                <a:cs typeface="Calibri"/>
              </a:rPr>
              <a:t> </a:t>
            </a:r>
            <a:r>
              <a:rPr dirty="0" sz="850" spc="-10">
                <a:latin typeface="Calibri"/>
                <a:cs typeface="Calibri"/>
              </a:rPr>
              <a:t>ntar</a:t>
            </a:r>
            <a:r>
              <a:rPr dirty="0" sz="850" spc="40"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181818"/>
                </a:solidFill>
                <a:latin typeface="Calibri"/>
                <a:cs typeface="Calibri"/>
              </a:rPr>
              <a:t>no</a:t>
            </a:r>
            <a:r>
              <a:rPr dirty="0" sz="850" spc="55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valor</a:t>
            </a:r>
            <a:r>
              <a:rPr dirty="0" sz="850" spc="90">
                <a:latin typeface="Calibri"/>
                <a:cs typeface="Calibri"/>
              </a:rPr>
              <a:t> </a:t>
            </a:r>
            <a:r>
              <a:rPr dirty="0" sz="850" spc="-35">
                <a:latin typeface="Calibri"/>
                <a:cs typeface="Calibri"/>
              </a:rPr>
              <a:t>total</a:t>
            </a:r>
            <a:r>
              <a:rPr dirty="0" sz="850" spc="60"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131313"/>
                </a:solidFill>
                <a:latin typeface="Calibri"/>
                <a:cs typeface="Calibri"/>
              </a:rPr>
              <a:t>de</a:t>
            </a:r>
            <a:r>
              <a:rPr dirty="0" sz="850" spc="60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RS2.175.000</a:t>
            </a:r>
            <a:r>
              <a:rPr dirty="0" sz="850" spc="120"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2A2A2A"/>
                </a:solidFill>
                <a:latin typeface="Calibri"/>
                <a:cs typeface="Calibri"/>
              </a:rPr>
              <a:t>00.</a:t>
            </a:r>
            <a:r>
              <a:rPr dirty="0" sz="850" spc="5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latin typeface="Calibri"/>
                <a:cs typeface="Calibri"/>
              </a:rPr>
              <a:t>para</a:t>
            </a:r>
            <a:endParaRPr sz="850">
              <a:latin typeface="Calibri"/>
              <a:cs typeface="Calibri"/>
            </a:endParaRPr>
          </a:p>
          <a:p>
            <a:pPr marL="12700">
              <a:lnSpc>
                <a:spcPts val="890"/>
              </a:lnSpc>
            </a:pPr>
            <a:r>
              <a:rPr dirty="0" sz="750">
                <a:solidFill>
                  <a:srgbClr val="181818"/>
                </a:solidFill>
                <a:latin typeface="Calibri"/>
                <a:cs typeface="Calibri"/>
              </a:rPr>
              <a:t>fins</a:t>
            </a:r>
            <a:r>
              <a:rPr dirty="0" sz="750" spc="15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750">
                <a:solidFill>
                  <a:srgbClr val="131313"/>
                </a:solidFill>
                <a:latin typeface="Calibri"/>
                <a:cs typeface="Calibri"/>
              </a:rPr>
              <a:t>que</a:t>
            </a:r>
            <a:r>
              <a:rPr dirty="0" sz="750" spc="155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se</a:t>
            </a:r>
            <a:r>
              <a:rPr dirty="0" sz="750" spc="229">
                <a:latin typeface="Calibri"/>
                <a:cs typeface="Calibri"/>
              </a:rPr>
              <a:t> </a:t>
            </a:r>
            <a:r>
              <a:rPr dirty="0" sz="750" spc="55">
                <a:latin typeface="Calibri"/>
                <a:cs typeface="Calibri"/>
              </a:rPr>
              <a:t>específíca</a:t>
            </a:r>
            <a:r>
              <a:rPr dirty="0" sz="750" spc="165">
                <a:latin typeface="Calibri"/>
                <a:cs typeface="Calibri"/>
              </a:rPr>
              <a:t> </a:t>
            </a:r>
            <a:r>
              <a:rPr dirty="0" sz="750" spc="65">
                <a:latin typeface="Calibri"/>
                <a:cs typeface="Calibri"/>
              </a:rPr>
              <a:t>e </a:t>
            </a:r>
            <a:r>
              <a:rPr dirty="0" sz="750" spc="60">
                <a:solidFill>
                  <a:srgbClr val="232323"/>
                </a:solidFill>
                <a:latin typeface="Calibri"/>
                <a:cs typeface="Calibri"/>
              </a:rPr>
              <a:t>da</a:t>
            </a:r>
            <a:r>
              <a:rPr dirty="0" sz="750" spc="130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out</a:t>
            </a:r>
            <a:r>
              <a:rPr dirty="0" sz="750">
                <a:solidFill>
                  <a:srgbClr val="131313"/>
                </a:solidFill>
                <a:latin typeface="Calibri"/>
                <a:cs typeface="Calibri"/>
              </a:rPr>
              <a:t>ras</a:t>
            </a:r>
            <a:r>
              <a:rPr dirty="0" sz="750" spc="375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providê</a:t>
            </a:r>
            <a:r>
              <a:rPr dirty="0" sz="750" spc="-10">
                <a:solidFill>
                  <a:srgbClr val="1A1A1A"/>
                </a:solidFill>
                <a:latin typeface="Calibri"/>
                <a:cs typeface="Calibri"/>
              </a:rPr>
              <a:t>nc'as.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9015" y="2660467"/>
            <a:ext cx="651319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860" marR="5080" indent="822325">
              <a:lnSpc>
                <a:spcPct val="146300"/>
              </a:lnSpc>
              <a:spcBef>
                <a:spcPts val="100"/>
              </a:spcBef>
            </a:pPr>
            <a:r>
              <a:rPr dirty="0" sz="800" spc="85">
                <a:solidFill>
                  <a:srgbClr val="282828"/>
                </a:solidFill>
                <a:latin typeface="Microsoft Sans Serif"/>
                <a:cs typeface="Microsoft Sans Serif"/>
              </a:rPr>
              <a:t>0</a:t>
            </a:r>
            <a:r>
              <a:rPr dirty="0" sz="800" spc="-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PREFEITO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MUNICIPAL.</a:t>
            </a:r>
            <a:r>
              <a:rPr dirty="0" sz="800" spc="6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uso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atribulções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legais.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conslitucionaîs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A0A0A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1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3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com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Ihe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confere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art.</a:t>
            </a:r>
            <a:r>
              <a:rPr dirty="0" sz="80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8º</a:t>
            </a:r>
            <a:r>
              <a:rPr dirty="0" sz="800" spc="175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Microsoft Sans Serif"/>
                <a:cs typeface="Microsoft Sans Serif"/>
              </a:rPr>
              <a:t>da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1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n’</a:t>
            </a:r>
            <a:r>
              <a:rPr dirty="0" sz="800" spc="7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859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10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de</a:t>
            </a:r>
            <a:r>
              <a:rPr dirty="0" sz="800" spc="-13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zembro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2024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publicada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na</a:t>
            </a:r>
            <a:r>
              <a:rPr dirty="0" sz="800" spc="-3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edição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extra 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2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1924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10/12/2024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900" spc="-145">
                <a:solidFill>
                  <a:srgbClr val="131313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900" spc="40">
                <a:solidFill>
                  <a:srgbClr val="131313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20"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900" spc="35"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30"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900" spc="35"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05">
                <a:solidFill>
                  <a:srgbClr val="3F3F3F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900" spc="5">
                <a:solidFill>
                  <a:srgbClr val="3F3F3F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80">
                <a:solidFill>
                  <a:srgbClr val="0A0A0A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900" spc="10">
                <a:solidFill>
                  <a:srgbClr val="0A0A0A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00">
                <a:solidFill>
                  <a:srgbClr val="3D3D3D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900" spc="10">
                <a:solidFill>
                  <a:srgbClr val="3D3D3D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25">
                <a:solidFill>
                  <a:srgbClr val="131313"/>
                </a:solidFill>
                <a:uFill>
                  <a:solidFill>
                    <a:srgbClr val="232323"/>
                  </a:solidFill>
                </a:uFill>
                <a:latin typeface="Microsoft Sans Serif"/>
                <a:cs typeface="Microsoft Sans Serif"/>
              </a:rPr>
              <a:t>A: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14786" y="3469785"/>
            <a:ext cx="28003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Microsoft Sans Serif"/>
                <a:cs typeface="Microsoft Sans Serif"/>
              </a:rPr>
              <a:t>Artigo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27497" y="3469785"/>
            <a:ext cx="256476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111111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latin typeface="Microsoft Sans Serif"/>
                <a:cs typeface="Microsoft Sans Serif"/>
              </a:rPr>
              <a:t>Fica</a:t>
            </a:r>
            <a:r>
              <a:rPr dirty="0" sz="850" spc="-10"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aberto</a:t>
            </a:r>
            <a:r>
              <a:rPr dirty="0" sz="850" spc="-5">
                <a:latin typeface="Microsoft Sans Serif"/>
                <a:cs typeface="Microsoft Sans Serif"/>
              </a:rPr>
              <a:t> </a:t>
            </a:r>
            <a:r>
              <a:rPr dirty="0" sz="850" spc="-25">
                <a:latin typeface="Microsoft Sans Serif"/>
                <a:cs typeface="Microsoft Sans Serif"/>
              </a:rPr>
              <a:t>crëdito</a:t>
            </a:r>
            <a:r>
              <a:rPr dirty="0" sz="850" spc="15"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suplementar</a:t>
            </a:r>
            <a:r>
              <a:rPr dirty="0" sz="850" spc="10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C1C1C"/>
                </a:solidFill>
                <a:latin typeface="Microsoft Sans Serif"/>
                <a:cs typeface="Microsoft Sans Serif"/>
              </a:rPr>
              <a:t>as</a:t>
            </a:r>
            <a:r>
              <a:rPr dirty="0" sz="850" spc="-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seguintes</a:t>
            </a:r>
            <a:r>
              <a:rPr dirty="0" sz="850" spc="35"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Microsoft Sans Serif"/>
                <a:cs typeface="Microsoft Sans Serif"/>
              </a:rPr>
              <a:t>dotaçöes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45645" y="4386991"/>
            <a:ext cx="2690495" cy="37020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75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Dotaçòes</a:t>
            </a:r>
            <a:r>
              <a:rPr dirty="0" u="sng" sz="750" spc="434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1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750" spc="500">
                <a:uFill>
                  <a:solidFill>
                    <a:srgbClr val="1F1F23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 marL="55880">
              <a:lnSpc>
                <a:spcPct val="100000"/>
              </a:lnSpc>
              <a:spcBef>
                <a:spcPts val="375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31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31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60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39273" y="4777459"/>
          <a:ext cx="6611620" cy="1539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559050"/>
                <a:gridCol w="2555240"/>
                <a:gridCol w="694689"/>
              </a:tblGrid>
              <a:tr h="146685">
                <a:tc>
                  <a:txBody>
                    <a:bodyPr/>
                    <a:lstStyle/>
                    <a:p>
                      <a:pPr marL="40640">
                        <a:lnSpc>
                          <a:spcPts val="9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900"/>
                        </a:lnSpc>
                      </a:pP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Educațão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2.041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Educacão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Básica</a:t>
                      </a:r>
                      <a:r>
                        <a:rPr dirty="0" sz="800" spc="5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Ï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FUNDEB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23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3.1.9.0.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11.02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VE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IMENTOS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VANT.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FIXAS-MAGISTÉRIO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78803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latin typeface="Cambria"/>
                          <a:cs typeface="Cambria"/>
                        </a:rPr>
                        <a:t>Royalties</a:t>
                      </a:r>
                      <a:r>
                        <a:rPr dirty="0" sz="850" spc="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850" spc="-5">
                          <a:solidFill>
                            <a:srgbClr val="24242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850" spc="-10">
                          <a:latin typeface="Cambria"/>
                          <a:cs typeface="Cambria"/>
                        </a:rPr>
                        <a:t>Educacão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1.645.000.00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8100"/>
                </a:tc>
              </a:tr>
              <a:tr h="347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</a:pPr>
                      <a:r>
                        <a:rPr dirty="0" sz="850" spc="-30">
                          <a:latin typeface="Microsoft Sans Serif"/>
                          <a:cs typeface="Microsoft Sans Serif"/>
                        </a:rPr>
                        <a:t>U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nidades</a:t>
                      </a:r>
                      <a:r>
                        <a:rPr dirty="0" sz="850" spc="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30">
                          <a:latin typeface="Microsoft Sans Serif"/>
                          <a:cs typeface="Microsoft Sans Serif"/>
                        </a:rPr>
                        <a:t>scolares</a:t>
                      </a:r>
                      <a:r>
                        <a:rPr dirty="0" sz="85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8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1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0"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8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6675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5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5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50" spc="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5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1.645.000,00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3.3.9.0.92.00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45">
                          <a:latin typeface="Microsoft Sans Serif"/>
                          <a:cs typeface="Microsoft Sans Serif"/>
                        </a:rPr>
                        <a:t>OESPESAS</a:t>
                      </a:r>
                      <a:r>
                        <a:rPr dirty="0" sz="8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65">
                          <a:latin typeface="Microsoft Sans Serif"/>
                          <a:cs typeface="Microsoft Sans Serif"/>
                        </a:rPr>
                        <a:t>OE</a:t>
                      </a:r>
                      <a:r>
                        <a:rPr dirty="0" sz="85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5">
                          <a:latin typeface="Microsoft Sans Serif"/>
                          <a:cs typeface="Microsoft Sans Serif"/>
                        </a:rPr>
                        <a:t>EXERCİC</a:t>
                      </a:r>
                      <a:r>
                        <a:rPr dirty="0" sz="850" spc="-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ÌOS</a:t>
                      </a:r>
                      <a:r>
                        <a:rPr dirty="0" sz="850" spc="3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ANTERìORES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8105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50" spc="-3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50" spc="4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530.000,00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5560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>
                          <a:latin typeface="Microsoft Sans Serif"/>
                          <a:cs typeface="Microsoft Sans Serif"/>
                        </a:rPr>
                        <a:t>Total do</a:t>
                      </a:r>
                      <a:r>
                        <a:rPr dirty="0" sz="85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5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i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30" i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530.000,00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</a:tr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2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900" spc="1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683895">
                        <a:lnSpc>
                          <a:spcPts val="869"/>
                        </a:lnSpc>
                        <a:spcBef>
                          <a:spcPts val="28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Sup</a:t>
                      </a:r>
                      <a:r>
                        <a:rPr dirty="0" sz="800" spc="-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lementado</a:t>
                      </a:r>
                      <a:r>
                        <a:rPr dirty="0" sz="800" spc="1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z.I</a:t>
                      </a:r>
                      <a:r>
                        <a:rPr dirty="0" sz="9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30">
                          <a:latin typeface="Microsoft Sans Serif"/>
                          <a:cs typeface="Microsoft Sans Serif"/>
                        </a:rPr>
                        <a:t>zs.ooo,oo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75565">
                        <a:lnSpc>
                          <a:spcPts val="869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2.175.000,00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787982" y="6369613"/>
            <a:ext cx="6007735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477520" marR="5080" indent="-465455">
              <a:lnSpc>
                <a:spcPts val="940"/>
              </a:lnSpc>
              <a:spcBef>
                <a:spcPts val="195"/>
              </a:spcBef>
            </a:pPr>
            <a:r>
              <a:rPr dirty="0" sz="850" spc="-35">
                <a:latin typeface="Microsoft Sans Serif"/>
                <a:cs typeface="Microsoft Sans Serif"/>
              </a:rPr>
              <a:t>Artiao</a:t>
            </a:r>
            <a:r>
              <a:rPr dirty="0" sz="850" spc="-25">
                <a:latin typeface="Microsoft Sans Serif"/>
                <a:cs typeface="Microsoft Sans Serif"/>
              </a:rPr>
              <a:t> 2ᵉ</a:t>
            </a:r>
            <a:r>
              <a:rPr dirty="0" sz="850" spc="10">
                <a:latin typeface="Microsoft Sans Serif"/>
                <a:cs typeface="Microsoft Sans Serif"/>
              </a:rPr>
              <a:t> </a:t>
            </a:r>
            <a:r>
              <a:rPr dirty="0" sz="850" spc="-80">
                <a:solidFill>
                  <a:srgbClr val="080808"/>
                </a:solidFill>
                <a:latin typeface="Microsoft Sans Serif"/>
                <a:cs typeface="Microsoft Sans Serif"/>
              </a:rPr>
              <a:t>-</a:t>
            </a:r>
            <a:r>
              <a:rPr dirty="0" sz="850" spc="-2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latin typeface="Microsoft Sans Serif"/>
                <a:cs typeface="Microsoft Sans Serif"/>
              </a:rPr>
              <a:t>As</a:t>
            </a:r>
            <a:r>
              <a:rPr dirty="0" sz="850" spc="5">
                <a:latin typeface="Microsoft Sans Serif"/>
                <a:cs typeface="Microsoft Sans Serif"/>
              </a:rPr>
              <a:t> </a:t>
            </a:r>
            <a:r>
              <a:rPr dirty="0" sz="850" spc="-30">
                <a:latin typeface="Microsoft Sans Serif"/>
                <a:cs typeface="Microsoft Sans Serif"/>
              </a:rPr>
              <a:t>despesas</a:t>
            </a:r>
            <a:r>
              <a:rPr dirty="0" sz="850" spc="15"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decorrentes</a:t>
            </a:r>
            <a:r>
              <a:rPr dirty="0" sz="850" spc="25"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Microsoft Sans Serif"/>
                <a:cs typeface="Microsoft Sans Serif"/>
              </a:rPr>
              <a:t>da </a:t>
            </a:r>
            <a:r>
              <a:rPr dirty="0" sz="850" spc="-30">
                <a:latin typeface="Microsoft Sans Serif"/>
                <a:cs typeface="Microsoft Sans Serif"/>
              </a:rPr>
              <a:t>abertura</a:t>
            </a:r>
            <a:r>
              <a:rPr dirty="0" sz="850" spc="-5">
                <a:latin typeface="Microsoft Sans Serif"/>
                <a:cs typeface="Microsoft Sans Serif"/>
              </a:rPr>
              <a:t> </a:t>
            </a:r>
            <a:r>
              <a:rPr dirty="0" sz="850" spc="-10">
                <a:latin typeface="Microsoft Sans Serif"/>
                <a:cs typeface="Microsoft Sans Serif"/>
              </a:rPr>
              <a:t>do </a:t>
            </a:r>
            <a:r>
              <a:rPr dirty="0" sz="850" spc="-35">
                <a:latin typeface="Microsoft Sans Serif"/>
                <a:cs typeface="Microsoft Sans Serif"/>
              </a:rPr>
              <a:t>presente</a:t>
            </a:r>
            <a:r>
              <a:rPr dirty="0" sz="850" spc="55">
                <a:latin typeface="Microsoft Sans Serif"/>
                <a:cs typeface="Microsoft Sans Serif"/>
              </a:rPr>
              <a:t> </a:t>
            </a:r>
            <a:r>
              <a:rPr dirty="0" sz="850" spc="-30">
                <a:latin typeface="Microsoft Sans Serif"/>
                <a:cs typeface="Microsoft Sans Serif"/>
              </a:rPr>
              <a:t>crédilo</a:t>
            </a:r>
            <a:r>
              <a:rPr dirty="0" sz="850" spc="35">
                <a:latin typeface="Microsoft Sans Serif"/>
                <a:cs typeface="Microsoft Sans Serif"/>
              </a:rPr>
              <a:t> </a:t>
            </a:r>
            <a:r>
              <a:rPr dirty="0" sz="850" spc="-45">
                <a:latin typeface="Microsoft Sans Serif"/>
                <a:cs typeface="Microsoft Sans Serif"/>
              </a:rPr>
              <a:t>suplementar,</a:t>
            </a:r>
            <a:r>
              <a:rPr dirty="0" sz="850" spc="70">
                <a:latin typeface="Microsoft Sans Serif"/>
                <a:cs typeface="Microsoft Sans Serif"/>
              </a:rPr>
              <a:t> </a:t>
            </a:r>
            <a:r>
              <a:rPr dirty="0" sz="850" spc="-30">
                <a:latin typeface="Microsoft Sans Serif"/>
                <a:cs typeface="Microsoft Sans Serif"/>
              </a:rPr>
              <a:t>serão</a:t>
            </a:r>
            <a:r>
              <a:rPr dirty="0" sz="850"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cobertas</a:t>
            </a:r>
            <a:r>
              <a:rPr dirty="0" sz="850" spc="60"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com</a:t>
            </a:r>
            <a:r>
              <a:rPr dirty="0" sz="850" spc="-20">
                <a:latin typeface="Microsoft Sans Serif"/>
                <a:cs typeface="Microsoft Sans Serif"/>
              </a:rPr>
              <a:t> </a:t>
            </a:r>
            <a:r>
              <a:rPr dirty="0" sz="850" spc="-25">
                <a:latin typeface="Microsoft Sans Serif"/>
                <a:cs typeface="Microsoft Sans Serif"/>
              </a:rPr>
              <a:t>recursos</a:t>
            </a:r>
            <a:r>
              <a:rPr dirty="0" sz="850" spc="30"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1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Microsoft Sans Serif"/>
                <a:cs typeface="Microsoft Sans Serif"/>
              </a:rPr>
              <a:t>que</a:t>
            </a:r>
            <a:r>
              <a:rPr dirty="0" sz="850" spc="3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trata</a:t>
            </a:r>
            <a:r>
              <a:rPr dirty="0" sz="850" spc="-20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61616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Microsoft Sans Serif"/>
                <a:cs typeface="Microsoft Sans Serif"/>
              </a:rPr>
              <a:t>Artigo </a:t>
            </a:r>
            <a:r>
              <a:rPr dirty="0" sz="850" spc="-10">
                <a:solidFill>
                  <a:srgbClr val="343434"/>
                </a:solidFill>
                <a:latin typeface="Microsoft Sans Serif"/>
                <a:cs typeface="Microsoft Sans Serif"/>
              </a:rPr>
              <a:t>43</a:t>
            </a:r>
            <a:r>
              <a:rPr dirty="0" sz="850" spc="-4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Microsoft Sans Serif"/>
                <a:cs typeface="Microsoft Sans Serif"/>
              </a:rPr>
              <a:t>parägrafo</a:t>
            </a:r>
            <a:r>
              <a:rPr dirty="0" sz="850" spc="2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62626"/>
                </a:solidFill>
                <a:latin typeface="Microsoft Sans Serif"/>
                <a:cs typeface="Microsoft Sans Serif"/>
              </a:rPr>
              <a:t>1°</a:t>
            </a:r>
            <a:r>
              <a:rPr dirty="0" sz="850" spc="-2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0E0E0E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Microsoft Sans Serif"/>
                <a:cs typeface="Microsoft Sans Serif"/>
              </a:rPr>
              <a:t>Lei</a:t>
            </a:r>
            <a:r>
              <a:rPr dirty="0" sz="850" spc="-4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Microsoft Sans Serif"/>
                <a:cs typeface="Microsoft Sans Serif"/>
              </a:rPr>
              <a:t>Federa</a:t>
            </a:r>
            <a:r>
              <a:rPr dirty="0" sz="850" spc="-4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30">
                <a:solidFill>
                  <a:srgbClr val="3D3D3D"/>
                </a:solidFill>
                <a:latin typeface="Microsoft Sans Serif"/>
                <a:cs typeface="Microsoft Sans Serif"/>
              </a:rPr>
              <a:t>î</a:t>
            </a:r>
            <a:r>
              <a:rPr dirty="0" sz="850" spc="-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N°</a:t>
            </a:r>
            <a:r>
              <a:rPr dirty="0" sz="850" spc="-20"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4.320/64.</a:t>
            </a:r>
            <a:r>
              <a:rPr dirty="0" sz="850" spc="55"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Microsoft Sans Serif"/>
                <a:cs typeface="Microsoft Sans Serif"/>
              </a:rPr>
              <a:t>Inciso</a:t>
            </a:r>
            <a:r>
              <a:rPr dirty="0" sz="8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latin typeface="Microsoft Sans Serif"/>
                <a:cs typeface="Microsoft Sans Serif"/>
              </a:rPr>
              <a:t>III.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75778" y="6714177"/>
            <a:ext cx="166814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37700"/>
              </a:lnSpc>
              <a:spcBef>
                <a:spcPts val="100"/>
              </a:spcBef>
            </a:pPr>
            <a:r>
              <a:rPr dirty="0" sz="850" spc="-80">
                <a:latin typeface="Cambria"/>
                <a:cs typeface="Cambria"/>
              </a:rPr>
              <a:t>fact </a:t>
            </a:r>
            <a:r>
              <a:rPr dirty="0" sz="850">
                <a:solidFill>
                  <a:srgbClr val="1C1C1C"/>
                </a:solidFill>
                <a:latin typeface="Cambria"/>
                <a:cs typeface="Cambria"/>
              </a:rPr>
              <a:t>so:</a:t>
            </a:r>
            <a:r>
              <a:rPr dirty="0" sz="850" spc="14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850" spc="-270">
                <a:solidFill>
                  <a:srgbClr val="111111"/>
                </a:solidFill>
                <a:latin typeface="Cambria"/>
                <a:cs typeface="Cambria"/>
              </a:rPr>
              <a:t>11</a:t>
            </a:r>
            <a:r>
              <a:rPr dirty="0" sz="850" spc="10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-</a:t>
            </a:r>
            <a:r>
              <a:rPr dirty="0" sz="850" spc="80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Ezcesso</a:t>
            </a:r>
            <a:r>
              <a:rPr dirty="0" sz="850" spc="50">
                <a:latin typeface="Cambria"/>
                <a:cs typeface="Cambria"/>
              </a:rPr>
              <a:t> </a:t>
            </a:r>
            <a:r>
              <a:rPr dirty="0" sz="850">
                <a:solidFill>
                  <a:srgbClr val="1F1F1F"/>
                </a:solidFill>
                <a:latin typeface="Cambria"/>
                <a:cs typeface="Cambria"/>
              </a:rPr>
              <a:t>õe</a:t>
            </a:r>
            <a:r>
              <a:rPr dirty="0" sz="850" spc="11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850" spc="-10">
                <a:latin typeface="Cambria"/>
                <a:cs typeface="Cambria"/>
              </a:rPr>
              <a:t>Arrecaõaçäo</a:t>
            </a:r>
            <a:r>
              <a:rPr dirty="0" sz="850" spc="-10">
                <a:solidFill>
                  <a:srgbClr val="4B4B4B"/>
                </a:solidFill>
                <a:latin typeface="Cambria"/>
                <a:cs typeface="Cambria"/>
              </a:rPr>
              <a:t>:</a:t>
            </a:r>
            <a:r>
              <a:rPr dirty="0" sz="850" spc="50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850" spc="-210">
                <a:solidFill>
                  <a:srgbClr val="313131"/>
                </a:solidFill>
                <a:latin typeface="Cambria"/>
                <a:cs typeface="Cambria"/>
              </a:rPr>
              <a:t>11</a:t>
            </a:r>
            <a:r>
              <a:rPr dirty="0" sz="850" spc="-210">
                <a:solidFill>
                  <a:srgbClr val="161616"/>
                </a:solidFill>
                <a:latin typeface="Cambria"/>
                <a:cs typeface="Cambria"/>
              </a:rPr>
              <a:t>ł</a:t>
            </a:r>
            <a:r>
              <a:rPr dirty="0" sz="850" spc="9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850">
                <a:solidFill>
                  <a:srgbClr val="131313"/>
                </a:solidFill>
                <a:latin typeface="Cambria"/>
                <a:cs typeface="Cambria"/>
              </a:rPr>
              <a:t>- </a:t>
            </a:r>
            <a:r>
              <a:rPr dirty="0" sz="850" spc="-10">
                <a:latin typeface="Cambria"/>
                <a:cs typeface="Cambria"/>
              </a:rPr>
              <a:t>Anulaçäo</a:t>
            </a:r>
            <a:r>
              <a:rPr dirty="0" sz="850" spc="50">
                <a:latin typeface="Cambria"/>
                <a:cs typeface="Cambria"/>
              </a:rPr>
              <a:t> </a:t>
            </a:r>
            <a:r>
              <a:rPr dirty="0" sz="850">
                <a:solidFill>
                  <a:srgbClr val="0C0C0C"/>
                </a:solidFill>
                <a:latin typeface="Cambria"/>
                <a:cs typeface="Cambria"/>
              </a:rPr>
              <a:t>de</a:t>
            </a:r>
            <a:r>
              <a:rPr dirty="0" sz="850" spc="4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850" spc="-10">
                <a:latin typeface="Cambria"/>
                <a:cs typeface="Cambria"/>
              </a:rPr>
              <a:t>Dotação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26837" y="7055539"/>
            <a:ext cx="2696210" cy="396875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9"/>
              </a:spcBef>
            </a:pPr>
            <a:r>
              <a:rPr dirty="0" u="sng" sz="800">
                <a:uFill>
                  <a:solidFill>
                    <a:srgbClr val="1F1F1F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800" spc="220">
                <a:uFill>
                  <a:solidFill>
                    <a:srgbClr val="1F1F1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1F1F1F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uFill>
                  <a:solidFill>
                    <a:srgbClr val="1F1F1F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0960">
              <a:lnSpc>
                <a:spcPct val="100000"/>
              </a:lnSpc>
              <a:spcBef>
                <a:spcPts val="425"/>
              </a:spcBef>
            </a:pPr>
            <a:r>
              <a:rPr dirty="0" sz="1000" spc="-10">
                <a:latin typeface="Microsoft Sans Serif"/>
                <a:cs typeface="Microsoft Sans Serif"/>
              </a:rPr>
              <a:t>PREFEITURA</a:t>
            </a:r>
            <a:r>
              <a:rPr dirty="0" sz="1000" spc="114">
                <a:latin typeface="Microsoft Sans Serif"/>
                <a:cs typeface="Microsoft Sans Serif"/>
              </a:rPr>
              <a:t> </a:t>
            </a:r>
            <a:r>
              <a:rPr dirty="0" sz="1000">
                <a:latin typeface="Microsoft Sans Serif"/>
                <a:cs typeface="Microsoft Sans Serif"/>
              </a:rPr>
              <a:t>MUNICIPAL</a:t>
            </a:r>
            <a:r>
              <a:rPr dirty="0" sz="1000" spc="100">
                <a:latin typeface="Microsoft Sans Serif"/>
                <a:cs typeface="Microsoft Sans Serif"/>
              </a:rPr>
              <a:t> </a:t>
            </a:r>
            <a:r>
              <a:rPr dirty="0" sz="1000">
                <a:latin typeface="Microsoft Sans Serif"/>
                <a:cs typeface="Microsoft Sans Serif"/>
              </a:rPr>
              <a:t>DE</a:t>
            </a:r>
            <a:r>
              <a:rPr dirty="0" sz="1000" spc="40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SEROPEDICA</a:t>
            </a:r>
            <a:endParaRPr sz="1000">
              <a:latin typeface="Microsoft Sans Serif"/>
              <a:cs typeface="Microsoft Sans Serif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25549" y="7470181"/>
          <a:ext cx="6612890" cy="1541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2560954"/>
                <a:gridCol w="2554604"/>
                <a:gridCol w="697229"/>
              </a:tblGrid>
              <a:tr h="160020">
                <a:tc>
                  <a:txBody>
                    <a:bodyPr/>
                    <a:lstStyle/>
                    <a:p>
                      <a:pPr marL="36195">
                        <a:lnSpc>
                          <a:spcPts val="955"/>
                        </a:lnSpc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955"/>
                        </a:lnSpc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5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Educa</a:t>
                      </a:r>
                      <a:r>
                        <a:rPr dirty="0" baseline="-13888" sz="1200" spc="-15">
                          <a:latin typeface="Microsoft Sans Serif"/>
                          <a:cs typeface="Microsoft Sans Serif"/>
                        </a:rPr>
                        <a:t>5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äo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2.041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60">
                          <a:latin typeface="Microsoft Sans Serif"/>
                          <a:cs typeface="Microsoft Sans Serif"/>
                        </a:rPr>
                        <a:t>Educacäo</a:t>
                      </a:r>
                      <a:r>
                        <a:rPr dirty="0" sz="9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Bäsica</a:t>
                      </a:r>
                      <a:r>
                        <a:rPr dirty="0" sz="900" spc="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(FUNDEB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76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3.1.9.0.11.02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latin typeface="Microsoft Sans Serif"/>
                          <a:cs typeface="Microsoft Sans Serif"/>
                        </a:rPr>
                        <a:t>VENCIMENTOS</a:t>
                      </a:r>
                      <a:r>
                        <a:rPr dirty="0" sz="8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0">
                          <a:latin typeface="Microsoft Sans Serif"/>
                          <a:cs typeface="Microsoft Sans Serif"/>
                        </a:rPr>
                        <a:t>VANT.</a:t>
                      </a:r>
                      <a:r>
                        <a:rPr dirty="0" sz="8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latin typeface="Microsoft Sans Serif"/>
                          <a:cs typeface="Microsoft Sans Serif"/>
                        </a:rPr>
                        <a:t>FIXAS-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MAGISTÉRłO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Transferências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FUN0EB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İmpostr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1.645.000.00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2705"/>
                </a:tc>
              </a:tr>
              <a:tr h="325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dirty="0" sz="900" spc="-6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900" spc="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5">
                          <a:latin typeface="Microsoft Sans Serif"/>
                          <a:cs typeface="Microsoft Sans Serif"/>
                        </a:rPr>
                        <a:t>Escolares</a:t>
                      </a:r>
                      <a:r>
                        <a:rPr dirty="0" sz="9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9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70"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9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1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4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1.64s.oo0,00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981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5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65">
                          <a:latin typeface="Microsoft Sans Serif"/>
                          <a:cs typeface="Microsoft Sans Serif"/>
                        </a:rPr>
                        <a:t>MATERIALS</a:t>
                      </a:r>
                      <a:r>
                        <a:rPr dirty="0" sz="8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900" spc="-5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9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8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0"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9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5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9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000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530.000.00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0005"/>
                </a:tc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25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9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9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900" spc="-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9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10">
                          <a:latin typeface="Microsoft Sans Serif"/>
                          <a:cs typeface="Microsoft Sans Serif"/>
                        </a:rPr>
                        <a:t>530.000,00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3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2.175.000,oo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7265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Tota|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1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2.1</a:t>
                      </a:r>
                      <a:r>
                        <a:rPr dirty="0" sz="800" spc="-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5">
                          <a:latin typeface="Microsoft Sans Serif"/>
                          <a:cs typeface="Microsoft Sans Serif"/>
                        </a:rPr>
                        <a:t>z</a:t>
                      </a:r>
                      <a:r>
                        <a:rPr dirty="0" sz="800" spc="-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s.ooo,oo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3844287" y="6718751"/>
            <a:ext cx="743585" cy="39179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50">
                <a:latin typeface="Microsoft Sans Serif"/>
                <a:cs typeface="Microsoft Sans Serif"/>
              </a:rPr>
              <a:t>R82.</a:t>
            </a:r>
            <a:r>
              <a:rPr dirty="0" sz="850" spc="-120"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Microsoft Sans Serif"/>
                <a:cs typeface="Microsoft Sans Serif"/>
              </a:rPr>
              <a:t>175.000.00</a:t>
            </a:r>
            <a:endParaRPr sz="850">
              <a:latin typeface="Microsoft Sans Serif"/>
              <a:cs typeface="Microsoft Sans Serif"/>
            </a:endParaRPr>
          </a:p>
          <a:p>
            <a:pPr marL="17145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Microsoft Sans Serif"/>
                <a:cs typeface="Microsoft Sans Serif"/>
              </a:rPr>
              <a:t>$2.175.000,00</a:t>
            </a:r>
            <a:endParaRPr sz="8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874" y="379629"/>
            <a:ext cx="658759" cy="64948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17180" y="9917652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 h="0">
                <a:moveTo>
                  <a:pt x="0" y="0"/>
                </a:moveTo>
                <a:lnTo>
                  <a:pt x="6700440" y="0"/>
                </a:lnTo>
              </a:path>
            </a:pathLst>
          </a:custGeom>
          <a:ln w="12196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9084" y="2626918"/>
            <a:ext cx="1961514" cy="0"/>
          </a:xfrm>
          <a:custGeom>
            <a:avLst/>
            <a:gdLst/>
            <a:ahLst/>
            <a:cxnLst/>
            <a:rect l="l" t="t" r="r" b="b"/>
            <a:pathLst>
              <a:path w="1961514" h="0">
                <a:moveTo>
                  <a:pt x="0" y="0"/>
                </a:moveTo>
                <a:lnTo>
                  <a:pt x="1961030" y="0"/>
                </a:lnTo>
              </a:path>
            </a:pathLst>
          </a:custGeom>
          <a:ln w="12196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23280" y="1207497"/>
            <a:ext cx="6688455" cy="0"/>
          </a:xfrm>
          <a:custGeom>
            <a:avLst/>
            <a:gdLst/>
            <a:ahLst/>
            <a:cxnLst/>
            <a:rect l="l" t="t" r="r" b="b"/>
            <a:pathLst>
              <a:path w="6688455" h="0">
                <a:moveTo>
                  <a:pt x="0" y="0"/>
                </a:moveTo>
                <a:lnTo>
                  <a:pt x="6688240" y="0"/>
                </a:lnTo>
              </a:path>
            </a:pathLst>
          </a:custGeom>
          <a:ln w="21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2988" y="10671"/>
            <a:ext cx="1704975" cy="0"/>
          </a:xfrm>
          <a:custGeom>
            <a:avLst/>
            <a:gdLst/>
            <a:ahLst/>
            <a:cxnLst/>
            <a:rect l="l" t="t" r="r" b="b"/>
            <a:pathLst>
              <a:path w="1704975" h="0">
                <a:moveTo>
                  <a:pt x="0" y="0"/>
                </a:moveTo>
                <a:lnTo>
                  <a:pt x="1704845" y="0"/>
                </a:lnTo>
              </a:path>
            </a:pathLst>
          </a:custGeom>
          <a:ln w="12196">
            <a:solidFill>
              <a:srgbClr val="6B74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35853" y="232763"/>
            <a:ext cx="3192145" cy="58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Microsoft Sans Serif"/>
                <a:cs typeface="Microsoft Sans Serif"/>
              </a:rPr>
              <a:t>PREFEITURA</a:t>
            </a:r>
            <a:r>
              <a:rPr dirty="0" sz="1200" spc="15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MUNICIPAL</a:t>
            </a:r>
            <a:r>
              <a:rPr dirty="0" sz="1200" spc="6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DE</a:t>
            </a:r>
            <a:r>
              <a:rPr dirty="0" sz="1200" spc="10">
                <a:latin typeface="Microsoft Sans Serif"/>
                <a:cs typeface="Microsoft Sans Serif"/>
              </a:rPr>
              <a:t> </a:t>
            </a:r>
            <a:r>
              <a:rPr dirty="0" sz="1200">
                <a:latin typeface="Microsoft Sans Serif"/>
                <a:cs typeface="Microsoft Sans Serif"/>
              </a:rPr>
              <a:t>SER€’</a:t>
            </a:r>
            <a:r>
              <a:rPr dirty="0" sz="1200" spc="495">
                <a:latin typeface="Microsoft Sans Serif"/>
                <a:cs typeface="Microsoft Sans Serif"/>
              </a:rPr>
              <a:t> </a:t>
            </a:r>
            <a:r>
              <a:rPr dirty="0" sz="1200" spc="-10">
                <a:latin typeface="Microsoft Sans Serif"/>
                <a:cs typeface="Microsoft Sans Serif"/>
              </a:rPr>
              <a:t>EDICA</a:t>
            </a:r>
            <a:endParaRPr sz="1200">
              <a:latin typeface="Microsoft Sans Serif"/>
              <a:cs typeface="Microsoft Sans Serif"/>
            </a:endParaRPr>
          </a:p>
          <a:p>
            <a:pPr marL="15240" marR="2020570" indent="-3175">
              <a:lnSpc>
                <a:spcPct val="116700"/>
              </a:lnSpc>
              <a:spcBef>
                <a:spcPts val="480"/>
              </a:spcBef>
            </a:pPr>
            <a:r>
              <a:rPr dirty="0" sz="900">
                <a:latin typeface="Consolas"/>
                <a:cs typeface="Consolas"/>
              </a:rPr>
              <a:t>Rua</a:t>
            </a:r>
            <a:r>
              <a:rPr dirty="0" sz="900" spc="-185">
                <a:latin typeface="Consolas"/>
                <a:cs typeface="Consolas"/>
              </a:rPr>
              <a:t> </a:t>
            </a:r>
            <a:r>
              <a:rPr dirty="0" sz="900" spc="-110">
                <a:latin typeface="Consolas"/>
                <a:cs typeface="Consolas"/>
              </a:rPr>
              <a:t>Maria</a:t>
            </a:r>
            <a:r>
              <a:rPr dirty="0" sz="900" spc="-254">
                <a:latin typeface="Consolas"/>
                <a:cs typeface="Consolas"/>
              </a:rPr>
              <a:t> </a:t>
            </a:r>
            <a:r>
              <a:rPr dirty="0" sz="900" spc="-70">
                <a:latin typeface="Consolas"/>
                <a:cs typeface="Consolas"/>
              </a:rPr>
              <a:t>Lourenço,</a:t>
            </a:r>
            <a:r>
              <a:rPr dirty="0" sz="900" spc="-160">
                <a:latin typeface="Consolas"/>
                <a:cs typeface="Consolas"/>
              </a:rPr>
              <a:t> </a:t>
            </a:r>
            <a:r>
              <a:rPr dirty="0" sz="900" spc="-100">
                <a:latin typeface="Consolas"/>
                <a:cs typeface="Consolas"/>
              </a:rPr>
              <a:t>48 </a:t>
            </a:r>
            <a:r>
              <a:rPr dirty="0" sz="900" spc="-55">
                <a:latin typeface="Consolas"/>
                <a:cs typeface="Consolas"/>
              </a:rPr>
              <a:t>Fazenda</a:t>
            </a:r>
            <a:r>
              <a:rPr dirty="0" sz="900" spc="-170">
                <a:latin typeface="Consolas"/>
                <a:cs typeface="Consolas"/>
              </a:rPr>
              <a:t> </a:t>
            </a:r>
            <a:r>
              <a:rPr dirty="0" sz="900" spc="-10">
                <a:latin typeface="Consolas"/>
                <a:cs typeface="Consolas"/>
              </a:rPr>
              <a:t>Caias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01062" y="1274332"/>
            <a:ext cx="46609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Microsoft Sans Serif"/>
                <a:cs typeface="Microsoft Sans Serif"/>
              </a:rPr>
              <a:t>Artigo</a:t>
            </a:r>
            <a:r>
              <a:rPr dirty="0" sz="850" spc="-10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212121"/>
                </a:solidFill>
                <a:latin typeface="Microsoft Sans Serif"/>
                <a:cs typeface="Microsoft Sans Serif"/>
              </a:rPr>
              <a:t>3’</a:t>
            </a:r>
            <a:r>
              <a:rPr dirty="0" sz="850" spc="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Microsoft Sans Serif"/>
                <a:cs typeface="Microsoft Sans Serif"/>
              </a:rPr>
              <a:t>-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5318" y="1274332"/>
            <a:ext cx="345440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Microsoft Sans Serif"/>
                <a:cs typeface="Microsoft Sans Serif"/>
              </a:rPr>
              <a:t>Revogadas</a:t>
            </a:r>
            <a:r>
              <a:rPr dirty="0" sz="850" spc="85"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Microsoft Sans Serif"/>
                <a:cs typeface="Microsoft Sans Serif"/>
              </a:rPr>
              <a:t>as</a:t>
            </a:r>
            <a:r>
              <a:rPr dirty="0" sz="850" spc="2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disposições</a:t>
            </a:r>
            <a:r>
              <a:rPr dirty="0" sz="850" spc="30">
                <a:latin typeface="Microsoft Sans Serif"/>
                <a:cs typeface="Microsoft Sans Serif"/>
              </a:rPr>
              <a:t> </a:t>
            </a:r>
            <a:r>
              <a:rPr dirty="0" sz="850" spc="-35">
                <a:latin typeface="Microsoft Sans Serif"/>
                <a:cs typeface="Microsoft Sans Serif"/>
              </a:rPr>
              <a:t>em</a:t>
            </a:r>
            <a:r>
              <a:rPr dirty="0" sz="850" spc="5">
                <a:latin typeface="Microsoft Sans Serif"/>
                <a:cs typeface="Microsoft Sans Serif"/>
              </a:rPr>
              <a:t> </a:t>
            </a:r>
            <a:r>
              <a:rPr dirty="0" sz="850" spc="-30">
                <a:latin typeface="Microsoft Sans Serif"/>
                <a:cs typeface="Microsoft Sans Serif"/>
              </a:rPr>
              <a:t>conlrãrio.</a:t>
            </a:r>
            <a:r>
              <a:rPr dirty="0" sz="850" spc="10">
                <a:latin typeface="Microsoft Sans Serif"/>
                <a:cs typeface="Microsoft Sans Serif"/>
              </a:rPr>
              <a:t> </a:t>
            </a:r>
            <a:r>
              <a:rPr dirty="0" sz="850" spc="-45">
                <a:latin typeface="Microsoft Sans Serif"/>
                <a:cs typeface="Microsoft Sans Serif"/>
              </a:rPr>
              <a:t>Pudlique-</a:t>
            </a:r>
            <a:r>
              <a:rPr dirty="0" sz="850">
                <a:latin typeface="Microsoft Sans Serif"/>
                <a:cs typeface="Microsoft Sans Serif"/>
              </a:rPr>
              <a:t>se.</a:t>
            </a:r>
            <a:r>
              <a:rPr dirty="0" sz="850" spc="50">
                <a:latin typeface="Microsoft Sans Serif"/>
                <a:cs typeface="Microsoft Sans Serif"/>
              </a:rPr>
              <a:t> </a:t>
            </a:r>
            <a:r>
              <a:rPr dirty="0" sz="850" spc="-45">
                <a:latin typeface="Microsoft Sans Serif"/>
                <a:cs typeface="Microsoft Sans Serif"/>
              </a:rPr>
              <a:t>afixe-</a:t>
            </a:r>
            <a:r>
              <a:rPr dirty="0" sz="850">
                <a:latin typeface="Microsoft Sans Serif"/>
                <a:cs typeface="Microsoft Sans Serif"/>
              </a:rPr>
              <a:t>se</a:t>
            </a:r>
            <a:r>
              <a:rPr dirty="0" sz="850" spc="20"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131313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Microsoft Sans Serif"/>
                <a:cs typeface="Microsoft Sans Serif"/>
              </a:rPr>
              <a:t>cumpra-</a:t>
            </a:r>
            <a:r>
              <a:rPr dirty="0" sz="850" spc="-25">
                <a:solidFill>
                  <a:srgbClr val="151515"/>
                </a:solidFill>
                <a:latin typeface="Microsoft Sans Serif"/>
                <a:cs typeface="Microsoft Sans Serif"/>
              </a:rPr>
              <a:t>se.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31296" y="2044519"/>
            <a:ext cx="11258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Microsoft Sans Serif"/>
                <a:cs typeface="Microsoft Sans Serif"/>
              </a:rPr>
              <a:t>Gabinete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51515"/>
                </a:solidFill>
                <a:latin typeface="Microsoft Sans Serif"/>
                <a:cs typeface="Microsoft Sans Serif"/>
              </a:rPr>
              <a:t>do </a:t>
            </a: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Prefeito.</a:t>
            </a:r>
            <a:r>
              <a:rPr dirty="0" sz="800" spc="4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10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21915" y="2044519"/>
            <a:ext cx="8699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24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feveret</a:t>
            </a:r>
            <a:r>
              <a:rPr dirty="0" sz="800" spc="-8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C0C0C"/>
                </a:solidFill>
                <a:latin typeface="Microsoft Sans Serif"/>
                <a:cs typeface="Microsoft Sans Serif"/>
              </a:rPr>
              <a:t>ro,</a:t>
            </a:r>
            <a:r>
              <a:rPr dirty="0" sz="800" spc="1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11980" y="9934175"/>
            <a:ext cx="294640" cy="109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40">
                <a:solidFill>
                  <a:srgbClr val="131313"/>
                </a:solidFill>
                <a:latin typeface="Microsoft Sans Serif"/>
                <a:cs typeface="Microsoft Sans Serif"/>
              </a:rPr>
              <a:t>S</a:t>
            </a:r>
            <a:r>
              <a:rPr dirty="0" sz="550" spc="-7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60">
                <a:solidFill>
                  <a:srgbClr val="161616"/>
                </a:solidFill>
                <a:latin typeface="Microsoft Sans Serif"/>
                <a:cs typeface="Microsoft Sans Serif"/>
              </a:rPr>
              <a:t>e</a:t>
            </a:r>
            <a:r>
              <a:rPr dirty="0" sz="550" spc="-8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10">
                <a:latin typeface="Microsoft Sans Serif"/>
                <a:cs typeface="Microsoft Sans Serif"/>
              </a:rPr>
              <a:t>n7aux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86952" y="9934175"/>
            <a:ext cx="490855" cy="109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414141"/>
                </a:solidFill>
                <a:latin typeface="Microsoft Sans Serif"/>
                <a:cs typeface="Microsoft Sans Serif"/>
              </a:rPr>
              <a:t>Paoi</a:t>
            </a: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na</a:t>
            </a:r>
            <a:r>
              <a:rPr dirty="0" sz="550" spc="10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212121"/>
                </a:solidFill>
                <a:latin typeface="Microsoft Sans Serif"/>
                <a:cs typeface="Microsoft Sans Serif"/>
              </a:rPr>
              <a:t>2</a:t>
            </a:r>
            <a:r>
              <a:rPr dirty="0" sz="550" spc="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626262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135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363636"/>
                </a:solidFill>
                <a:latin typeface="Microsoft Sans Serif"/>
                <a:cs typeface="Microsoft Sans Serif"/>
              </a:rPr>
              <a:t>2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2025-07-18T15:31:59Z</dcterms:created>
  <dcterms:modified xsi:type="dcterms:W3CDTF">2025-07-18T15:31:59Z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