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Página</a:t>
            </a:r>
            <a:r>
              <a:rPr dirty="0" spc="-35"/>
              <a:t> </a:t>
            </a:r>
            <a:fld id="{81D60167-4931-47E6-BA6A-407CBD079E47}" type="slidenum">
              <a:rPr dirty="0"/>
              <a:t>#</a:t>
            </a:fld>
            <a:r>
              <a:rPr dirty="0" spc="-35"/>
              <a:t> </a:t>
            </a:r>
            <a:r>
              <a:rPr dirty="0"/>
              <a:t>de</a:t>
            </a:r>
            <a:r>
              <a:rPr dirty="0" spc="-1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Página</a:t>
            </a:r>
            <a:r>
              <a:rPr dirty="0" spc="-35"/>
              <a:t> </a:t>
            </a:r>
            <a:fld id="{81D60167-4931-47E6-BA6A-407CBD079E47}" type="slidenum">
              <a:rPr dirty="0"/>
              <a:t>#</a:t>
            </a:fld>
            <a:r>
              <a:rPr dirty="0" spc="-35"/>
              <a:t> </a:t>
            </a:r>
            <a:r>
              <a:rPr dirty="0"/>
              <a:t>de</a:t>
            </a:r>
            <a:r>
              <a:rPr dirty="0" spc="-1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Página</a:t>
            </a:r>
            <a:r>
              <a:rPr dirty="0" spc="-35"/>
              <a:t> </a:t>
            </a:r>
            <a:fld id="{81D60167-4931-47E6-BA6A-407CBD079E47}" type="slidenum">
              <a:rPr dirty="0"/>
              <a:t>#</a:t>
            </a:fld>
            <a:r>
              <a:rPr dirty="0" spc="-35"/>
              <a:t> </a:t>
            </a:r>
            <a:r>
              <a:rPr dirty="0"/>
              <a:t>de</a:t>
            </a:r>
            <a:r>
              <a:rPr dirty="0" spc="-1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Página</a:t>
            </a:r>
            <a:r>
              <a:rPr dirty="0" spc="-35"/>
              <a:t> </a:t>
            </a:r>
            <a:fld id="{81D60167-4931-47E6-BA6A-407CBD079E47}" type="slidenum">
              <a:rPr dirty="0"/>
              <a:t>#</a:t>
            </a:fld>
            <a:r>
              <a:rPr dirty="0" spc="-35"/>
              <a:t> </a:t>
            </a:r>
            <a:r>
              <a:rPr dirty="0"/>
              <a:t>de</a:t>
            </a:r>
            <a:r>
              <a:rPr dirty="0" spc="-1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Página</a:t>
            </a:r>
            <a:r>
              <a:rPr dirty="0" spc="-35"/>
              <a:t> </a:t>
            </a:r>
            <a:fld id="{81D60167-4931-47E6-BA6A-407CBD079E47}" type="slidenum">
              <a:rPr dirty="0"/>
              <a:t>#</a:t>
            </a:fld>
            <a:r>
              <a:rPr dirty="0" spc="-35"/>
              <a:t> </a:t>
            </a:r>
            <a:r>
              <a:rPr dirty="0"/>
              <a:t>de</a:t>
            </a:r>
            <a:r>
              <a:rPr dirty="0" spc="-1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2904" y="255904"/>
            <a:ext cx="789940" cy="78994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42082" y="9945933"/>
            <a:ext cx="300989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03669" y="9945933"/>
            <a:ext cx="494665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Página</a:t>
            </a:r>
            <a:r>
              <a:rPr dirty="0" spc="-35"/>
              <a:t> </a:t>
            </a:r>
            <a:fld id="{81D60167-4931-47E6-BA6A-407CBD079E47}" type="slidenum">
              <a:rPr dirty="0"/>
              <a:t>#</a:t>
            </a:fld>
            <a:r>
              <a:rPr dirty="0" spc="-35"/>
              <a:t> </a:t>
            </a:r>
            <a:r>
              <a:rPr dirty="0"/>
              <a:t>de</a:t>
            </a:r>
            <a:r>
              <a:rPr dirty="0" spc="-15"/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13814" y="182371"/>
            <a:ext cx="3181985" cy="5734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38350">
              <a:lnSpc>
                <a:spcPct val="125000"/>
              </a:lnSpc>
              <a:spcBef>
                <a:spcPts val="470"/>
              </a:spcBef>
            </a:pPr>
            <a:r>
              <a:rPr dirty="0" sz="800" spc="-10" b="1">
                <a:latin typeface="Arial"/>
                <a:cs typeface="Arial"/>
              </a:rPr>
              <a:t>Rua</a:t>
            </a:r>
            <a:r>
              <a:rPr dirty="0" sz="800" spc="-4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Maria</a:t>
            </a:r>
            <a:r>
              <a:rPr dirty="0" sz="800" spc="-4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Lourenço,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18</a:t>
            </a:r>
            <a:r>
              <a:rPr dirty="0" sz="800" spc="-10" b="1">
                <a:latin typeface="Arial"/>
                <a:cs typeface="Arial"/>
              </a:rPr>
              <a:t> Fazenda</a:t>
            </a:r>
            <a:r>
              <a:rPr dirty="0" sz="800" spc="1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344804" y="9933304"/>
            <a:ext cx="6666865" cy="0"/>
          </a:xfrm>
          <a:custGeom>
            <a:avLst/>
            <a:gdLst/>
            <a:ahLst/>
            <a:cxnLst/>
            <a:rect l="l" t="t" r="r" b="b"/>
            <a:pathLst>
              <a:path w="6666865" h="0">
                <a:moveTo>
                  <a:pt x="0" y="0"/>
                </a:moveTo>
                <a:lnTo>
                  <a:pt x="6666865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4982083" y="1417066"/>
            <a:ext cx="2023745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10">
                <a:latin typeface="Arial MT"/>
                <a:cs typeface="Arial MT"/>
              </a:rPr>
              <a:t>Decreto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2828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20</a:t>
            </a:r>
            <a:r>
              <a:rPr dirty="0" sz="800" spc="3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dezembro,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039615" y="1853310"/>
            <a:ext cx="2759075" cy="26225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ts val="910"/>
              </a:lnSpc>
              <a:spcBef>
                <a:spcPts val="160"/>
              </a:spcBef>
            </a:pPr>
            <a:r>
              <a:rPr dirty="0" sz="800" spc="-10">
                <a:latin typeface="Arial MT"/>
                <a:cs typeface="Arial MT"/>
              </a:rPr>
              <a:t>Abre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crédito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>
                <a:latin typeface="Arial MT"/>
                <a:cs typeface="Arial MT"/>
              </a:rPr>
              <a:t> no</a:t>
            </a:r>
            <a:r>
              <a:rPr dirty="0" sz="800" spc="-10">
                <a:latin typeface="Arial MT"/>
                <a:cs typeface="Arial MT"/>
              </a:rPr>
              <a:t> valor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R$59.770,97,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especifíca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 </a:t>
            </a:r>
            <a:r>
              <a:rPr dirty="0" sz="800" spc="-10">
                <a:latin typeface="Arial MT"/>
                <a:cs typeface="Arial MT"/>
              </a:rPr>
              <a:t>outras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38708" y="2611298"/>
            <a:ext cx="6451600" cy="9702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816610">
              <a:lnSpc>
                <a:spcPct val="15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10">
                <a:latin typeface="Arial MT"/>
                <a:cs typeface="Arial MT"/>
              </a:rPr>
              <a:t> PREFEITO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MUNICIPAL,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atribuições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legais,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constitucionais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acordo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confere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2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823/2023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datada</a:t>
            </a:r>
            <a:r>
              <a:rPr dirty="0" sz="800">
                <a:latin typeface="Arial MT"/>
                <a:cs typeface="Arial MT"/>
              </a:rPr>
              <a:t> 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>
                <a:latin typeface="Arial MT"/>
                <a:cs typeface="Arial MT"/>
              </a:rPr>
              <a:t> em</a:t>
            </a:r>
            <a:r>
              <a:rPr dirty="0" sz="800" spc="2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1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1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-1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-1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2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800">
              <a:latin typeface="Arial MT"/>
              <a:cs typeface="Arial MT"/>
            </a:endParaRPr>
          </a:p>
          <a:p>
            <a:pPr marL="326390">
              <a:lnSpc>
                <a:spcPct val="100000"/>
              </a:lnSpc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seguintes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89940" y="4347993"/>
            <a:ext cx="2706370" cy="367665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Suplementadas</a:t>
            </a:r>
            <a:endParaRPr sz="800">
              <a:latin typeface="Arial"/>
              <a:cs typeface="Arial"/>
            </a:endParaRPr>
          </a:p>
          <a:p>
            <a:pPr marL="60960">
              <a:lnSpc>
                <a:spcPct val="100000"/>
              </a:lnSpc>
              <a:spcBef>
                <a:spcPts val="305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5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1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495858" y="4741547"/>
          <a:ext cx="6577965" cy="4654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19455"/>
                <a:gridCol w="3143249"/>
                <a:gridCol w="2007870"/>
                <a:gridCol w="629285"/>
              </a:tblGrid>
              <a:tr h="146050">
                <a:tc>
                  <a:txBody>
                    <a:bodyPr/>
                    <a:lstStyle/>
                    <a:p>
                      <a:pPr marL="31750">
                        <a:lnSpc>
                          <a:spcPts val="87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ts val="87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Educação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das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42875">
                <a:tc>
                  <a:txBody>
                    <a:bodyPr/>
                    <a:lstStyle/>
                    <a:p>
                      <a:pPr marL="31750">
                        <a:lnSpc>
                          <a:spcPts val="869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ts val="869"/>
                        </a:lnSpc>
                        <a:spcBef>
                          <a:spcPts val="15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86690">
                        <a:lnSpc>
                          <a:spcPts val="869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58115">
                        <a:lnSpc>
                          <a:spcPts val="869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50.434,47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</a:tbl>
          </a:graphicData>
        </a:graphic>
      </p:graphicFrame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498906" y="5262755"/>
          <a:ext cx="6595745" cy="13119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1360"/>
                <a:gridCol w="2779394"/>
                <a:gridCol w="2204085"/>
                <a:gridCol w="815975"/>
              </a:tblGrid>
              <a:tr h="1460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5880">
                        <a:lnSpc>
                          <a:spcPts val="87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87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50.434,47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8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50.434,47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2860"/>
                </a:tc>
              </a:tr>
              <a:tr h="1720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01.13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Serviços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Públicos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2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2.825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Secretária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5499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Royalties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União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9.336,50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752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9.336,50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167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8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9.336,50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2860"/>
                </a:tc>
              </a:tr>
              <a:tr h="1333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55295">
                        <a:lnSpc>
                          <a:spcPts val="869"/>
                        </a:lnSpc>
                        <a:spcBef>
                          <a:spcPts val="8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Suplementado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869"/>
                        </a:lnSpc>
                        <a:spcBef>
                          <a:spcPts val="8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59.770,97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795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844092" y="6641642"/>
            <a:ext cx="5966460" cy="2940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1965" marR="5080" indent="-469900">
              <a:lnSpc>
                <a:spcPct val="11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despesas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decorrentes</a:t>
            </a:r>
            <a:r>
              <a:rPr dirty="0" sz="800">
                <a:latin typeface="Arial MT"/>
                <a:cs typeface="Arial MT"/>
              </a:rPr>
              <a:t> 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 </a:t>
            </a:r>
            <a:r>
              <a:rPr dirty="0" sz="800" spc="-10">
                <a:latin typeface="Arial MT"/>
                <a:cs typeface="Arial MT"/>
              </a:rPr>
              <a:t>suplementar,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cobertas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 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trata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10">
                <a:latin typeface="Arial MT"/>
                <a:cs typeface="Arial MT"/>
              </a:rPr>
              <a:t> parágrafo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 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10">
                <a:latin typeface="Arial MT"/>
                <a:cs typeface="Arial MT"/>
              </a:rPr>
              <a:t> Federal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 </a:t>
            </a:r>
            <a:r>
              <a:rPr dirty="0" sz="800" spc="-10">
                <a:latin typeface="Arial MT"/>
                <a:cs typeface="Arial MT"/>
              </a:rPr>
              <a:t>4.320/64,</a:t>
            </a:r>
            <a:r>
              <a:rPr dirty="0" sz="800">
                <a:latin typeface="Arial MT"/>
                <a:cs typeface="Arial MT"/>
              </a:rPr>
              <a:t> Inciso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725295" y="7004735"/>
            <a:ext cx="1635760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4805" marR="5080" indent="-332740">
              <a:lnSpc>
                <a:spcPct val="147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Excesso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Arrecadação: III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Dotação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896359" y="7004735"/>
            <a:ext cx="593090" cy="38544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800" spc="-10">
                <a:latin typeface="Arial MT"/>
                <a:cs typeface="Arial MT"/>
              </a:rPr>
              <a:t>R$59.770,97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sz="800" spc="-10">
                <a:latin typeface="Arial MT"/>
                <a:cs typeface="Arial MT"/>
              </a:rPr>
              <a:t>$59.770,97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89940" y="7375546"/>
            <a:ext cx="2706370" cy="367665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5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960">
              <a:lnSpc>
                <a:spcPct val="100000"/>
              </a:lnSpc>
              <a:spcBef>
                <a:spcPts val="305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5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1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498906" y="7771894"/>
          <a:ext cx="6595745" cy="18319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1360"/>
                <a:gridCol w="5062220"/>
                <a:gridCol w="736600"/>
              </a:tblGrid>
              <a:tr h="146050">
                <a:tc>
                  <a:txBody>
                    <a:bodyPr/>
                    <a:lstStyle/>
                    <a:p>
                      <a:pPr marL="31750">
                        <a:lnSpc>
                          <a:spcPts val="87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ts val="87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Educação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2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2.050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Transporte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Escolar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45"/>
                        </a:spcBef>
                        <a:tabLst>
                          <a:tab pos="3331845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PNATE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57.542,78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74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3781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57.542,78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3781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8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57.542,78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2860"/>
                </a:tc>
              </a:tr>
              <a:tr h="1720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01.18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Segurança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Ordem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Pública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2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2.836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-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81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45"/>
                        </a:spcBef>
                        <a:tabLst>
                          <a:tab pos="3331845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2.228,19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76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3781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2.228,19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3781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8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2.228,19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765"/>
                </a:tc>
              </a:tr>
              <a:tr h="132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02590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Anulado</a:t>
                      </a:r>
                      <a:r>
                        <a:rPr dirty="0" sz="800" spc="-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59.770,97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9525"/>
                </a:tc>
              </a:tr>
            </a:tbl>
          </a:graphicData>
        </a:graphic>
      </p:graphicFrame>
      <p:sp>
        <p:nvSpPr>
          <p:cNvPr id="15" name="object 15" descr=""/>
          <p:cNvSpPr/>
          <p:nvPr/>
        </p:nvSpPr>
        <p:spPr>
          <a:xfrm>
            <a:off x="344804" y="1192529"/>
            <a:ext cx="6666865" cy="0"/>
          </a:xfrm>
          <a:custGeom>
            <a:avLst/>
            <a:gdLst/>
            <a:ahLst/>
            <a:cxnLst/>
            <a:rect l="l" t="t" r="r" b="b"/>
            <a:pathLst>
              <a:path w="6666865" h="0">
                <a:moveTo>
                  <a:pt x="0" y="0"/>
                </a:moveTo>
                <a:lnTo>
                  <a:pt x="6666865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17" name="object 1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Página</a:t>
            </a:r>
            <a:r>
              <a:rPr dirty="0" spc="-35"/>
              <a:t> </a:t>
            </a:r>
            <a:fld id="{81D60167-4931-47E6-BA6A-407CBD079E47}" type="slidenum">
              <a:rPr dirty="0"/>
              <a:t>1</a:t>
            </a:fld>
            <a:r>
              <a:rPr dirty="0" spc="-35"/>
              <a:t> </a:t>
            </a:r>
            <a:r>
              <a:rPr dirty="0"/>
              <a:t>de</a:t>
            </a:r>
            <a:r>
              <a:rPr dirty="0" spc="-1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13814" y="182371"/>
            <a:ext cx="3181985" cy="5734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38350">
              <a:lnSpc>
                <a:spcPct val="125000"/>
              </a:lnSpc>
              <a:spcBef>
                <a:spcPts val="470"/>
              </a:spcBef>
            </a:pPr>
            <a:r>
              <a:rPr dirty="0" sz="800" spc="-10" b="1">
                <a:latin typeface="Arial"/>
                <a:cs typeface="Arial"/>
              </a:rPr>
              <a:t>Rua</a:t>
            </a:r>
            <a:r>
              <a:rPr dirty="0" sz="800" spc="-4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Maria</a:t>
            </a:r>
            <a:r>
              <a:rPr dirty="0" sz="800" spc="-4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Lourenço,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18</a:t>
            </a:r>
            <a:r>
              <a:rPr dirty="0" sz="800" spc="-10" b="1">
                <a:latin typeface="Arial"/>
                <a:cs typeface="Arial"/>
              </a:rPr>
              <a:t> Fazenda</a:t>
            </a:r>
            <a:r>
              <a:rPr dirty="0" sz="800" spc="1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344804" y="9933304"/>
            <a:ext cx="6666865" cy="0"/>
          </a:xfrm>
          <a:custGeom>
            <a:avLst/>
            <a:gdLst/>
            <a:ahLst/>
            <a:cxnLst/>
            <a:rect l="l" t="t" r="r" b="b"/>
            <a:pathLst>
              <a:path w="6666865" h="0">
                <a:moveTo>
                  <a:pt x="0" y="0"/>
                </a:moveTo>
                <a:lnTo>
                  <a:pt x="6666865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07004" y="2610484"/>
            <a:ext cx="1952625" cy="0"/>
          </a:xfrm>
          <a:custGeom>
            <a:avLst/>
            <a:gdLst/>
            <a:ahLst/>
            <a:cxnLst/>
            <a:rect l="l" t="t" r="r" b="b"/>
            <a:pathLst>
              <a:path w="1952625" h="0">
                <a:moveTo>
                  <a:pt x="0" y="0"/>
                </a:moveTo>
                <a:lnTo>
                  <a:pt x="1952624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725220" y="1264666"/>
            <a:ext cx="467995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32102" y="1264666"/>
            <a:ext cx="3441065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10">
                <a:latin typeface="Arial MT"/>
                <a:cs typeface="Arial MT"/>
              </a:rPr>
              <a:t>Revogadas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disposições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contrário.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634233" y="2027046"/>
            <a:ext cx="2099945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20</a:t>
            </a:r>
            <a:r>
              <a:rPr dirty="0" sz="800" spc="3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dezembro,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344804" y="1191894"/>
            <a:ext cx="6666865" cy="0"/>
          </a:xfrm>
          <a:custGeom>
            <a:avLst/>
            <a:gdLst/>
            <a:ahLst/>
            <a:cxnLst/>
            <a:rect l="l" t="t" r="r" b="b"/>
            <a:pathLst>
              <a:path w="6666865" h="0">
                <a:moveTo>
                  <a:pt x="0" y="0"/>
                </a:moveTo>
                <a:lnTo>
                  <a:pt x="6666865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10" name="object 1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Página</a:t>
            </a:r>
            <a:r>
              <a:rPr dirty="0" spc="-35"/>
              <a:t> </a:t>
            </a:r>
            <a:fld id="{81D60167-4931-47E6-BA6A-407CBD079E47}" type="slidenum">
              <a:rPr dirty="0"/>
              <a:t>1</a:t>
            </a:fld>
            <a:r>
              <a:rPr dirty="0" spc="-35"/>
              <a:t> </a:t>
            </a:r>
            <a:r>
              <a:rPr dirty="0"/>
              <a:t>de</a:t>
            </a:r>
            <a:r>
              <a:rPr dirty="0" spc="-1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Decreto de Suplementação</dc:title>
  <dcterms:created xsi:type="dcterms:W3CDTF">2025-07-18T17:01:03Z</dcterms:created>
  <dcterms:modified xsi:type="dcterms:W3CDTF">2025-07-18T17:01:03Z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2025-02-12T00:00:00Z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2025-07-18T00:00:00Z</vt:filetime>
  </property>
  <property fmtid="{D5CDD505-2E9C-101B-9397-08002B2CF9AE}" pid="5" name="Producer">
    <vt:lpwstr>www.ilovepdf.com</vt:lpwstr>
  </property>
</Properties>
</file>