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jpg"/><Relationship Id="rId9" Type="http://schemas.openxmlformats.org/officeDocument/2006/relationships/image" Target="../media/image3.jpg"/><Relationship Id="rId10" Type="http://schemas.openxmlformats.org/officeDocument/2006/relationships/image" Target="../media/image4.jpg"/><Relationship Id="rId11" Type="http://schemas.openxmlformats.org/officeDocument/2006/relationships/image" Target="../media/image5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930693" y="405266"/>
            <a:ext cx="694378" cy="649037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263889" y="274241"/>
            <a:ext cx="928882" cy="932420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5685981" y="496681"/>
            <a:ext cx="478146" cy="97507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5692072" y="636848"/>
            <a:ext cx="1135978" cy="298618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5704254" y="953750"/>
            <a:ext cx="1120750" cy="6398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2197206" y="459350"/>
            <a:ext cx="2464435" cy="554990"/>
          </a:xfrm>
          <a:prstGeom prst="rect">
            <a:avLst/>
          </a:prstGeom>
        </p:spPr>
        <p:txBody>
          <a:bodyPr wrap="square" lIns="0" tIns="34925" rIns="0" bIns="0" rtlCol="0" vert="horz">
            <a:spAutoFit/>
          </a:bodyPr>
          <a:lstStyle/>
          <a:p>
            <a:pPr marL="12700" marR="5080">
              <a:lnSpc>
                <a:spcPts val="1340"/>
              </a:lnSpc>
              <a:spcBef>
                <a:spcPts val="275"/>
              </a:spcBef>
            </a:pPr>
            <a:r>
              <a:rPr dirty="0" sz="1250" spc="55">
                <a:latin typeface="Calibri"/>
                <a:cs typeface="Calibri"/>
              </a:rPr>
              <a:t>Estado</a:t>
            </a:r>
            <a:r>
              <a:rPr dirty="0" sz="1250" spc="50">
                <a:latin typeface="Calibri"/>
                <a:cs typeface="Calibri"/>
              </a:rPr>
              <a:t> </a:t>
            </a:r>
            <a:r>
              <a:rPr dirty="0" sz="1250" spc="70">
                <a:latin typeface="Calibri"/>
                <a:cs typeface="Calibri"/>
              </a:rPr>
              <a:t>do</a:t>
            </a:r>
            <a:r>
              <a:rPr dirty="0" sz="1250" spc="-10">
                <a:latin typeface="Calibri"/>
                <a:cs typeface="Calibri"/>
              </a:rPr>
              <a:t> </a:t>
            </a:r>
            <a:r>
              <a:rPr dirty="0" sz="1250" spc="55">
                <a:latin typeface="Calibri"/>
                <a:cs typeface="Calibri"/>
              </a:rPr>
              <a:t>Rio</a:t>
            </a:r>
            <a:r>
              <a:rPr dirty="0" sz="1250" spc="135">
                <a:latin typeface="Calibri"/>
                <a:cs typeface="Calibri"/>
              </a:rPr>
              <a:t> </a:t>
            </a:r>
            <a:r>
              <a:rPr dirty="0" sz="1250">
                <a:latin typeface="Calibri"/>
                <a:cs typeface="Calibri"/>
              </a:rPr>
              <a:t>de</a:t>
            </a:r>
            <a:r>
              <a:rPr dirty="0" sz="1250" spc="100">
                <a:latin typeface="Calibri"/>
                <a:cs typeface="Calibri"/>
              </a:rPr>
              <a:t> </a:t>
            </a:r>
            <a:r>
              <a:rPr dirty="0" sz="1250" spc="-10">
                <a:latin typeface="Calibri"/>
                <a:cs typeface="Calibri"/>
              </a:rPr>
              <a:t>Janeiro</a:t>
            </a:r>
            <a:r>
              <a:rPr dirty="0" sz="1250" spc="500">
                <a:latin typeface="Calibri"/>
                <a:cs typeface="Calibri"/>
              </a:rPr>
              <a:t>  </a:t>
            </a:r>
            <a:r>
              <a:rPr dirty="0" sz="1250">
                <a:latin typeface="Calibri"/>
                <a:cs typeface="Calibri"/>
              </a:rPr>
              <a:t>Prefeitura</a:t>
            </a:r>
            <a:r>
              <a:rPr dirty="0" sz="1250" spc="200">
                <a:latin typeface="Calibri"/>
                <a:cs typeface="Calibri"/>
              </a:rPr>
              <a:t> </a:t>
            </a:r>
            <a:r>
              <a:rPr dirty="0" sz="1250">
                <a:latin typeface="Calibri"/>
                <a:cs typeface="Calibri"/>
              </a:rPr>
              <a:t>Municipal</a:t>
            </a:r>
            <a:r>
              <a:rPr dirty="0" sz="1250" spc="265">
                <a:latin typeface="Calibri"/>
                <a:cs typeface="Calibri"/>
              </a:rPr>
              <a:t> </a:t>
            </a:r>
            <a:r>
              <a:rPr dirty="0" sz="1250">
                <a:solidFill>
                  <a:srgbClr val="1C1C1C"/>
                </a:solidFill>
                <a:latin typeface="Calibri"/>
                <a:cs typeface="Calibri"/>
              </a:rPr>
              <a:t>de</a:t>
            </a:r>
            <a:r>
              <a:rPr dirty="0" sz="1250" spc="185">
                <a:solidFill>
                  <a:srgbClr val="1C1C1C"/>
                </a:solidFill>
                <a:latin typeface="Calibri"/>
                <a:cs typeface="Calibri"/>
              </a:rPr>
              <a:t> </a:t>
            </a:r>
            <a:r>
              <a:rPr dirty="0" sz="1250" spc="-10">
                <a:solidFill>
                  <a:srgbClr val="151515"/>
                </a:solidFill>
                <a:latin typeface="Calibri"/>
                <a:cs typeface="Calibri"/>
              </a:rPr>
              <a:t>Seropédica </a:t>
            </a:r>
            <a:r>
              <a:rPr dirty="0" sz="1150" spc="75">
                <a:latin typeface="Calibri"/>
                <a:cs typeface="Calibri"/>
              </a:rPr>
              <a:t>Gabinete</a:t>
            </a:r>
            <a:r>
              <a:rPr dirty="0" sz="1150" spc="105">
                <a:latin typeface="Calibri"/>
                <a:cs typeface="Calibri"/>
              </a:rPr>
              <a:t> </a:t>
            </a:r>
            <a:r>
              <a:rPr dirty="0" sz="1150" spc="80">
                <a:solidFill>
                  <a:srgbClr val="111111"/>
                </a:solidFill>
                <a:latin typeface="Calibri"/>
                <a:cs typeface="Calibri"/>
              </a:rPr>
              <a:t>do</a:t>
            </a:r>
            <a:r>
              <a:rPr dirty="0" sz="1150" spc="60">
                <a:solidFill>
                  <a:srgbClr val="111111"/>
                </a:solidFill>
                <a:latin typeface="Calibri"/>
                <a:cs typeface="Calibri"/>
              </a:rPr>
              <a:t> </a:t>
            </a:r>
            <a:r>
              <a:rPr dirty="0" sz="1150" spc="50">
                <a:latin typeface="Calibri"/>
                <a:cs typeface="Calibri"/>
              </a:rPr>
              <a:t>Prefeito</a:t>
            </a:r>
            <a:endParaRPr sz="1150">
              <a:latin typeface="Calibri"/>
              <a:cs typeface="Calibri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106250" y="1782309"/>
            <a:ext cx="5742305" cy="10477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u="heavy" sz="1150">
                <a:uFill>
                  <a:solidFill>
                    <a:srgbClr val="2F3438"/>
                  </a:solidFill>
                </a:uFill>
                <a:latin typeface="Times New Roman"/>
                <a:cs typeface="Times New Roman"/>
              </a:rPr>
              <a:t>ERRATA</a:t>
            </a:r>
            <a:r>
              <a:rPr dirty="0" u="heavy" sz="1150" spc="180">
                <a:uFill>
                  <a:solidFill>
                    <a:srgbClr val="2F343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150">
                <a:uFill>
                  <a:solidFill>
                    <a:srgbClr val="2F3438"/>
                  </a:solidFill>
                </a:uFill>
                <a:latin typeface="Times New Roman"/>
                <a:cs typeface="Times New Roman"/>
              </a:rPr>
              <a:t>DECRETO</a:t>
            </a:r>
            <a:r>
              <a:rPr dirty="0" u="heavy" sz="1150" spc="245">
                <a:uFill>
                  <a:solidFill>
                    <a:srgbClr val="2F343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150" spc="-75">
                <a:solidFill>
                  <a:srgbClr val="161616"/>
                </a:solidFill>
                <a:uFill>
                  <a:solidFill>
                    <a:srgbClr val="2F3438"/>
                  </a:solidFill>
                </a:uFill>
                <a:latin typeface="Times New Roman"/>
                <a:cs typeface="Times New Roman"/>
              </a:rPr>
              <a:t>N°</a:t>
            </a:r>
            <a:r>
              <a:rPr dirty="0" u="heavy" sz="1150" spc="40">
                <a:solidFill>
                  <a:srgbClr val="161616"/>
                </a:solidFill>
                <a:uFill>
                  <a:solidFill>
                    <a:srgbClr val="2F343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150">
                <a:uFill>
                  <a:solidFill>
                    <a:srgbClr val="2F3438"/>
                  </a:solidFill>
                </a:uFill>
                <a:latin typeface="Times New Roman"/>
                <a:cs typeface="Times New Roman"/>
              </a:rPr>
              <a:t>2822</a:t>
            </a:r>
            <a:r>
              <a:rPr dirty="0" u="heavy" sz="1150" spc="165">
                <a:uFill>
                  <a:solidFill>
                    <a:srgbClr val="2F343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150">
                <a:uFill>
                  <a:solidFill>
                    <a:srgbClr val="2F3438"/>
                  </a:solidFill>
                </a:uFill>
                <a:latin typeface="Times New Roman"/>
                <a:cs typeface="Times New Roman"/>
              </a:rPr>
              <a:t>DE</a:t>
            </a:r>
            <a:r>
              <a:rPr dirty="0" u="heavy" sz="1150" spc="105">
                <a:uFill>
                  <a:solidFill>
                    <a:srgbClr val="2F343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150">
                <a:uFill>
                  <a:solidFill>
                    <a:srgbClr val="2F3438"/>
                  </a:solidFill>
                </a:uFill>
                <a:latin typeface="Times New Roman"/>
                <a:cs typeface="Times New Roman"/>
              </a:rPr>
              <a:t>26</a:t>
            </a:r>
            <a:r>
              <a:rPr dirty="0" u="heavy" sz="1150" spc="75">
                <a:uFill>
                  <a:solidFill>
                    <a:srgbClr val="2F343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150">
                <a:uFill>
                  <a:solidFill>
                    <a:srgbClr val="2F3438"/>
                  </a:solidFill>
                </a:uFill>
                <a:latin typeface="Times New Roman"/>
                <a:cs typeface="Times New Roman"/>
              </a:rPr>
              <a:t>DE</a:t>
            </a:r>
            <a:r>
              <a:rPr dirty="0" u="heavy" sz="1150" spc="145">
                <a:uFill>
                  <a:solidFill>
                    <a:srgbClr val="2F343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150">
                <a:uFill>
                  <a:solidFill>
                    <a:srgbClr val="2F3438"/>
                  </a:solidFill>
                </a:uFill>
                <a:latin typeface="Times New Roman"/>
                <a:cs typeface="Times New Roman"/>
              </a:rPr>
              <a:t>DEZEMBRO</a:t>
            </a:r>
            <a:r>
              <a:rPr dirty="0" u="heavy" sz="1150" spc="195">
                <a:uFill>
                  <a:solidFill>
                    <a:srgbClr val="2F343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150">
                <a:solidFill>
                  <a:srgbClr val="1F1F1F"/>
                </a:solidFill>
                <a:uFill>
                  <a:solidFill>
                    <a:srgbClr val="2F3438"/>
                  </a:solidFill>
                </a:uFill>
                <a:latin typeface="Times New Roman"/>
                <a:cs typeface="Times New Roman"/>
              </a:rPr>
              <a:t>DE</a:t>
            </a:r>
            <a:r>
              <a:rPr dirty="0" u="heavy" sz="1150" spc="95">
                <a:solidFill>
                  <a:srgbClr val="1F1F1F"/>
                </a:solidFill>
                <a:uFill>
                  <a:solidFill>
                    <a:srgbClr val="2F3438"/>
                  </a:solidFill>
                </a:uFill>
                <a:latin typeface="Times New Roman"/>
                <a:cs typeface="Times New Roman"/>
              </a:rPr>
              <a:t> </a:t>
            </a:r>
            <a:r>
              <a:rPr dirty="0" u="heavy" sz="1150" spc="-20">
                <a:solidFill>
                  <a:srgbClr val="0F0F0F"/>
                </a:solidFill>
                <a:uFill>
                  <a:solidFill>
                    <a:srgbClr val="2F3438"/>
                  </a:solidFill>
                </a:uFill>
                <a:latin typeface="Times New Roman"/>
                <a:cs typeface="Times New Roman"/>
              </a:rPr>
              <a:t>2024</a:t>
            </a:r>
            <a:endParaRPr sz="11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1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150">
              <a:latin typeface="Times New Roman"/>
              <a:cs typeface="Times New Roman"/>
            </a:endParaRPr>
          </a:p>
          <a:p>
            <a:pPr algn="just" marL="12700" marR="5080" indent="2540">
              <a:lnSpc>
                <a:spcPts val="1340"/>
              </a:lnSpc>
            </a:pPr>
            <a:r>
              <a:rPr dirty="0" sz="1150">
                <a:solidFill>
                  <a:srgbClr val="050505"/>
                </a:solidFill>
                <a:latin typeface="Times New Roman"/>
                <a:cs typeface="Times New Roman"/>
              </a:rPr>
              <a:t>O</a:t>
            </a:r>
            <a:r>
              <a:rPr dirty="0" sz="1150" spc="65">
                <a:solidFill>
                  <a:srgbClr val="050505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Decreto</a:t>
            </a:r>
            <a:r>
              <a:rPr dirty="0" sz="1150" spc="12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n°</a:t>
            </a:r>
            <a:r>
              <a:rPr dirty="0" sz="1150" spc="4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2822,</a:t>
            </a:r>
            <a:r>
              <a:rPr dirty="0" sz="1150" spc="8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de</a:t>
            </a:r>
            <a:r>
              <a:rPr dirty="0" sz="1150" spc="80"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0A0A0A"/>
                </a:solidFill>
                <a:latin typeface="Times New Roman"/>
                <a:cs typeface="Times New Roman"/>
              </a:rPr>
              <a:t>26</a:t>
            </a:r>
            <a:r>
              <a:rPr dirty="0" sz="1150" spc="85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0E0E0E"/>
                </a:solidFill>
                <a:latin typeface="Times New Roman"/>
                <a:cs typeface="Times New Roman"/>
              </a:rPr>
              <a:t>de</a:t>
            </a:r>
            <a:r>
              <a:rPr dirty="0" sz="1150" spc="70">
                <a:solidFill>
                  <a:srgbClr val="0E0E0E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dezembro</a:t>
            </a:r>
            <a:r>
              <a:rPr dirty="0" sz="1150" spc="13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de</a:t>
            </a:r>
            <a:r>
              <a:rPr dirty="0" sz="1150" spc="8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2024,</a:t>
            </a:r>
            <a:r>
              <a:rPr dirty="0" sz="1150" spc="12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publicado</a:t>
            </a:r>
            <a:r>
              <a:rPr dirty="0" sz="1150" spc="145"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161616"/>
                </a:solidFill>
                <a:latin typeface="Times New Roman"/>
                <a:cs typeface="Times New Roman"/>
              </a:rPr>
              <a:t>na</a:t>
            </a:r>
            <a:r>
              <a:rPr dirty="0" sz="1150" spc="75">
                <a:solidFill>
                  <a:srgbClr val="161616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262626"/>
                </a:solidFill>
                <a:latin typeface="Times New Roman"/>
                <a:cs typeface="Times New Roman"/>
              </a:rPr>
              <a:t>edição</a:t>
            </a:r>
            <a:r>
              <a:rPr dirty="0" sz="1150" spc="100">
                <a:solidFill>
                  <a:srgbClr val="262626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1D1D1D"/>
                </a:solidFill>
                <a:latin typeface="Times New Roman"/>
                <a:cs typeface="Times New Roman"/>
              </a:rPr>
              <a:t>extra</a:t>
            </a:r>
            <a:r>
              <a:rPr dirty="0" sz="1150" spc="110">
                <a:solidFill>
                  <a:srgbClr val="1D1D1D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414141"/>
                </a:solidFill>
                <a:latin typeface="Times New Roman"/>
                <a:cs typeface="Times New Roman"/>
              </a:rPr>
              <a:t>n°</a:t>
            </a:r>
            <a:r>
              <a:rPr dirty="0" sz="1150" spc="50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1.945,</a:t>
            </a:r>
            <a:r>
              <a:rPr dirty="0" sz="1150" spc="100"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232323"/>
                </a:solidFill>
                <a:latin typeface="Times New Roman"/>
                <a:cs typeface="Times New Roman"/>
              </a:rPr>
              <a:t>de</a:t>
            </a:r>
            <a:r>
              <a:rPr dirty="0" sz="1150" spc="60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505050"/>
                </a:solidFill>
                <a:latin typeface="Times New Roman"/>
                <a:cs typeface="Times New Roman"/>
              </a:rPr>
              <a:t>26</a:t>
            </a:r>
            <a:r>
              <a:rPr dirty="0" sz="1150" spc="65">
                <a:solidFill>
                  <a:srgbClr val="505050"/>
                </a:solidFill>
                <a:latin typeface="Times New Roman"/>
                <a:cs typeface="Times New Roman"/>
              </a:rPr>
              <a:t> </a:t>
            </a:r>
            <a:r>
              <a:rPr dirty="0" sz="1150" spc="-25">
                <a:solidFill>
                  <a:srgbClr val="333333"/>
                </a:solidFill>
                <a:latin typeface="Times New Roman"/>
                <a:cs typeface="Times New Roman"/>
              </a:rPr>
              <a:t>de </a:t>
            </a:r>
            <a:r>
              <a:rPr dirty="0" sz="1150">
                <a:latin typeface="Times New Roman"/>
                <a:cs typeface="Times New Roman"/>
              </a:rPr>
              <a:t>dezembro</a:t>
            </a:r>
            <a:r>
              <a:rPr dirty="0" sz="1150" spc="11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de</a:t>
            </a:r>
            <a:r>
              <a:rPr dirty="0" sz="1150" spc="5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2024</a:t>
            </a:r>
            <a:r>
              <a:rPr dirty="0" sz="1150" spc="80">
                <a:latin typeface="Times New Roman"/>
                <a:cs typeface="Times New Roman"/>
              </a:rPr>
              <a:t> </a:t>
            </a:r>
            <a:r>
              <a:rPr dirty="0" sz="1150" spc="-10">
                <a:latin typeface="Times New Roman"/>
                <a:cs typeface="Times New Roman"/>
              </a:rPr>
              <a:t>(sexta-</a:t>
            </a:r>
            <a:r>
              <a:rPr dirty="0" sz="1150">
                <a:latin typeface="Times New Roman"/>
                <a:cs typeface="Times New Roman"/>
              </a:rPr>
              <a:t>feira),</a:t>
            </a:r>
            <a:r>
              <a:rPr dirty="0" sz="1150" spc="5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página</a:t>
            </a:r>
            <a:r>
              <a:rPr dirty="0" sz="1150" spc="10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1,</a:t>
            </a:r>
            <a:r>
              <a:rPr dirty="0" sz="1150" spc="8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no</a:t>
            </a:r>
            <a:r>
              <a:rPr dirty="0" sz="1150" spc="8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Boletim</a:t>
            </a:r>
            <a:r>
              <a:rPr dirty="0" sz="1150" spc="120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Oficial</a:t>
            </a:r>
            <a:r>
              <a:rPr dirty="0" sz="1150" spc="90"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0A0A0A"/>
                </a:solidFill>
                <a:latin typeface="Times New Roman"/>
                <a:cs typeface="Times New Roman"/>
              </a:rPr>
              <a:t>do</a:t>
            </a:r>
            <a:r>
              <a:rPr dirty="0" sz="1150" spc="85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Município</a:t>
            </a:r>
            <a:r>
              <a:rPr dirty="0" sz="1150" spc="105"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131313"/>
                </a:solidFill>
                <a:latin typeface="Times New Roman"/>
                <a:cs typeface="Times New Roman"/>
              </a:rPr>
              <a:t>de</a:t>
            </a:r>
            <a:r>
              <a:rPr dirty="0" sz="1150" spc="6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Seropédica</a:t>
            </a:r>
            <a:r>
              <a:rPr dirty="0" sz="1150" spc="140">
                <a:latin typeface="Times New Roman"/>
                <a:cs typeface="Times New Roman"/>
              </a:rPr>
              <a:t> </a:t>
            </a:r>
            <a:r>
              <a:rPr dirty="0" sz="1150" spc="-25">
                <a:solidFill>
                  <a:srgbClr val="3D3D3D"/>
                </a:solidFill>
                <a:latin typeface="Times New Roman"/>
                <a:cs typeface="Times New Roman"/>
              </a:rPr>
              <a:t>tem </a:t>
            </a:r>
            <a:r>
              <a:rPr dirty="0" sz="1250" spc="-40">
                <a:latin typeface="Times New Roman"/>
                <a:cs typeface="Times New Roman"/>
              </a:rPr>
              <a:t>pela presente,</a:t>
            </a:r>
            <a:r>
              <a:rPr dirty="0" sz="1250" spc="25">
                <a:latin typeface="Times New Roman"/>
                <a:cs typeface="Times New Roman"/>
              </a:rPr>
              <a:t> </a:t>
            </a:r>
            <a:r>
              <a:rPr dirty="0" sz="1250" spc="-50">
                <a:latin typeface="Times New Roman"/>
                <a:cs typeface="Times New Roman"/>
              </a:rPr>
              <a:t>por</a:t>
            </a:r>
            <a:r>
              <a:rPr dirty="0" sz="1250" spc="-30">
                <a:latin typeface="Times New Roman"/>
                <a:cs typeface="Times New Roman"/>
              </a:rPr>
              <a:t> </a:t>
            </a:r>
            <a:r>
              <a:rPr dirty="0" sz="1250" spc="-55">
                <a:latin typeface="Times New Roman"/>
                <a:cs typeface="Times New Roman"/>
              </a:rPr>
              <a:t>lapso</a:t>
            </a:r>
            <a:r>
              <a:rPr dirty="0" sz="1250" spc="-20">
                <a:latin typeface="Times New Roman"/>
                <a:cs typeface="Times New Roman"/>
              </a:rPr>
              <a:t> </a:t>
            </a:r>
            <a:r>
              <a:rPr dirty="0" sz="1250" spc="-30">
                <a:latin typeface="Times New Roman"/>
                <a:cs typeface="Times New Roman"/>
              </a:rPr>
              <a:t>de</a:t>
            </a:r>
            <a:r>
              <a:rPr dirty="0" sz="1250" spc="-50">
                <a:latin typeface="Times New Roman"/>
                <a:cs typeface="Times New Roman"/>
              </a:rPr>
              <a:t> </a:t>
            </a:r>
            <a:r>
              <a:rPr dirty="0" sz="1250" spc="-40">
                <a:latin typeface="Times New Roman"/>
                <a:cs typeface="Times New Roman"/>
              </a:rPr>
              <a:t>digitação,</a:t>
            </a:r>
            <a:r>
              <a:rPr dirty="0" sz="1250" spc="10">
                <a:latin typeface="Times New Roman"/>
                <a:cs typeface="Times New Roman"/>
              </a:rPr>
              <a:t> </a:t>
            </a:r>
            <a:r>
              <a:rPr dirty="0" sz="1250">
                <a:latin typeface="Times New Roman"/>
                <a:cs typeface="Times New Roman"/>
              </a:rPr>
              <a:t>a</a:t>
            </a:r>
            <a:r>
              <a:rPr dirty="0" sz="1250" spc="-75">
                <a:latin typeface="Times New Roman"/>
                <a:cs typeface="Times New Roman"/>
              </a:rPr>
              <a:t> </a:t>
            </a:r>
            <a:r>
              <a:rPr dirty="0" sz="1250" spc="-45">
                <a:latin typeface="Times New Roman"/>
                <a:cs typeface="Times New Roman"/>
              </a:rPr>
              <a:t>seguinte</a:t>
            </a:r>
            <a:r>
              <a:rPr dirty="0" sz="1250" spc="-15">
                <a:latin typeface="Times New Roman"/>
                <a:cs typeface="Times New Roman"/>
              </a:rPr>
              <a:t> </a:t>
            </a:r>
            <a:r>
              <a:rPr dirty="0" sz="1250" spc="-10">
                <a:latin typeface="Times New Roman"/>
                <a:cs typeface="Times New Roman"/>
              </a:rPr>
              <a:t>correção:</a:t>
            </a:r>
            <a:endParaRPr sz="1250">
              <a:latin typeface="Times New Roman"/>
              <a:cs typeface="Times New Roman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1107664" y="3306379"/>
            <a:ext cx="5308600" cy="11226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7145">
              <a:lnSpc>
                <a:spcPts val="1230"/>
              </a:lnSpc>
              <a:spcBef>
                <a:spcPts val="100"/>
              </a:spcBef>
            </a:pPr>
            <a:r>
              <a:rPr dirty="0" sz="1050">
                <a:latin typeface="Times New Roman"/>
                <a:cs typeface="Times New Roman"/>
              </a:rPr>
              <a:t>Onde</a:t>
            </a:r>
            <a:r>
              <a:rPr dirty="0" sz="1050" spc="8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se</a:t>
            </a:r>
            <a:r>
              <a:rPr dirty="0" sz="1050" spc="105">
                <a:latin typeface="Times New Roman"/>
                <a:cs typeface="Times New Roman"/>
              </a:rPr>
              <a:t> </a:t>
            </a:r>
            <a:r>
              <a:rPr dirty="0" sz="1050" spc="-25">
                <a:latin typeface="Times New Roman"/>
                <a:cs typeface="Times New Roman"/>
              </a:rPr>
              <a:t>lê:</a:t>
            </a:r>
            <a:endParaRPr sz="1050">
              <a:latin typeface="Times New Roman"/>
              <a:cs typeface="Times New Roman"/>
            </a:endParaRPr>
          </a:p>
          <a:p>
            <a:pPr marL="22860">
              <a:lnSpc>
                <a:spcPts val="1210"/>
              </a:lnSpc>
            </a:pPr>
            <a:r>
              <a:rPr dirty="0" sz="1050">
                <a:latin typeface="Times New Roman"/>
                <a:cs typeface="Times New Roman"/>
              </a:rPr>
              <a:t>Fundo</a:t>
            </a:r>
            <a:r>
              <a:rPr dirty="0" sz="1050" spc="1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Municipal</a:t>
            </a:r>
            <a:r>
              <a:rPr dirty="0" sz="1050" spc="2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do</a:t>
            </a:r>
            <a:r>
              <a:rPr dirty="0" sz="1050" spc="-30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Idoso</a:t>
            </a:r>
            <a:endParaRPr sz="1050">
              <a:latin typeface="Times New Roman"/>
              <a:cs typeface="Times New Roman"/>
            </a:endParaRPr>
          </a:p>
          <a:p>
            <a:pPr marL="12700">
              <a:lnSpc>
                <a:spcPts val="1210"/>
              </a:lnSpc>
            </a:pPr>
            <a:r>
              <a:rPr dirty="0" sz="1050">
                <a:latin typeface="Times New Roman"/>
                <a:cs typeface="Times New Roman"/>
              </a:rPr>
              <a:t>17.01</a:t>
            </a:r>
            <a:r>
              <a:rPr dirty="0" sz="1050" spc="18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Fundo</a:t>
            </a:r>
            <a:r>
              <a:rPr dirty="0" sz="1050" spc="17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Municipal</a:t>
            </a:r>
            <a:r>
              <a:rPr dirty="0" sz="1050" spc="204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do</a:t>
            </a:r>
            <a:r>
              <a:rPr dirty="0" sz="1050" spc="135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Idoso</a:t>
            </a:r>
            <a:endParaRPr sz="1050">
              <a:latin typeface="Times New Roman"/>
              <a:cs typeface="Times New Roman"/>
            </a:endParaRPr>
          </a:p>
          <a:p>
            <a:pPr marL="19050">
              <a:lnSpc>
                <a:spcPts val="1215"/>
              </a:lnSpc>
            </a:pPr>
            <a:r>
              <a:rPr dirty="0" sz="1050">
                <a:latin typeface="Times New Roman"/>
                <a:cs typeface="Times New Roman"/>
              </a:rPr>
              <a:t>2913 </a:t>
            </a:r>
            <a:r>
              <a:rPr dirty="0" sz="1050" spc="-515">
                <a:solidFill>
                  <a:srgbClr val="707070"/>
                </a:solidFill>
                <a:latin typeface="Times New Roman"/>
                <a:cs typeface="Times New Roman"/>
              </a:rPr>
              <a:t>—</a:t>
            </a:r>
            <a:r>
              <a:rPr dirty="0" sz="1050" spc="25">
                <a:solidFill>
                  <a:srgbClr val="707070"/>
                </a:solidFill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Manutenção</a:t>
            </a:r>
            <a:r>
              <a:rPr dirty="0" sz="1050" spc="5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e</a:t>
            </a:r>
            <a:r>
              <a:rPr dirty="0" sz="1050" spc="-5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Operacionalização</a:t>
            </a:r>
            <a:r>
              <a:rPr dirty="0" sz="1050" spc="-30">
                <a:latin typeface="Times New Roman"/>
                <a:cs typeface="Times New Roman"/>
              </a:rPr>
              <a:t> </a:t>
            </a:r>
            <a:r>
              <a:rPr dirty="0" sz="1050">
                <a:latin typeface="Times New Roman"/>
                <a:cs typeface="Times New Roman"/>
              </a:rPr>
              <a:t>das</a:t>
            </a:r>
            <a:r>
              <a:rPr dirty="0" sz="1050" spc="85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Unidades</a:t>
            </a:r>
            <a:r>
              <a:rPr dirty="0" sz="1050" spc="45">
                <a:latin typeface="Times New Roman"/>
                <a:cs typeface="Times New Roman"/>
              </a:rPr>
              <a:t> </a:t>
            </a:r>
            <a:r>
              <a:rPr dirty="0" sz="1050" spc="-10">
                <a:latin typeface="Times New Roman"/>
                <a:cs typeface="Times New Roman"/>
              </a:rPr>
              <a:t>Administrativas</a:t>
            </a:r>
            <a:endParaRPr sz="1050">
              <a:latin typeface="Times New Roman"/>
              <a:cs typeface="Times New Roman"/>
            </a:endParaRPr>
          </a:p>
          <a:p>
            <a:pPr marL="19685">
              <a:lnSpc>
                <a:spcPts val="1185"/>
              </a:lnSpc>
            </a:pPr>
            <a:r>
              <a:rPr dirty="0" sz="1000">
                <a:latin typeface="Times New Roman"/>
                <a:cs typeface="Times New Roman"/>
              </a:rPr>
              <a:t>33.90.33.00</a:t>
            </a:r>
            <a:r>
              <a:rPr dirty="0" sz="1000" spc="22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Passagens</a:t>
            </a:r>
            <a:r>
              <a:rPr dirty="0" sz="1000" spc="114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e</a:t>
            </a:r>
            <a:r>
              <a:rPr dirty="0" sz="1000" spc="135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Despesas</a:t>
            </a:r>
            <a:r>
              <a:rPr dirty="0" sz="1000" spc="85"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0A0A0A"/>
                </a:solidFill>
                <a:latin typeface="Times New Roman"/>
                <a:cs typeface="Times New Roman"/>
              </a:rPr>
              <a:t>com</a:t>
            </a:r>
            <a:r>
              <a:rPr dirty="0" sz="1000" spc="170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Locomoção</a:t>
            </a:r>
            <a:r>
              <a:rPr dirty="0" sz="1000" spc="180"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Recursos</a:t>
            </a:r>
            <a:r>
              <a:rPr dirty="0" sz="1000" spc="155"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212121"/>
                </a:solidFill>
                <a:latin typeface="Times New Roman"/>
                <a:cs typeface="Times New Roman"/>
              </a:rPr>
              <a:t>não</a:t>
            </a:r>
            <a:r>
              <a:rPr dirty="0" sz="1000" spc="145">
                <a:solidFill>
                  <a:srgbClr val="212121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050505"/>
                </a:solidFill>
                <a:latin typeface="Times New Roman"/>
                <a:cs typeface="Times New Roman"/>
              </a:rPr>
              <a:t>Vinculados</a:t>
            </a:r>
            <a:r>
              <a:rPr dirty="0" sz="1000" spc="125">
                <a:solidFill>
                  <a:srgbClr val="050505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solidFill>
                  <a:srgbClr val="181818"/>
                </a:solidFill>
                <a:latin typeface="Times New Roman"/>
                <a:cs typeface="Times New Roman"/>
              </a:rPr>
              <a:t>de</a:t>
            </a:r>
            <a:r>
              <a:rPr dirty="0" sz="1000" spc="9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000">
                <a:latin typeface="Times New Roman"/>
                <a:cs typeface="Times New Roman"/>
              </a:rPr>
              <a:t>Imposto</a:t>
            </a:r>
            <a:r>
              <a:rPr dirty="0" sz="1000" spc="245">
                <a:latin typeface="Times New Roman"/>
                <a:cs typeface="Times New Roman"/>
              </a:rPr>
              <a:t>  </a:t>
            </a:r>
            <a:r>
              <a:rPr dirty="0" sz="1000" spc="-10">
                <a:latin typeface="Times New Roman"/>
                <a:cs typeface="Times New Roman"/>
              </a:rPr>
              <a:t>300,00</a:t>
            </a:r>
            <a:endParaRPr sz="1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14"/>
              </a:spcBef>
            </a:pPr>
            <a:endParaRPr sz="1000">
              <a:latin typeface="Times New Roman"/>
              <a:cs typeface="Times New Roman"/>
            </a:endParaRPr>
          </a:p>
          <a:p>
            <a:pPr marL="19050">
              <a:lnSpc>
                <a:spcPct val="100000"/>
              </a:lnSpc>
            </a:pPr>
            <a:r>
              <a:rPr dirty="0" sz="1100" spc="-10">
                <a:latin typeface="Times New Roman"/>
                <a:cs typeface="Times New Roman"/>
              </a:rPr>
              <a:t>Leia-</a:t>
            </a:r>
            <a:r>
              <a:rPr dirty="0" sz="1100" spc="-25">
                <a:latin typeface="Times New Roman"/>
                <a:cs typeface="Times New Roman"/>
              </a:rPr>
              <a:t>se: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1109965" y="4549353"/>
            <a:ext cx="4446270" cy="66230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3495">
              <a:lnSpc>
                <a:spcPts val="1285"/>
              </a:lnSpc>
              <a:spcBef>
                <a:spcPts val="100"/>
              </a:spcBef>
            </a:pPr>
            <a:r>
              <a:rPr dirty="0" sz="1100" spc="-25">
                <a:latin typeface="Times New Roman"/>
                <a:cs typeface="Times New Roman"/>
              </a:rPr>
              <a:t>Fundo</a:t>
            </a:r>
            <a:r>
              <a:rPr dirty="0" sz="1100" spc="-30">
                <a:latin typeface="Times New Roman"/>
                <a:cs typeface="Times New Roman"/>
              </a:rPr>
              <a:t> Municipal</a:t>
            </a:r>
            <a:r>
              <a:rPr dirty="0" sz="1100" spc="4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do</a:t>
            </a:r>
            <a:r>
              <a:rPr dirty="0" sz="1100" spc="-40"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Idoso</a:t>
            </a:r>
            <a:endParaRPr sz="1100">
              <a:latin typeface="Times New Roman"/>
              <a:cs typeface="Times New Roman"/>
            </a:endParaRPr>
          </a:p>
          <a:p>
            <a:pPr marL="12700">
              <a:lnSpc>
                <a:spcPts val="1235"/>
              </a:lnSpc>
            </a:pPr>
            <a:r>
              <a:rPr dirty="0" sz="1100" spc="-10">
                <a:latin typeface="Times New Roman"/>
                <a:cs typeface="Times New Roman"/>
              </a:rPr>
              <a:t>17.01</a:t>
            </a:r>
            <a:r>
              <a:rPr dirty="0" sz="1100" spc="-2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Fundo</a:t>
            </a:r>
            <a:r>
              <a:rPr dirty="0" sz="1100" spc="50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Municipal</a:t>
            </a:r>
            <a:r>
              <a:rPr dirty="0" sz="1100" spc="100"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232323"/>
                </a:solidFill>
                <a:latin typeface="Times New Roman"/>
                <a:cs typeface="Times New Roman"/>
              </a:rPr>
              <a:t>do</a:t>
            </a:r>
            <a:r>
              <a:rPr dirty="0" sz="1100" spc="-5">
                <a:solidFill>
                  <a:srgbClr val="232323"/>
                </a:solidFill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Idoso</a:t>
            </a:r>
            <a:endParaRPr sz="1100">
              <a:latin typeface="Times New Roman"/>
              <a:cs typeface="Times New Roman"/>
            </a:endParaRPr>
          </a:p>
          <a:p>
            <a:pPr marL="20320" marR="5080" indent="-3810">
              <a:lnSpc>
                <a:spcPts val="1220"/>
              </a:lnSpc>
              <a:spcBef>
                <a:spcPts val="75"/>
              </a:spcBef>
              <a:tabLst>
                <a:tab pos="2441575" algn="l"/>
              </a:tabLst>
            </a:pPr>
            <a:r>
              <a:rPr dirty="0" sz="1100" spc="-25">
                <a:solidFill>
                  <a:srgbClr val="0C0C0C"/>
                </a:solidFill>
                <a:latin typeface="Times New Roman"/>
                <a:cs typeface="Times New Roman"/>
              </a:rPr>
              <a:t>2913</a:t>
            </a:r>
            <a:r>
              <a:rPr dirty="0" sz="1100" spc="-4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100" spc="-540">
                <a:solidFill>
                  <a:srgbClr val="414141"/>
                </a:solidFill>
                <a:latin typeface="Times New Roman"/>
                <a:cs typeface="Times New Roman"/>
              </a:rPr>
              <a:t>—</a:t>
            </a:r>
            <a:r>
              <a:rPr dirty="0" sz="1100" spc="35">
                <a:solidFill>
                  <a:srgbClr val="414141"/>
                </a:solidFill>
                <a:latin typeface="Times New Roman"/>
                <a:cs typeface="Times New Roman"/>
              </a:rPr>
              <a:t> </a:t>
            </a:r>
            <a:r>
              <a:rPr dirty="0" sz="1100" spc="-30">
                <a:latin typeface="Times New Roman"/>
                <a:cs typeface="Times New Roman"/>
              </a:rPr>
              <a:t>Manutenção</a:t>
            </a:r>
            <a:r>
              <a:rPr dirty="0" sz="1100" spc="25">
                <a:latin typeface="Times New Roman"/>
                <a:cs typeface="Times New Roman"/>
              </a:rPr>
              <a:t> </a:t>
            </a:r>
            <a:r>
              <a:rPr dirty="0" sz="1100">
                <a:latin typeface="Times New Roman"/>
                <a:cs typeface="Times New Roman"/>
              </a:rPr>
              <a:t>e</a:t>
            </a:r>
            <a:r>
              <a:rPr dirty="0" sz="1100" spc="-4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Operacionalização</a:t>
            </a:r>
            <a:r>
              <a:rPr dirty="0" sz="1100" spc="-55"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0A0A0A"/>
                </a:solidFill>
                <a:latin typeface="Times New Roman"/>
                <a:cs typeface="Times New Roman"/>
              </a:rPr>
              <a:t>das</a:t>
            </a:r>
            <a:r>
              <a:rPr dirty="0" sz="1100" spc="50">
                <a:solidFill>
                  <a:srgbClr val="0A0A0A"/>
                </a:solidFill>
                <a:latin typeface="Times New Roman"/>
                <a:cs typeface="Times New Roman"/>
              </a:rPr>
              <a:t> </a:t>
            </a:r>
            <a:r>
              <a:rPr dirty="0" sz="1100" spc="-30">
                <a:solidFill>
                  <a:srgbClr val="131313"/>
                </a:solidFill>
                <a:latin typeface="Times New Roman"/>
                <a:cs typeface="Times New Roman"/>
              </a:rPr>
              <a:t>Unidades</a:t>
            </a:r>
            <a:r>
              <a:rPr dirty="0" sz="1100" spc="85">
                <a:solidFill>
                  <a:srgbClr val="131313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Administrativas </a:t>
            </a:r>
            <a:r>
              <a:rPr dirty="0" sz="1100" spc="-30">
                <a:latin typeface="Times New Roman"/>
                <a:cs typeface="Times New Roman"/>
              </a:rPr>
              <a:t>33.90.39.05</a:t>
            </a:r>
            <a:r>
              <a:rPr dirty="0" sz="1100" spc="65">
                <a:latin typeface="Times New Roman"/>
                <a:cs typeface="Times New Roman"/>
              </a:rPr>
              <a:t> </a:t>
            </a:r>
            <a:r>
              <a:rPr dirty="0" sz="1100" spc="-25">
                <a:latin typeface="Times New Roman"/>
                <a:cs typeface="Times New Roman"/>
              </a:rPr>
              <a:t>Demais</a:t>
            </a:r>
            <a:r>
              <a:rPr dirty="0" sz="1100" spc="-15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Serviços</a:t>
            </a:r>
            <a:r>
              <a:rPr dirty="0" sz="1100" spc="-10"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81818"/>
                </a:solidFill>
                <a:latin typeface="Times New Roman"/>
                <a:cs typeface="Times New Roman"/>
              </a:rPr>
              <a:t>de</a:t>
            </a:r>
            <a:r>
              <a:rPr dirty="0" sz="1100" spc="-35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100" spc="-10">
                <a:latin typeface="Times New Roman"/>
                <a:cs typeface="Times New Roman"/>
              </a:rPr>
              <a:t>Terceiros</a:t>
            </a:r>
            <a:r>
              <a:rPr dirty="0" sz="1100">
                <a:latin typeface="Times New Roman"/>
                <a:cs typeface="Times New Roman"/>
              </a:rPr>
              <a:t>	</a:t>
            </a:r>
            <a:r>
              <a:rPr dirty="0" sz="1100" spc="-25">
                <a:latin typeface="Times New Roman"/>
                <a:cs typeface="Times New Roman"/>
              </a:rPr>
              <a:t>Recursos</a:t>
            </a:r>
            <a:r>
              <a:rPr dirty="0" sz="1100" spc="20">
                <a:latin typeface="Times New Roman"/>
                <a:cs typeface="Times New Roman"/>
              </a:rPr>
              <a:t> </a:t>
            </a:r>
            <a:r>
              <a:rPr dirty="0" sz="1100" spc="-20">
                <a:latin typeface="Times New Roman"/>
                <a:cs typeface="Times New Roman"/>
              </a:rPr>
              <a:t>não</a:t>
            </a:r>
            <a:r>
              <a:rPr dirty="0" sz="1100" spc="-35">
                <a:latin typeface="Times New Roman"/>
                <a:cs typeface="Times New Roman"/>
              </a:rPr>
              <a:t> </a:t>
            </a:r>
            <a:r>
              <a:rPr dirty="0" sz="1100" spc="-30">
                <a:latin typeface="Times New Roman"/>
                <a:cs typeface="Times New Roman"/>
              </a:rPr>
              <a:t>Vinculados</a:t>
            </a:r>
            <a:r>
              <a:rPr dirty="0" sz="1100" spc="30">
                <a:latin typeface="Times New Roman"/>
                <a:cs typeface="Times New Roman"/>
              </a:rPr>
              <a:t> </a:t>
            </a:r>
            <a:r>
              <a:rPr dirty="0" sz="1100">
                <a:solidFill>
                  <a:srgbClr val="181818"/>
                </a:solidFill>
                <a:latin typeface="Times New Roman"/>
                <a:cs typeface="Times New Roman"/>
              </a:rPr>
              <a:t>de</a:t>
            </a:r>
            <a:r>
              <a:rPr dirty="0" sz="1100" spc="-3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100" spc="-25">
                <a:solidFill>
                  <a:srgbClr val="282828"/>
                </a:solidFill>
                <a:latin typeface="Times New Roman"/>
                <a:cs typeface="Times New Roman"/>
              </a:rPr>
              <a:t>Imposto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670669" y="5018611"/>
            <a:ext cx="390525" cy="193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-25">
                <a:latin typeface="Times New Roman"/>
                <a:cs typeface="Times New Roman"/>
              </a:rPr>
              <a:t>300.00</a:t>
            </a:r>
            <a:endParaRPr sz="1100">
              <a:latin typeface="Times New Roman"/>
              <a:cs typeface="Times New Roman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2789727" y="6191499"/>
            <a:ext cx="2392045" cy="2006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>
                <a:latin typeface="Times New Roman"/>
                <a:cs typeface="Times New Roman"/>
              </a:rPr>
              <a:t>Registre-se,</a:t>
            </a:r>
            <a:r>
              <a:rPr dirty="0" sz="1150" spc="315"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Publique-se</a:t>
            </a:r>
            <a:r>
              <a:rPr dirty="0" sz="1150" spc="290"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181818"/>
                </a:solidFill>
                <a:latin typeface="Times New Roman"/>
                <a:cs typeface="Times New Roman"/>
              </a:rPr>
              <a:t>e</a:t>
            </a:r>
            <a:r>
              <a:rPr dirty="0" sz="1150" spc="140">
                <a:solidFill>
                  <a:srgbClr val="181818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latin typeface="Times New Roman"/>
                <a:cs typeface="Times New Roman"/>
              </a:rPr>
              <a:t>Cumpra-</a:t>
            </a:r>
            <a:r>
              <a:rPr dirty="0" sz="1150" spc="-25">
                <a:latin typeface="Times New Roman"/>
                <a:cs typeface="Times New Roman"/>
              </a:rPr>
              <a:t>se.</a:t>
            </a:r>
            <a:endParaRPr sz="115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236992" y="7936793"/>
            <a:ext cx="1510030" cy="410209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200"/>
              </a:spcBef>
            </a:pPr>
            <a:r>
              <a:rPr dirty="0" sz="1150">
                <a:solidFill>
                  <a:srgbClr val="0C0C0C"/>
                </a:solidFill>
                <a:latin typeface="Times New Roman"/>
                <a:cs typeface="Times New Roman"/>
              </a:rPr>
              <a:t>Lucas</a:t>
            </a:r>
            <a:r>
              <a:rPr dirty="0" sz="1150" spc="185">
                <a:solidFill>
                  <a:srgbClr val="0C0C0C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050505"/>
                </a:solidFill>
                <a:latin typeface="Times New Roman"/>
                <a:cs typeface="Times New Roman"/>
              </a:rPr>
              <a:t>Dutra</a:t>
            </a:r>
            <a:r>
              <a:rPr dirty="0" sz="1150" spc="210">
                <a:solidFill>
                  <a:srgbClr val="050505"/>
                </a:solidFill>
                <a:latin typeface="Times New Roman"/>
                <a:cs typeface="Times New Roman"/>
              </a:rPr>
              <a:t> </a:t>
            </a:r>
            <a:r>
              <a:rPr dirty="0" sz="1150">
                <a:solidFill>
                  <a:srgbClr val="151515"/>
                </a:solidFill>
                <a:latin typeface="Times New Roman"/>
                <a:cs typeface="Times New Roman"/>
              </a:rPr>
              <a:t>dos</a:t>
            </a:r>
            <a:r>
              <a:rPr dirty="0" sz="1150" spc="105">
                <a:solidFill>
                  <a:srgbClr val="151515"/>
                </a:solidFill>
                <a:latin typeface="Times New Roman"/>
                <a:cs typeface="Times New Roman"/>
              </a:rPr>
              <a:t> </a:t>
            </a:r>
            <a:r>
              <a:rPr dirty="0" sz="1150" spc="-10">
                <a:solidFill>
                  <a:srgbClr val="1C1C1C"/>
                </a:solidFill>
                <a:latin typeface="Times New Roman"/>
                <a:cs typeface="Times New Roman"/>
              </a:rPr>
              <a:t>Santos</a:t>
            </a:r>
            <a:endParaRPr sz="1150">
              <a:latin typeface="Times New Roman"/>
              <a:cs typeface="Times New Roman"/>
            </a:endParaRPr>
          </a:p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dirty="0" sz="1200">
                <a:latin typeface="Times New Roman"/>
                <a:cs typeface="Times New Roman"/>
              </a:rPr>
              <a:t>Prefeito</a:t>
            </a:r>
            <a:r>
              <a:rPr dirty="0" sz="1200" spc="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Municipal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2025-07-22T13:53:54Z</dcterms:created>
  <dcterms:modified xsi:type="dcterms:W3CDTF">2025-07-22T13:53:54Z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2025-01-23T00:00:00Z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2025-07-22T00:00:00Z</vt:filetime>
  </property>
  <property fmtid="{D5CDD505-2E9C-101B-9397-08002B2CF9AE}" pid="5" name="Producer">
    <vt:lpwstr>Scanner System Image Conversion</vt:lpwstr>
  </property>
</Properties>
</file>