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86747" y="6414198"/>
          <a:ext cx="5607050" cy="2364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2365"/>
                <a:gridCol w="1148715"/>
                <a:gridCol w="1845945"/>
                <a:gridCol w="1386204"/>
              </a:tblGrid>
              <a:tr h="200660">
                <a:tc gridSpan="2">
                  <a:txBody>
                    <a:bodyPr/>
                    <a:lstStyle/>
                    <a:p>
                      <a:pPr marL="76200">
                        <a:lnSpc>
                          <a:spcPts val="1370"/>
                        </a:lnSpc>
                      </a:pPr>
                      <a:r>
                        <a:rPr dirty="0" sz="1150" spc="-55"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dirty="0" sz="115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ivo</a:t>
                      </a:r>
                      <a:r>
                        <a:rPr dirty="0" sz="1150" spc="1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Fi</a:t>
                      </a:r>
                      <a:r>
                        <a:rPr dirty="0" sz="115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nance</a:t>
                      </a:r>
                      <a:r>
                        <a:rPr dirty="0" sz="1150" spc="-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5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 spc="-25">
                          <a:latin typeface="Times New Roman"/>
                          <a:cs typeface="Times New Roman"/>
                        </a:rPr>
                        <a:t>ro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2069">
                        <a:lnSpc>
                          <a:spcPts val="1355"/>
                        </a:lnSpc>
                      </a:pPr>
                      <a:r>
                        <a:rPr dirty="0" sz="1200" spc="-150">
                          <a:latin typeface="Courier New"/>
                          <a:cs typeface="Courier New"/>
                        </a:rPr>
                        <a:t>Passivo</a:t>
                      </a:r>
                      <a:r>
                        <a:rPr dirty="0" sz="1200" spc="-13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1200" spc="-55">
                          <a:latin typeface="Courier New"/>
                          <a:cs typeface="Courier New"/>
                        </a:rPr>
                        <a:t>Financeiro</a:t>
                      </a:r>
                      <a:endParaRPr sz="120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660">
                <a:tc>
                  <a:txBody>
                    <a:bodyPr/>
                    <a:lstStyle/>
                    <a:p>
                      <a:pPr marL="74930">
                        <a:lnSpc>
                          <a:spcPts val="1320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Bancos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300"/>
                        </a:lnSpc>
                      </a:pPr>
                      <a:r>
                        <a:rPr dirty="0" sz="1150" spc="-10">
                          <a:latin typeface="Courier New"/>
                          <a:cs typeface="Courier New"/>
                        </a:rPr>
                        <a:t>D.D.0</a:t>
                      </a:r>
                      <a:endParaRPr sz="11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1320"/>
                        </a:lnSpc>
                      </a:pPr>
                      <a:r>
                        <a:rPr dirty="0" sz="115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11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897.</a:t>
                      </a:r>
                      <a:r>
                        <a:rPr dirty="0" sz="11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>
                          <a:latin typeface="Times New Roman"/>
                          <a:cs typeface="Times New Roman"/>
                        </a:rPr>
                        <a:t>958,</a:t>
                      </a:r>
                      <a:r>
                        <a:rPr dirty="0" sz="11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 spc="-25">
                          <a:latin typeface="Times New Roman"/>
                          <a:cs typeface="Times New Roman"/>
                        </a:rPr>
                        <a:t>5T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</a:tr>
              <a:tr h="366395">
                <a:tc>
                  <a:txBody>
                    <a:bodyPr/>
                    <a:lstStyle/>
                    <a:p>
                      <a:pPr marL="74930">
                        <a:lnSpc>
                          <a:spcPts val="1220"/>
                        </a:lnSpc>
                        <a:tabLst>
                          <a:tab pos="887094" algn="l"/>
                        </a:tabLst>
                      </a:pP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25" b="1">
                          <a:latin typeface="Times New Roman"/>
                          <a:cs typeface="Times New Roman"/>
                        </a:rPr>
                        <a:t>em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ts val="1305"/>
                        </a:lnSpc>
                      </a:pPr>
                      <a:r>
                        <a:rPr dirty="0" sz="1150" spc="-10" b="1">
                          <a:latin typeface="Times New Roman"/>
                          <a:cs typeface="Times New Roman"/>
                        </a:rPr>
                        <a:t>31/12/2023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ts val="1295"/>
                        </a:lnSpc>
                      </a:pP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3.937.877,91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950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Restos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Pagar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não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processados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0325">
                        <a:lnSpc>
                          <a:spcPts val="1120"/>
                        </a:lnSpc>
                      </a:pPr>
                      <a:r>
                        <a:rPr dirty="0" sz="950" b="1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95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exercícios</a:t>
                      </a:r>
                      <a:r>
                        <a:rPr dirty="0" sz="950" spc="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anteriores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994"/>
                        </a:lnSpc>
                      </a:pPr>
                      <a:r>
                        <a:rPr dirty="0" sz="950" spc="-20">
                          <a:latin typeface="Times New Roman"/>
                          <a:cs typeface="Times New Roman"/>
                        </a:rPr>
                        <a:t>0,00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00" b="1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00" spc="18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00" spc="19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00" spc="18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 b="1">
                          <a:latin typeface="Cambria"/>
                          <a:cs typeface="Cambria"/>
                        </a:rPr>
                        <a:t>processados</a:t>
                      </a:r>
                      <a:r>
                        <a:rPr dirty="0" sz="900" spc="22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latin typeface="Cambria"/>
                          <a:cs typeface="Cambria"/>
                        </a:rPr>
                        <a:t>dos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20" b="1">
                          <a:latin typeface="Times New Roman"/>
                          <a:cs typeface="Times New Roman"/>
                        </a:rPr>
                        <a:t>exercícios</a:t>
                      </a:r>
                      <a:r>
                        <a:rPr dirty="0" sz="850" spc="2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spc="-10" b="1">
                          <a:latin typeface="Times New Roman"/>
                          <a:cs typeface="Times New Roman"/>
                        </a:rPr>
                        <a:t>anteriores.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30.838,53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23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</a:tr>
              <a:tr h="4324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310" marR="57150" indent="-1270">
                        <a:lnSpc>
                          <a:spcPts val="1130"/>
                        </a:lnSpc>
                        <a:spcBef>
                          <a:spcPts val="590"/>
                        </a:spcBef>
                      </a:pPr>
                      <a:r>
                        <a:rPr dirty="0" sz="1000" spc="-10" b="1">
                          <a:latin typeface="Times New Roman"/>
                          <a:cs typeface="Times New Roman"/>
                        </a:rPr>
                        <a:t>Restos</a:t>
                      </a:r>
                      <a:r>
                        <a:rPr dirty="0" sz="1000" spc="1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 b="1">
                          <a:latin typeface="Times New Roman"/>
                          <a:cs typeface="Times New Roman"/>
                        </a:rPr>
                        <a:t>Pagar</a:t>
                      </a:r>
                      <a:r>
                        <a:rPr dirty="0" sz="1000" spc="1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não</a:t>
                      </a:r>
                      <a:r>
                        <a:rPr dirty="0" sz="1000" spc="1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processado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 b="1">
                          <a:latin typeface="Times New Roman"/>
                          <a:cs typeface="Times New Roman"/>
                        </a:rPr>
                        <a:t>exercício.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3.586,24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0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</a:tcPr>
                </a:tc>
              </a:tr>
              <a:tr h="367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49530" indent="2540">
                        <a:lnSpc>
                          <a:spcPts val="1080"/>
                        </a:lnSpc>
                        <a:spcBef>
                          <a:spcPts val="605"/>
                        </a:spcBef>
                      </a:pPr>
                      <a:r>
                        <a:rPr dirty="0" sz="950" spc="-10" b="1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50" spc="26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b="1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50" spc="26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b="1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50" spc="254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35" b="1">
                          <a:latin typeface="Cambria"/>
                          <a:cs typeface="Cambria"/>
                        </a:rPr>
                        <a:t>processado</a:t>
                      </a:r>
                      <a:r>
                        <a:rPr dirty="0" sz="950" spc="29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 b="1"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950" spc="-10" b="1">
                          <a:latin typeface="Cambria"/>
                          <a:cs typeface="Cambria"/>
                        </a:rPr>
                        <a:t> exercício.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6835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62865">
                        <a:lnSpc>
                          <a:spcPct val="10000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2.905,82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81915">
                        <a:lnSpc>
                          <a:spcPts val="1330"/>
                        </a:lnSpc>
                      </a:pPr>
                      <a:r>
                        <a:rPr dirty="0" sz="1200" spc="4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ts val="1330"/>
                        </a:lnSpc>
                      </a:pPr>
                      <a:r>
                        <a:rPr dirty="0" sz="1200" spc="40" b="1">
                          <a:latin typeface="Times New Roman"/>
                          <a:cs typeface="Times New Roman"/>
                        </a:rPr>
                        <a:t>3.937.877,91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dirty="0" sz="1200" spc="4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3.937.877,91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B4F54"/>
                      </a:solidFill>
                      <a:prstDash val="solid"/>
                    </a:lnL>
                    <a:lnR w="9525">
                      <a:solidFill>
                        <a:srgbClr val="4B4F54"/>
                      </a:solidFill>
                      <a:prstDash val="solid"/>
                    </a:lnR>
                    <a:lnT w="9525">
                      <a:solidFill>
                        <a:srgbClr val="4B4F54"/>
                      </a:solidFill>
                      <a:prstDash val="solid"/>
                    </a:lnT>
                    <a:lnB w="9525">
                      <a:solidFill>
                        <a:srgbClr val="4B4F5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961917" y="1322194"/>
            <a:ext cx="303085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35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Estado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Rio de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Janeiro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35"/>
              </a:lnSpc>
            </a:pPr>
            <a:r>
              <a:rPr dirty="0" sz="1200" spc="-30">
                <a:latin typeface="Times New Roman"/>
                <a:cs typeface="Times New Roman"/>
              </a:rPr>
              <a:t>Prefeitura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Municlpal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40"/>
              </a:lnSpc>
              <a:tabLst>
                <a:tab pos="601980" algn="l"/>
                <a:tab pos="1407795" algn="l"/>
                <a:tab pos="1723389" algn="l"/>
              </a:tabLst>
            </a:pPr>
            <a:r>
              <a:rPr dirty="0" sz="1250" spc="-10">
                <a:latin typeface="Times New Roman"/>
                <a:cs typeface="Times New Roman"/>
              </a:rPr>
              <a:t>Decreto</a:t>
            </a:r>
            <a:r>
              <a:rPr dirty="0" sz="1250">
                <a:latin typeface="Times New Roman"/>
                <a:cs typeface="Times New Roman"/>
              </a:rPr>
              <a:t>	n°.</a:t>
            </a:r>
            <a:r>
              <a:rPr dirty="0" sz="1250" spc="3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2546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30">
                <a:latin typeface="Times New Roman"/>
                <a:cs typeface="Times New Roman"/>
              </a:rPr>
              <a:t>31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Janeiro</a:t>
            </a:r>
            <a:r>
              <a:rPr dirty="0" sz="1250" spc="-20">
                <a:latin typeface="Times New Roman"/>
                <a:cs typeface="Times New Roman"/>
              </a:rPr>
              <a:t> de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49222" y="1998655"/>
            <a:ext cx="978535" cy="5480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4604" marR="10795" indent="214629">
              <a:lnSpc>
                <a:spcPts val="1370"/>
              </a:lnSpc>
              <a:spcBef>
                <a:spcPts val="150"/>
              </a:spcBef>
            </a:pPr>
            <a:r>
              <a:rPr dirty="0" sz="1150">
                <a:latin typeface="Times New Roman"/>
                <a:cs typeface="Times New Roman"/>
              </a:rPr>
              <a:t>Abre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crédito 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20"/>
              </a:lnSpc>
              <a:tabLst>
                <a:tab pos="898525" algn="l"/>
              </a:tabLst>
            </a:pPr>
            <a:r>
              <a:rPr dirty="0" sz="1150" spc="-10">
                <a:latin typeface="Times New Roman"/>
                <a:cs typeface="Times New Roman"/>
              </a:rPr>
              <a:t>especifica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22581" y="1998655"/>
            <a:ext cx="246189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79650" algn="l"/>
              </a:tabLst>
            </a:pPr>
            <a:r>
              <a:rPr dirty="0" sz="1150">
                <a:latin typeface="Times New Roman"/>
                <a:cs typeface="Times New Roman"/>
              </a:rPr>
              <a:t>suplementar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valor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total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21815" y="2172342"/>
            <a:ext cx="2458720" cy="3746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 indent="236220">
              <a:lnSpc>
                <a:spcPts val="1370"/>
              </a:lnSpc>
              <a:spcBef>
                <a:spcPts val="150"/>
              </a:spcBef>
              <a:tabLst>
                <a:tab pos="325755" algn="l"/>
                <a:tab pos="815340" algn="l"/>
              </a:tabLst>
            </a:pPr>
            <a:r>
              <a:rPr dirty="0" sz="1150">
                <a:latin typeface="Times New Roman"/>
                <a:cs typeface="Times New Roman"/>
              </a:rPr>
              <a:t>(Dois milhões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reais),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fins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 da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outras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providências.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69058" y="2680959"/>
            <a:ext cx="5800725" cy="14141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43865">
              <a:lnSpc>
                <a:spcPct val="98700"/>
              </a:lnSpc>
              <a:spcBef>
                <a:spcPts val="114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Municipal.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constitucionais.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150">
                <a:latin typeface="Times New Roman"/>
                <a:cs typeface="Times New Roman"/>
              </a:rPr>
              <a:t>conformidade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 lei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n°: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823/23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 21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Dezembro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2023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(Lei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instituiu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orçamento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>
                <a:latin typeface="Times New Roman"/>
                <a:cs typeface="Times New Roman"/>
              </a:rPr>
              <a:t>2024):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Decreta:</a:t>
            </a:r>
            <a:endParaRPr sz="1150">
              <a:latin typeface="Times New Roman"/>
              <a:cs typeface="Times New Roman"/>
            </a:endParaRPr>
          </a:p>
          <a:p>
            <a:pPr marL="24130" marR="586740" indent="433705">
              <a:lnSpc>
                <a:spcPct val="100800"/>
              </a:lnSpc>
              <a:spcBef>
                <a:spcPts val="1250"/>
              </a:spcBef>
            </a:pP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lº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 Fica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aberto crédito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suplementar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as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seguintes dotações </a:t>
            </a:r>
            <a:r>
              <a:rPr dirty="0" sz="1150" spc="-10">
                <a:latin typeface="Times New Roman"/>
                <a:cs typeface="Times New Roman"/>
              </a:rPr>
              <a:t>orçamentárias: Dotações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suplementadas:</a:t>
            </a:r>
            <a:endParaRPr sz="1150">
              <a:latin typeface="Times New Roman"/>
              <a:cs typeface="Times New Roman"/>
            </a:endParaRPr>
          </a:p>
          <a:p>
            <a:pPr marL="19050">
              <a:lnSpc>
                <a:spcPts val="1360"/>
              </a:lnSpc>
            </a:pPr>
            <a:r>
              <a:rPr dirty="0" sz="1150" b="1">
                <a:latin typeface="Times New Roman"/>
                <a:cs typeface="Times New Roman"/>
              </a:rPr>
              <a:t>Secretaria</a:t>
            </a:r>
            <a:r>
              <a:rPr dirty="0" sz="1150" spc="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5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Educação</a:t>
            </a:r>
            <a:endParaRPr sz="1150">
              <a:latin typeface="Times New Roman"/>
              <a:cs typeface="Times New Roman"/>
            </a:endParaRPr>
          </a:p>
          <a:p>
            <a:pPr marL="20955">
              <a:lnSpc>
                <a:spcPts val="1375"/>
              </a:lnSpc>
            </a:pPr>
            <a:r>
              <a:rPr dirty="0" sz="1150" spc="-40">
                <a:latin typeface="Times New Roman"/>
                <a:cs typeface="Times New Roman"/>
              </a:rPr>
              <a:t>0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110">
                <a:latin typeface="Times New Roman"/>
                <a:cs typeface="Times New Roman"/>
              </a:rPr>
              <a:t>l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12.10.361.004.2041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0315" y="4058513"/>
            <a:ext cx="23380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8525" algn="l"/>
              </a:tabLst>
            </a:pPr>
            <a:r>
              <a:rPr dirty="0" sz="1150" spc="-10">
                <a:latin typeface="Times New Roman"/>
                <a:cs typeface="Times New Roman"/>
              </a:rPr>
              <a:t>3190.11.02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(1540).......................R$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78765" y="4229151"/>
            <a:ext cx="2336800" cy="377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latin typeface="Times New Roman"/>
                <a:cs typeface="Times New Roman"/>
              </a:rPr>
              <a:t>Total.................................................R$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Total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Geral.......................................R$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71784" y="4058513"/>
            <a:ext cx="796290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ts val="1360"/>
              </a:lnSpc>
              <a:spcBef>
                <a:spcPts val="100"/>
              </a:spcBef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8415">
              <a:lnSpc>
                <a:spcPts val="1360"/>
              </a:lnSpc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81313" y="4741068"/>
            <a:ext cx="5789930" cy="14776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 indent="438784">
              <a:lnSpc>
                <a:spcPct val="95600"/>
              </a:lnSpc>
              <a:spcBef>
                <a:spcPts val="160"/>
              </a:spcBef>
            </a:pP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2º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recursos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atender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Crédito Suplementar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advirão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Superávit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Financeiro </a:t>
            </a:r>
            <a:r>
              <a:rPr dirty="0" sz="1150">
                <a:latin typeface="Times New Roman"/>
                <a:cs typeface="Times New Roman"/>
              </a:rPr>
              <a:t>ocorrido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exercício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anterior,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fundamentado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parágrafo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l°,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inc.I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43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Lei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Federal </a:t>
            </a:r>
            <a:r>
              <a:rPr dirty="0" sz="1150">
                <a:latin typeface="Times New Roman"/>
                <a:cs typeface="Times New Roman"/>
              </a:rPr>
              <a:t>4320/64.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conforme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memória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calculo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demonstrado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abaixo: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50">
              <a:latin typeface="Times New Roman"/>
              <a:cs typeface="Times New Roman"/>
            </a:endParaRPr>
          </a:p>
          <a:p>
            <a:pPr marL="449580">
              <a:lnSpc>
                <a:spcPct val="100000"/>
              </a:lnSpc>
            </a:pPr>
            <a:r>
              <a:rPr dirty="0" sz="1100" b="1">
                <a:latin typeface="Cambria"/>
                <a:cs typeface="Cambria"/>
              </a:rPr>
              <a:t>Memória</a:t>
            </a:r>
            <a:r>
              <a:rPr dirty="0" sz="1100" spc="35" b="1">
                <a:latin typeface="Cambria"/>
                <a:cs typeface="Cambria"/>
              </a:rPr>
              <a:t> </a:t>
            </a:r>
            <a:r>
              <a:rPr dirty="0" sz="1100" b="1">
                <a:latin typeface="Cambria"/>
                <a:cs typeface="Cambria"/>
              </a:rPr>
              <a:t>de</a:t>
            </a:r>
            <a:r>
              <a:rPr dirty="0" sz="1100" spc="-30" b="1">
                <a:latin typeface="Cambria"/>
                <a:cs typeface="Cambria"/>
              </a:rPr>
              <a:t> </a:t>
            </a:r>
            <a:r>
              <a:rPr dirty="0" sz="1100" spc="-10" b="1">
                <a:latin typeface="Cambria"/>
                <a:cs typeface="Cambria"/>
              </a:rPr>
              <a:t>cálculo</a:t>
            </a:r>
            <a:r>
              <a:rPr dirty="0" sz="1100" spc="25" b="1">
                <a:latin typeface="Cambria"/>
                <a:cs typeface="Cambria"/>
              </a:rPr>
              <a:t> </a:t>
            </a:r>
            <a:r>
              <a:rPr dirty="0" sz="1100" b="1">
                <a:latin typeface="Cambria"/>
                <a:cs typeface="Cambria"/>
              </a:rPr>
              <a:t>do</a:t>
            </a:r>
            <a:r>
              <a:rPr dirty="0" sz="1100" spc="-10" b="1">
                <a:latin typeface="Cambria"/>
                <a:cs typeface="Cambria"/>
              </a:rPr>
              <a:t> </a:t>
            </a:r>
            <a:r>
              <a:rPr dirty="0" sz="1100" spc="-35" b="1">
                <a:latin typeface="Cambria"/>
                <a:cs typeface="Cambria"/>
              </a:rPr>
              <a:t>superávit</a:t>
            </a:r>
            <a:r>
              <a:rPr dirty="0" sz="1100" spc="95" b="1">
                <a:latin typeface="Cambria"/>
                <a:cs typeface="Cambria"/>
              </a:rPr>
              <a:t> </a:t>
            </a:r>
            <a:r>
              <a:rPr dirty="0" sz="1100" spc="-25" b="1">
                <a:latin typeface="Cambria"/>
                <a:cs typeface="Cambria"/>
              </a:rPr>
              <a:t>financeiro</a:t>
            </a:r>
            <a:r>
              <a:rPr dirty="0" sz="1100" spc="35" b="1">
                <a:latin typeface="Cambria"/>
                <a:cs typeface="Cambria"/>
              </a:rPr>
              <a:t> </a:t>
            </a:r>
            <a:r>
              <a:rPr dirty="0" sz="1100" spc="-20" b="1">
                <a:latin typeface="Cambria"/>
                <a:cs typeface="Cambria"/>
              </a:rPr>
              <a:t>apurado</a:t>
            </a:r>
            <a:r>
              <a:rPr dirty="0" sz="1100" spc="35" b="1">
                <a:latin typeface="Cambria"/>
                <a:cs typeface="Cambria"/>
              </a:rPr>
              <a:t> </a:t>
            </a:r>
            <a:r>
              <a:rPr dirty="0" sz="1100" b="1">
                <a:latin typeface="Cambria"/>
                <a:cs typeface="Cambria"/>
              </a:rPr>
              <a:t>no</a:t>
            </a:r>
            <a:r>
              <a:rPr dirty="0" sz="1100" spc="20" b="1">
                <a:latin typeface="Cambria"/>
                <a:cs typeface="Cambria"/>
              </a:rPr>
              <a:t> </a:t>
            </a:r>
            <a:r>
              <a:rPr dirty="0" sz="1100" spc="-20" b="1">
                <a:latin typeface="Cambria"/>
                <a:cs typeface="Cambria"/>
              </a:rPr>
              <a:t>balanço</a:t>
            </a:r>
            <a:r>
              <a:rPr dirty="0" sz="1100" spc="20" b="1">
                <a:latin typeface="Cambria"/>
                <a:cs typeface="Cambria"/>
              </a:rPr>
              <a:t> </a:t>
            </a:r>
            <a:r>
              <a:rPr dirty="0" sz="1100" spc="-10" b="1">
                <a:latin typeface="Cambria"/>
                <a:cs typeface="Cambria"/>
              </a:rPr>
              <a:t>patrimonial.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Cambria"/>
              <a:cs typeface="Cambria"/>
            </a:endParaRPr>
          </a:p>
          <a:p>
            <a:pPr marL="1698625" marR="1716405" indent="484505">
              <a:lnSpc>
                <a:spcPct val="111300"/>
              </a:lnSpc>
            </a:pPr>
            <a:r>
              <a:rPr dirty="0" sz="1150" spc="-160">
                <a:latin typeface="Times New Roman"/>
                <a:cs typeface="Times New Roman"/>
              </a:rPr>
              <a:t>BALANÇO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PATRIlí0NIAL </a:t>
            </a:r>
            <a:r>
              <a:rPr dirty="0" sz="1150" spc="-135">
                <a:latin typeface="Times New Roman"/>
                <a:cs typeface="Times New Roman"/>
              </a:rPr>
              <a:t>SIJPERÁY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F1F1F"/>
                </a:solidFill>
                <a:latin typeface="Times New Roman"/>
                <a:cs typeface="Times New Roman"/>
              </a:rPr>
              <a:t>I</a:t>
            </a:r>
            <a:r>
              <a:rPr dirty="0" sz="1150">
                <a:latin typeface="Times New Roman"/>
                <a:cs typeface="Times New Roman"/>
              </a:rPr>
              <a:t>T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-275">
                <a:latin typeface="Times New Roman"/>
                <a:cs typeface="Times New Roman"/>
              </a:rPr>
              <a:t>NA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40">
                <a:latin typeface="Times New Roman"/>
                <a:cs typeface="Times New Roman"/>
              </a:rPr>
              <a:t>FONTE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1540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(FUNDEB)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95632" y="8741944"/>
            <a:ext cx="5797550" cy="5359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5080" indent="635">
              <a:lnSpc>
                <a:spcPct val="97700"/>
              </a:lnSpc>
              <a:spcBef>
                <a:spcPts val="130"/>
              </a:spcBef>
            </a:pPr>
            <a:r>
              <a:rPr dirty="0" sz="1150">
                <a:latin typeface="Times New Roman"/>
                <a:cs typeface="Times New Roman"/>
              </a:rPr>
              <a:t>Obs.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Mediante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resumo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acima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extraído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sistema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contabilidade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anexo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14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lei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4320/64. </a:t>
            </a:r>
            <a:r>
              <a:rPr dirty="0" sz="1100">
                <a:latin typeface="Times New Roman"/>
                <a:cs typeface="Times New Roman"/>
              </a:rPr>
              <a:t>verificamos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existência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superávit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financeiro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ordem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R$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2.002.588,75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(Doi.v</a:t>
            </a:r>
            <a:r>
              <a:rPr dirty="0" sz="1100" spc="245" i="1">
                <a:latin typeface="Times New Roman"/>
                <a:cs typeface="Times New Roman"/>
              </a:rPr>
              <a:t> </a:t>
            </a:r>
            <a:r>
              <a:rPr dirty="0" sz="1100" spc="-10" i="1">
                <a:latin typeface="Times New Roman"/>
                <a:cs typeface="Times New Roman"/>
              </a:rPr>
              <a:t>milhõc•s,</a:t>
            </a:r>
            <a:r>
              <a:rPr dirty="0" sz="1100" spc="250" i="1">
                <a:latin typeface="Times New Roman"/>
                <a:cs typeface="Times New Roman"/>
              </a:rPr>
              <a:t> </a:t>
            </a:r>
            <a:r>
              <a:rPr dirty="0" sz="1100" spc="-50" i="1">
                <a:latin typeface="Times New Roman"/>
                <a:cs typeface="Times New Roman"/>
              </a:rPr>
              <a:t>e </a:t>
            </a:r>
            <a:r>
              <a:rPr dirty="0" sz="1150" i="1">
                <a:latin typeface="Times New Roman"/>
                <a:cs typeface="Times New Roman"/>
              </a:rPr>
              <a:t>dois</a:t>
            </a:r>
            <a:r>
              <a:rPr dirty="0" sz="1150" spc="2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mil,</a:t>
            </a:r>
            <a:r>
              <a:rPr dirty="0" sz="1150" spc="6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quinhentos</a:t>
            </a:r>
            <a:r>
              <a:rPr dirty="0" sz="1150" spc="7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5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oitenta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3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oito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reais</a:t>
            </a:r>
            <a:r>
              <a:rPr dirty="0" sz="1150" spc="1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2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'etenta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3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cinco</a:t>
            </a:r>
            <a:r>
              <a:rPr dirty="0" sz="1150" spc="7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centavos),</a:t>
            </a:r>
            <a:r>
              <a:rPr dirty="0" sz="1150" spc="75" i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na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fonte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recursos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1540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060745" y="5608233"/>
            <a:ext cx="1635760" cy="0"/>
          </a:xfrm>
          <a:custGeom>
            <a:avLst/>
            <a:gdLst/>
            <a:ahLst/>
            <a:cxnLst/>
            <a:rect l="l" t="t" r="r" b="b"/>
            <a:pathLst>
              <a:path w="1635760" h="0">
                <a:moveTo>
                  <a:pt x="0" y="0"/>
                </a:moveTo>
                <a:lnTo>
                  <a:pt x="1635443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82" y="3376213"/>
          <a:ext cx="5957570" cy="544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8710"/>
                <a:gridCol w="2223135"/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970">
                        <a:lnSpc>
                          <a:spcPts val="1345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Valor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76835">
                        <a:lnSpc>
                          <a:spcPts val="12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Superávit</a:t>
                      </a:r>
                      <a:r>
                        <a:rPr dirty="0" sz="120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exercício</a:t>
                      </a:r>
                      <a:r>
                        <a:rPr dirty="0" sz="120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anterior</a:t>
                      </a:r>
                      <a:r>
                        <a:rPr dirty="0" sz="120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apurado</a:t>
                      </a:r>
                      <a:r>
                        <a:rPr dirty="0" sz="120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(Fonte</a:t>
                      </a: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1540)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128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2.002.588,75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835">
                        <a:lnSpc>
                          <a:spcPts val="12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0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0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Superávit</a:t>
                      </a:r>
                      <a:r>
                        <a:rPr dirty="0" sz="120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(Fonte</a:t>
                      </a:r>
                      <a:r>
                        <a:rPr dirty="0" sz="120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1540)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128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2.002.588,75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2F3438"/>
                      </a:solidFill>
                      <a:prstDash val="solid"/>
                    </a:lnL>
                    <a:lnR w="9525">
                      <a:solidFill>
                        <a:srgbClr val="2F3438"/>
                      </a:solidFill>
                      <a:prstDash val="solid"/>
                    </a:lnR>
                    <a:lnT w="9525">
                      <a:solidFill>
                        <a:srgbClr val="2F3438"/>
                      </a:solidFill>
                      <a:prstDash val="solid"/>
                    </a:lnT>
                    <a:lnB w="9525">
                      <a:solidFill>
                        <a:srgbClr val="2F343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986747" y="2682992"/>
            <a:ext cx="5515610" cy="0"/>
          </a:xfrm>
          <a:custGeom>
            <a:avLst/>
            <a:gdLst/>
            <a:ahLst/>
            <a:cxnLst/>
            <a:rect l="l" t="t" r="r" b="b"/>
            <a:pathLst>
              <a:path w="5515610" h="0">
                <a:moveTo>
                  <a:pt x="0" y="0"/>
                </a:moveTo>
                <a:lnTo>
                  <a:pt x="5515434" y="0"/>
                </a:lnTo>
              </a:path>
            </a:pathLst>
          </a:custGeom>
          <a:ln w="9141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965277" y="1328542"/>
            <a:ext cx="6280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(FUDEB).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06810" y="1848891"/>
            <a:ext cx="1175385" cy="82105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245"/>
              </a:spcBef>
            </a:pPr>
            <a:r>
              <a:rPr dirty="0" sz="1150" spc="-10">
                <a:latin typeface="Courier New"/>
                <a:cs typeface="Courier New"/>
              </a:rPr>
              <a:t>Ativo</a:t>
            </a:r>
            <a:endParaRPr sz="1150">
              <a:latin typeface="Courier New"/>
              <a:cs typeface="Courier New"/>
            </a:endParaRPr>
          </a:p>
          <a:p>
            <a:pPr marL="138430">
              <a:lnSpc>
                <a:spcPct val="100000"/>
              </a:lnSpc>
              <a:spcBef>
                <a:spcPts val="155"/>
              </a:spcBef>
              <a:tabLst>
                <a:tab pos="429895" algn="l"/>
              </a:tabLst>
            </a:pPr>
            <a:r>
              <a:rPr dirty="0" sz="1200" spc="-25">
                <a:latin typeface="Times New Roman"/>
                <a:cs typeface="Times New Roman"/>
              </a:rPr>
              <a:t>c/c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25">
                <a:latin typeface="Times New Roman"/>
                <a:cs typeface="Times New Roman"/>
              </a:rPr>
              <a:t>80967—</a:t>
            </a:r>
            <a:r>
              <a:rPr dirty="0" sz="1200" spc="-50"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33705" algn="l"/>
              </a:tabLst>
            </a:pPr>
            <a:r>
              <a:rPr dirty="0" sz="1200">
                <a:solidFill>
                  <a:srgbClr val="7B7B7B"/>
                </a:solidFill>
                <a:latin typeface="Times New Roman"/>
                <a:cs typeface="Times New Roman"/>
              </a:rPr>
              <a:t>"</a:t>
            </a:r>
            <a:r>
              <a:rPr dirty="0" sz="1200" spc="195">
                <a:solidFill>
                  <a:srgbClr val="7B7B7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c/c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0">
                <a:latin typeface="Times New Roman"/>
                <a:cs typeface="Times New Roman"/>
              </a:rPr>
              <a:t>00000032—</a:t>
            </a:r>
            <a:r>
              <a:rPr dirty="0" sz="1200" spc="-5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135890">
              <a:lnSpc>
                <a:spcPct val="100000"/>
              </a:lnSpc>
              <a:spcBef>
                <a:spcPts val="140"/>
              </a:spcBef>
            </a:pPr>
            <a:r>
              <a:rPr dirty="0" sz="1200" spc="40">
                <a:latin typeface="Times New Roman"/>
                <a:cs typeface="Times New Roman"/>
              </a:rPr>
              <a:t>Total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3344" y="2047158"/>
            <a:ext cx="2173605" cy="4216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200" spc="-20">
                <a:latin typeface="Times New Roman"/>
                <a:cs typeface="Times New Roman"/>
              </a:rPr>
              <a:t>C/C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Slí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70">
                <a:latin typeface="Times New Roman"/>
                <a:cs typeface="Times New Roman"/>
              </a:rPr>
              <a:t>EDIJC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45">
                <a:latin typeface="Times New Roman"/>
                <a:cs typeface="Times New Roman"/>
              </a:rPr>
              <a:t>CIJLT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65">
                <a:latin typeface="Times New Roman"/>
                <a:cs typeface="Times New Roman"/>
              </a:rPr>
              <a:t>ESP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75">
                <a:latin typeface="Times New Roman"/>
                <a:cs typeface="Times New Roman"/>
              </a:rPr>
              <a:t>SER0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95">
                <a:latin typeface="Times New Roman"/>
                <a:cs typeface="Times New Roman"/>
              </a:rPr>
              <a:t>FEB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Pagamento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65">
                <a:latin typeface="Times New Roman"/>
                <a:cs typeface="Times New Roman"/>
              </a:rPr>
              <a:t>(FUNOEB)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56456" y="1864328"/>
            <a:ext cx="543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5">
                <a:latin typeface="Courier New"/>
                <a:cs typeface="Courier New"/>
              </a:rPr>
              <a:t>Passivo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95829" y="5639717"/>
            <a:ext cx="111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5B5B5B"/>
                </a:solidFill>
                <a:latin typeface="Consolas"/>
                <a:cs typeface="Consolas"/>
              </a:rPr>
              <a:t>”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78889" y="2038323"/>
            <a:ext cx="942340" cy="6540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40"/>
              </a:spcBef>
            </a:pPr>
            <a:r>
              <a:rPr dirty="0" sz="1250" spc="-165">
                <a:latin typeface="Consolas"/>
                <a:cs typeface="Consolas"/>
              </a:rPr>
              <a:t>3.919.</a:t>
            </a:r>
            <a:r>
              <a:rPr dirty="0" sz="1250" spc="-320">
                <a:latin typeface="Consolas"/>
                <a:cs typeface="Consolas"/>
              </a:rPr>
              <a:t> </a:t>
            </a:r>
            <a:r>
              <a:rPr dirty="0" sz="1250" spc="-65">
                <a:latin typeface="Consolas"/>
                <a:cs typeface="Consolas"/>
              </a:rPr>
              <a:t>145,92</a:t>
            </a:r>
            <a:endParaRPr sz="1250">
              <a:latin typeface="Consolas"/>
              <a:cs typeface="Consolas"/>
            </a:endParaRPr>
          </a:p>
          <a:p>
            <a:pPr algn="r" marR="8255">
              <a:lnSpc>
                <a:spcPct val="100000"/>
              </a:lnSpc>
              <a:spcBef>
                <a:spcPts val="130"/>
              </a:spcBef>
            </a:pPr>
            <a:r>
              <a:rPr dirty="0" sz="1200" spc="-10">
                <a:latin typeface="Consolas"/>
                <a:cs typeface="Consolas"/>
              </a:rPr>
              <a:t>18.T3l,99</a:t>
            </a:r>
            <a:endParaRPr sz="12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350" spc="-10">
                <a:latin typeface="Calibri"/>
                <a:cs typeface="Calibri"/>
              </a:rPr>
              <a:t>3.937.877,91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2305" y="2836362"/>
            <a:ext cx="5693410" cy="37592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 indent="226695">
              <a:lnSpc>
                <a:spcPts val="1320"/>
              </a:lnSpc>
              <a:spcBef>
                <a:spcPts val="240"/>
              </a:spcBef>
            </a:pPr>
            <a:r>
              <a:rPr dirty="0" sz="1200" spc="-10">
                <a:latin typeface="Times New Roman"/>
                <a:cs typeface="Times New Roman"/>
              </a:rPr>
              <a:t>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625">
                <a:solidFill>
                  <a:srgbClr val="0A0A0A"/>
                </a:solidFill>
                <a:latin typeface="Times New Roman"/>
                <a:cs typeface="Times New Roman"/>
              </a:rPr>
              <a:t>—</a:t>
            </a:r>
            <a:r>
              <a:rPr dirty="0" sz="1200" spc="-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saldo </a:t>
            </a:r>
            <a:r>
              <a:rPr dirty="0" sz="1200" spc="-2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abertura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Credito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Suplementar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por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Superávit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Financeiro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decreto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valor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R$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2.002.588,75,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conforme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tabela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89089" y="4046070"/>
            <a:ext cx="2614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imes New Roman"/>
                <a:cs typeface="Times New Roman"/>
              </a:rPr>
              <a:t>Artigo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3º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Afixe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13776" y="4740815"/>
            <a:ext cx="2652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0">
                <a:latin typeface="Times New Roman"/>
                <a:cs typeface="Times New Roman"/>
              </a:rPr>
              <a:t>Gabinete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Prefeito,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o1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Janeiro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298294" y="5600104"/>
            <a:ext cx="11125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imes New Roman"/>
                <a:cs typeface="Times New Roman"/>
              </a:rPr>
              <a:t>Prefeito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2025-09-04T18:55:21Z</dcterms:created>
  <dcterms:modified xsi:type="dcterms:W3CDTF">2025-09-04T18:55:21Z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