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8962" y="1298074"/>
            <a:ext cx="6404724" cy="8227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4237" y="530199"/>
            <a:ext cx="673059" cy="658179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429417" y="9735564"/>
            <a:ext cx="6423025" cy="116205"/>
            <a:chOff x="429417" y="9735564"/>
            <a:chExt cx="6423025" cy="116205"/>
          </a:xfrm>
        </p:grpSpPr>
        <p:sp>
          <p:nvSpPr>
            <p:cNvPr id="5" name="object 5" descr=""/>
            <p:cNvSpPr/>
            <p:nvPr/>
          </p:nvSpPr>
          <p:spPr>
            <a:xfrm>
              <a:off x="429417" y="9740135"/>
              <a:ext cx="6423025" cy="0"/>
            </a:xfrm>
            <a:custGeom>
              <a:avLst/>
              <a:gdLst/>
              <a:ahLst/>
              <a:cxnLst/>
              <a:rect l="l" t="t" r="r" b="b"/>
              <a:pathLst>
                <a:path w="6423025" h="0">
                  <a:moveTo>
                    <a:pt x="0" y="0"/>
                  </a:moveTo>
                  <a:lnTo>
                    <a:pt x="6422999" y="0"/>
                  </a:lnTo>
                </a:path>
              </a:pathLst>
            </a:custGeom>
            <a:ln w="9141">
              <a:solidFill>
                <a:srgbClr val="484F4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65132" y="9781271"/>
              <a:ext cx="447691" cy="70083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316711" y="359302"/>
            <a:ext cx="305371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11111"/>
                </a:solidFill>
                <a:latin typeface="Arial"/>
                <a:cs typeface="Arial"/>
              </a:rPr>
              <a:t>DE</a:t>
            </a:r>
            <a:r>
              <a:rPr dirty="0" sz="1150" spc="-4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080808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20320" marR="1924685" indent="-5715">
              <a:lnSpc>
                <a:spcPct val="117600"/>
              </a:lnSpc>
              <a:spcBef>
                <a:spcPts val="540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Marla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18 </a:t>
            </a:r>
            <a:r>
              <a:rPr dirty="0" sz="850" spc="-45">
                <a:latin typeface="Arial MT"/>
                <a:cs typeface="Arial MT"/>
              </a:rPr>
              <a:t>Fazenda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61858" y="1518735"/>
            <a:ext cx="2840990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30605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606060"/>
                </a:solidFill>
                <a:latin typeface="Arial MT"/>
                <a:cs typeface="Arial MT"/>
              </a:rPr>
              <a:t>Oecreto</a:t>
            </a:r>
            <a:r>
              <a:rPr dirty="0" sz="850" spc="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757575"/>
                </a:solidFill>
                <a:latin typeface="Arial MT"/>
                <a:cs typeface="Arial MT"/>
              </a:rPr>
              <a:t>N°</a:t>
            </a:r>
            <a:r>
              <a:rPr dirty="0" sz="850" spc="-60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565656"/>
                </a:solidFill>
                <a:latin typeface="Arial MT"/>
                <a:cs typeface="Arial MT"/>
              </a:rPr>
              <a:t>2841</a:t>
            </a:r>
            <a:r>
              <a:rPr dirty="0" sz="850" spc="-3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797979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7E7E7E"/>
                </a:solidFill>
                <a:latin typeface="Arial MT"/>
                <a:cs typeface="Arial MT"/>
              </a:rPr>
              <a:t>21</a:t>
            </a:r>
            <a:r>
              <a:rPr dirty="0" sz="850" spc="26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50" spc="-85">
                <a:solidFill>
                  <a:srgbClr val="5B5B5B"/>
                </a:solidFill>
                <a:latin typeface="Arial MT"/>
                <a:cs typeface="Arial MT"/>
              </a:rPr>
              <a:t>dEi</a:t>
            </a:r>
            <a:r>
              <a:rPr dirty="0" sz="850" spc="22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676767"/>
                </a:solidFill>
                <a:latin typeface="Arial MT"/>
                <a:cs typeface="Arial MT"/>
              </a:rPr>
              <a:t>janeiro,</a:t>
            </a:r>
            <a:r>
              <a:rPr dirty="0" sz="850" spc="3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727272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850">
              <a:latin typeface="Arial MT"/>
              <a:cs typeface="Arial MT"/>
            </a:endParaRPr>
          </a:p>
          <a:p>
            <a:pPr marL="13970" marR="35560" indent="-1905">
              <a:lnSpc>
                <a:spcPts val="940"/>
              </a:lnSpc>
            </a:pPr>
            <a:r>
              <a:rPr dirty="0" sz="850" spc="-65">
                <a:solidFill>
                  <a:srgbClr val="282828"/>
                </a:solidFill>
                <a:latin typeface="Arial MT"/>
                <a:cs typeface="Arial MT"/>
              </a:rPr>
              <a:t>Abre</a:t>
            </a:r>
            <a:r>
              <a:rPr dirty="0" sz="8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F3F3F"/>
                </a:solidFill>
                <a:latin typeface="Arial MT"/>
                <a:cs typeface="Arial MT"/>
              </a:rPr>
              <a:t>crédito</a:t>
            </a:r>
            <a:r>
              <a:rPr dirty="0" sz="8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565656"/>
                </a:solidFill>
                <a:latin typeface="Arial MT"/>
                <a:cs typeface="Arial MT"/>
              </a:rPr>
              <a:t>suplementar</a:t>
            </a:r>
            <a:r>
              <a:rPr dirty="0" sz="850" spc="8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747474"/>
                </a:solidFill>
                <a:latin typeface="Arial MT"/>
                <a:cs typeface="Arial MT"/>
              </a:rPr>
              <a:t>no</a:t>
            </a:r>
            <a:r>
              <a:rPr dirty="0" sz="850" spc="15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5D5D5D"/>
                </a:solidFill>
                <a:latin typeface="Arial MT"/>
                <a:cs typeface="Arial MT"/>
              </a:rPr>
              <a:t>valor</a:t>
            </a:r>
            <a:r>
              <a:rPr dirty="0" sz="850" spc="3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444444"/>
                </a:solidFill>
                <a:latin typeface="Arial MT"/>
                <a:cs typeface="Arial MT"/>
              </a:rPr>
              <a:t>total</a:t>
            </a:r>
            <a:r>
              <a:rPr dirty="0" sz="85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666666"/>
                </a:solidFill>
                <a:latin typeface="Arial MT"/>
                <a:cs typeface="Arial MT"/>
              </a:rPr>
              <a:t>de</a:t>
            </a:r>
            <a:r>
              <a:rPr dirty="0" sz="850" spc="5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707070"/>
                </a:solidFill>
                <a:latin typeface="Arial MT"/>
                <a:cs typeface="Arial MT"/>
              </a:rPr>
              <a:t>R$3.500.000.00.</a:t>
            </a:r>
            <a:r>
              <a:rPr dirty="0" sz="850" spc="-60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707070"/>
                </a:solidFill>
                <a:latin typeface="Arial MT"/>
                <a:cs typeface="Arial MT"/>
              </a:rPr>
              <a:t>palm 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fins</a:t>
            </a:r>
            <a:r>
              <a:rPr dirty="0" sz="85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484848"/>
                </a:solidFill>
                <a:latin typeface="Arial MT"/>
                <a:cs typeface="Arial MT"/>
              </a:rPr>
              <a:t>que</a:t>
            </a:r>
            <a:r>
              <a:rPr dirty="0" sz="850" spc="-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2F2F2F"/>
                </a:solidFill>
                <a:latin typeface="Arial MT"/>
                <a:cs typeface="Arial MT"/>
              </a:rPr>
              <a:t>se</a:t>
            </a:r>
            <a:r>
              <a:rPr dirty="0" sz="85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525252"/>
                </a:solidFill>
                <a:latin typeface="Arial MT"/>
                <a:cs typeface="Arial MT"/>
              </a:rPr>
              <a:t>especifica</a:t>
            </a:r>
            <a:r>
              <a:rPr dirty="0" sz="850" spc="7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808080"/>
                </a:solidFill>
                <a:latin typeface="Arial MT"/>
                <a:cs typeface="Arial MT"/>
              </a:rPr>
              <a:t>e</a:t>
            </a:r>
            <a:r>
              <a:rPr dirty="0" sz="850" spc="-30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6E6E6E"/>
                </a:solidFill>
                <a:latin typeface="Arial MT"/>
                <a:cs typeface="Arial MT"/>
              </a:rPr>
              <a:t>da</a:t>
            </a:r>
            <a:r>
              <a:rPr dirty="0" sz="850" spc="1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525252"/>
                </a:solidFill>
                <a:latin typeface="Arial MT"/>
                <a:cs typeface="Arial MT"/>
              </a:rPr>
              <a:t>outras</a:t>
            </a:r>
            <a:r>
              <a:rPr dirty="0" sz="850" spc="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5B5B5B"/>
                </a:solidFill>
                <a:latin typeface="Arial MT"/>
                <a:cs typeface="Arial MT"/>
              </a:rPr>
              <a:t>providencias.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5473" y="2696448"/>
            <a:ext cx="6334760" cy="970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791210">
              <a:lnSpc>
                <a:spcPct val="148200"/>
              </a:lnSpc>
              <a:spcBef>
                <a:spcPts val="100"/>
              </a:spcBef>
            </a:pPr>
            <a:r>
              <a:rPr dirty="0" baseline="-13071" sz="1275" spc="-127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baseline="-13071" sz="1275" spc="-52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baseline="-9803" sz="1275" spc="-97">
                <a:latin typeface="Arial MT"/>
                <a:cs typeface="Arial MT"/>
              </a:rPr>
              <a:t>PREFEITO</a:t>
            </a:r>
            <a:r>
              <a:rPr dirty="0" baseline="-9803" sz="1275" spc="67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MUNICIPAL,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no</a:t>
            </a:r>
            <a:r>
              <a:rPr dirty="0" sz="85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13131"/>
                </a:solidFill>
                <a:latin typeface="Arial MT"/>
                <a:cs typeface="Arial MT"/>
              </a:rPr>
              <a:t>uso</a:t>
            </a:r>
            <a:r>
              <a:rPr dirty="0" sz="8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Arial MT"/>
                <a:cs typeface="Arial MT"/>
              </a:rPr>
              <a:t>suas</a:t>
            </a:r>
            <a:r>
              <a:rPr dirty="0" sz="850" spc="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atribuições</a:t>
            </a:r>
            <a:r>
              <a:rPr dirty="0" sz="850" spc="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Arial MT"/>
                <a:cs typeface="Arial MT"/>
              </a:rPr>
              <a:t>legais,</a:t>
            </a:r>
            <a:r>
              <a:rPr dirty="0" sz="85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constitucionais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sz="85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4D4D4D"/>
                </a:solidFill>
                <a:latin typeface="Arial MT"/>
                <a:cs typeface="Arial MT"/>
              </a:rPr>
              <a:t>acordo</a:t>
            </a:r>
            <a:r>
              <a:rPr dirty="0" sz="850" spc="4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6B6B6B"/>
                </a:solidFill>
                <a:latin typeface="Arial MT"/>
                <a:cs typeface="Arial MT"/>
              </a:rPr>
              <a:t>com</a:t>
            </a:r>
            <a:r>
              <a:rPr dirty="0" sz="850" spc="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808080"/>
                </a:solidFill>
                <a:latin typeface="Arial MT"/>
                <a:cs typeface="Arial MT"/>
              </a:rPr>
              <a:t>o</a:t>
            </a:r>
            <a:r>
              <a:rPr dirty="0" sz="850" spc="-45">
                <a:solidFill>
                  <a:srgbClr val="808080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5B5B5B"/>
                </a:solidFill>
                <a:latin typeface="Arial MT"/>
                <a:cs typeface="Arial MT"/>
              </a:rPr>
              <a:t>que</a:t>
            </a:r>
            <a:r>
              <a:rPr dirty="0" sz="850" spc="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757575"/>
                </a:solidFill>
                <a:latin typeface="Arial MT"/>
                <a:cs typeface="Arial MT"/>
              </a:rPr>
              <a:t>lhn</a:t>
            </a:r>
            <a:r>
              <a:rPr dirty="0" sz="850" spc="-15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525252"/>
                </a:solidFill>
                <a:latin typeface="Arial MT"/>
                <a:cs typeface="Arial MT"/>
              </a:rPr>
              <a:t>confere</a:t>
            </a:r>
            <a:r>
              <a:rPr dirty="0" sz="850" spc="6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959595"/>
                </a:solidFill>
                <a:latin typeface="Arial MT"/>
                <a:cs typeface="Arial MT"/>
              </a:rPr>
              <a:t>o</a:t>
            </a:r>
            <a:r>
              <a:rPr dirty="0" sz="850" spc="-20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777777"/>
                </a:solidFill>
                <a:latin typeface="Arial MT"/>
                <a:cs typeface="Arial MT"/>
              </a:rPr>
              <a:t>art.</a:t>
            </a:r>
            <a:r>
              <a:rPr dirty="0" sz="850" spc="-2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7C7C7C"/>
                </a:solidFill>
                <a:latin typeface="Arial MT"/>
                <a:cs typeface="Arial MT"/>
              </a:rPr>
              <a:t>8°</a:t>
            </a:r>
            <a:r>
              <a:rPr dirty="0" sz="850" spc="13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999999"/>
                </a:solidFill>
                <a:latin typeface="Arial MT"/>
                <a:cs typeface="Arial MT"/>
              </a:rPr>
              <a:t>rla 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Lei</a:t>
            </a:r>
            <a:r>
              <a:rPr dirty="0" sz="85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4F4F4F"/>
                </a:solidFill>
                <a:latin typeface="Arial MT"/>
                <a:cs typeface="Arial MT"/>
              </a:rPr>
              <a:t>n° </a:t>
            </a:r>
            <a:r>
              <a:rPr dirty="0" sz="850" spc="-65">
                <a:solidFill>
                  <a:srgbClr val="282828"/>
                </a:solidFill>
                <a:latin typeface="Arial MT"/>
                <a:cs typeface="Arial MT"/>
              </a:rPr>
              <a:t>859</a:t>
            </a:r>
            <a:r>
              <a:rPr dirty="0" sz="85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414141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F4F4F"/>
                </a:solidFill>
                <a:latin typeface="Arial MT"/>
                <a:cs typeface="Arial MT"/>
              </a:rPr>
              <a:t>10</a:t>
            </a:r>
            <a:r>
              <a:rPr dirty="0" sz="85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Arial MT"/>
                <a:cs typeface="Arial MT"/>
              </a:rPr>
              <a:t>dezembro</a:t>
            </a:r>
            <a:r>
              <a:rPr dirty="0" sz="850" spc="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0F0F0F"/>
                </a:solidFill>
                <a:latin typeface="Arial MT"/>
                <a:cs typeface="Arial MT"/>
              </a:rPr>
              <a:t>2024</a:t>
            </a:r>
            <a:r>
              <a:rPr dirty="0" sz="85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50" spc="-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publicada</a:t>
            </a:r>
            <a:r>
              <a:rPr dirty="0" sz="850" spc="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Arial MT"/>
                <a:cs typeface="Arial MT"/>
              </a:rPr>
              <a:t>na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Arial MT"/>
                <a:cs typeface="Arial MT"/>
              </a:rPr>
              <a:t>edição</a:t>
            </a:r>
            <a:r>
              <a:rPr dirty="0" sz="850" spc="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extra</a:t>
            </a:r>
            <a:r>
              <a:rPr dirty="0" sz="85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B2B2B"/>
                </a:solidFill>
                <a:latin typeface="Arial MT"/>
                <a:cs typeface="Arial MT"/>
              </a:rPr>
              <a:t>ll</a:t>
            </a:r>
            <a:r>
              <a:rPr dirty="0" sz="850" spc="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5B5B5B"/>
                </a:solidFill>
                <a:latin typeface="Arial MT"/>
                <a:cs typeface="Arial MT"/>
              </a:rPr>
              <a:t>n°</a:t>
            </a:r>
            <a:r>
              <a:rPr dirty="0" sz="850" spc="-5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12121"/>
                </a:solidFill>
                <a:latin typeface="Arial MT"/>
                <a:cs typeface="Arial MT"/>
              </a:rPr>
              <a:t>1924</a:t>
            </a:r>
            <a:r>
              <a:rPr dirty="0" sz="85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62626"/>
                </a:solidFill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5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</a:pPr>
            <a:r>
              <a:rPr dirty="0" u="heavy" sz="850" spc="-50">
                <a:solidFill>
                  <a:srgbClr val="4B4B4B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-45">
                <a:solidFill>
                  <a:srgbClr val="4B4B4B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0">
                <a:solidFill>
                  <a:srgbClr val="0F0F0F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50">
                <a:solidFill>
                  <a:srgbClr val="0F0F0F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85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5"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50">
                <a:solidFill>
                  <a:srgbClr val="333333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35">
                <a:solidFill>
                  <a:srgbClr val="333333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solidFill>
                  <a:srgbClr val="111111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15">
                <a:solidFill>
                  <a:srgbClr val="111111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80">
                <a:solidFill>
                  <a:srgbClr val="424242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25">
                <a:solidFill>
                  <a:srgbClr val="424242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solidFill>
                  <a:srgbClr val="1C1C1C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850">
              <a:latin typeface="Arial MT"/>
              <a:cs typeface="Arial MT"/>
            </a:endParaRPr>
          </a:p>
          <a:p>
            <a:pPr marL="363855">
              <a:lnSpc>
                <a:spcPct val="100000"/>
              </a:lnSpc>
              <a:spcBef>
                <a:spcPts val="5"/>
              </a:spcBef>
            </a:pPr>
            <a:r>
              <a:rPr dirty="0" sz="850" spc="-60">
                <a:solidFill>
                  <a:srgbClr val="151515"/>
                </a:solidFill>
                <a:latin typeface="Arial MT"/>
                <a:cs typeface="Arial MT"/>
              </a:rPr>
              <a:t>Artigo</a:t>
            </a:r>
            <a:r>
              <a:rPr dirty="0" sz="850" spc="-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A3A3A"/>
                </a:solidFill>
                <a:latin typeface="Arial MT"/>
                <a:cs typeface="Arial MT"/>
              </a:rPr>
              <a:t>1º</a:t>
            </a:r>
            <a:r>
              <a:rPr dirty="0" sz="85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850" spc="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A0A0A"/>
                </a:solidFill>
                <a:latin typeface="Arial MT"/>
                <a:cs typeface="Arial MT"/>
              </a:rPr>
              <a:t>Fica</a:t>
            </a:r>
            <a:r>
              <a:rPr dirty="0" sz="850" spc="2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aberto</a:t>
            </a:r>
            <a:r>
              <a:rPr dirty="0" sz="8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crédito</a:t>
            </a:r>
            <a:r>
              <a:rPr dirty="0" sz="85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suplementar</a:t>
            </a:r>
            <a:r>
              <a:rPr dirty="0" sz="850" spc="8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Arial MT"/>
                <a:cs typeface="Arial MT"/>
              </a:rPr>
              <a:t>seguintes</a:t>
            </a:r>
            <a:r>
              <a:rPr dirty="0" sz="8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83838"/>
                </a:solidFill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7124" y="4393505"/>
            <a:ext cx="1882139" cy="37084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u="heavy" sz="850" spc="-2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1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Suplementadas</a:t>
            </a:r>
            <a:r>
              <a:rPr dirty="0" u="heavy" sz="850" spc="500">
                <a:uFill>
                  <a:solidFill>
                    <a:srgbClr val="34383B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265"/>
              </a:spcBef>
            </a:pPr>
            <a:r>
              <a:rPr dirty="0" sz="1000" spc="-30" b="1">
                <a:latin typeface="Arial"/>
                <a:cs typeface="Arial"/>
              </a:rPr>
              <a:t>FUNDO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35" b="1">
                <a:latin typeface="Arial"/>
                <a:cs typeface="Arial"/>
              </a:rPr>
              <a:t>MUNICIPAL</a:t>
            </a:r>
            <a:r>
              <a:rPr dirty="0" sz="1000" spc="10" b="1"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000" spc="-5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9691" y="4701456"/>
            <a:ext cx="3424554" cy="53784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  <a:tabLst>
                <a:tab pos="782320" algn="l"/>
              </a:tabLst>
            </a:pPr>
            <a:r>
              <a:rPr dirty="0" sz="850" spc="-10" b="1">
                <a:latin typeface="Arial"/>
                <a:cs typeface="Arial"/>
              </a:rPr>
              <a:t>05.22</a:t>
            </a:r>
            <a:r>
              <a:rPr dirty="0" sz="850" b="1">
                <a:latin typeface="Arial"/>
                <a:cs typeface="Arial"/>
              </a:rPr>
              <a:t>	</a:t>
            </a:r>
            <a:r>
              <a:rPr dirty="0" sz="850" spc="-75" b="1">
                <a:solidFill>
                  <a:srgbClr val="0A0A0A"/>
                </a:solidFill>
                <a:latin typeface="Arial"/>
                <a:cs typeface="Arial"/>
              </a:rPr>
              <a:t>Fundo</a:t>
            </a:r>
            <a:r>
              <a:rPr dirty="0" sz="850" spc="20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latin typeface="Arial"/>
                <a:cs typeface="Arial"/>
              </a:rPr>
              <a:t>Municipal</a:t>
            </a:r>
            <a:r>
              <a:rPr dirty="0" sz="850" spc="30" b="1">
                <a:latin typeface="Arial"/>
                <a:cs typeface="Arial"/>
              </a:rPr>
              <a:t> </a:t>
            </a:r>
            <a:r>
              <a:rPr dirty="0" sz="850" spc="-50" b="1">
                <a:latin typeface="Arial"/>
                <a:cs typeface="Arial"/>
              </a:rPr>
              <a:t>de</a:t>
            </a:r>
            <a:r>
              <a:rPr dirty="0" sz="850" spc="20" b="1">
                <a:latin typeface="Arial"/>
                <a:cs typeface="Arial"/>
              </a:rPr>
              <a:t> </a:t>
            </a:r>
            <a:r>
              <a:rPr dirty="0" sz="850" spc="-10">
                <a:latin typeface="Arial MT"/>
                <a:cs typeface="Arial MT"/>
              </a:rPr>
              <a:t>Saúde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  <a:tabLst>
                <a:tab pos="782320" algn="l"/>
              </a:tabLst>
            </a:pPr>
            <a:r>
              <a:rPr dirty="0" baseline="3267" sz="1275" spc="-15">
                <a:solidFill>
                  <a:srgbClr val="1F1F1F"/>
                </a:solidFill>
                <a:latin typeface="Arial MT"/>
                <a:cs typeface="Arial MT"/>
              </a:rPr>
              <a:t>2.020</a:t>
            </a:r>
            <a:r>
              <a:rPr dirty="0" baseline="3267" sz="1275">
                <a:solidFill>
                  <a:srgbClr val="1F1F1F"/>
                </a:solidFill>
                <a:latin typeface="Arial MT"/>
                <a:cs typeface="Arial MT"/>
              </a:rPr>
              <a:t>	</a:t>
            </a:r>
            <a:r>
              <a:rPr dirty="0" baseline="3267" sz="1275" spc="-89">
                <a:solidFill>
                  <a:srgbClr val="111111"/>
                </a:solidFill>
                <a:latin typeface="Arial MT"/>
                <a:cs typeface="Arial MT"/>
              </a:rPr>
              <a:t>MANUTEN</a:t>
            </a:r>
            <a:r>
              <a:rPr dirty="0" sz="850" spc="-60">
                <a:solidFill>
                  <a:srgbClr val="111111"/>
                </a:solidFill>
                <a:latin typeface="Arial MT"/>
                <a:cs typeface="Arial MT"/>
              </a:rPr>
              <a:t>CA</a:t>
            </a:r>
            <a:r>
              <a:rPr dirty="0" baseline="3267" sz="1275" spc="-89">
                <a:solidFill>
                  <a:srgbClr val="111111"/>
                </a:solidFill>
                <a:latin typeface="Arial MT"/>
                <a:cs typeface="Arial MT"/>
              </a:rPr>
              <a:t>O</a:t>
            </a:r>
            <a:r>
              <a:rPr dirty="0" baseline="3267" sz="1275" spc="-157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3267" sz="1275" spc="-3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baseline="3267" sz="1275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3267" sz="1275" spc="-89">
                <a:solidFill>
                  <a:srgbClr val="0F0F0F"/>
                </a:solidFill>
                <a:latin typeface="Arial MT"/>
                <a:cs typeface="Arial MT"/>
              </a:rPr>
              <a:t>OPERACIONALIZAÇÃO</a:t>
            </a:r>
            <a:r>
              <a:rPr dirty="0" baseline="3267" sz="127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3267" sz="1275" spc="-120">
                <a:solidFill>
                  <a:srgbClr val="313131"/>
                </a:solidFill>
                <a:latin typeface="Arial MT"/>
                <a:cs typeface="Arial MT"/>
              </a:rPr>
              <a:t>DO</a:t>
            </a:r>
            <a:r>
              <a:rPr dirty="0" baseline="3267" sz="1275" spc="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267" sz="1275" spc="-37">
                <a:solidFill>
                  <a:srgbClr val="282828"/>
                </a:solidFill>
                <a:latin typeface="Arial MT"/>
                <a:cs typeface="Arial MT"/>
              </a:rPr>
              <a:t>FMS</a:t>
            </a:r>
            <a:endParaRPr baseline="3267" sz="1275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  <a:tabLst>
                <a:tab pos="782320" algn="l"/>
              </a:tabLst>
            </a:pP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3.3.9.0.39.05</a:t>
            </a:r>
            <a:r>
              <a:rPr dirty="0" sz="850">
                <a:solidFill>
                  <a:srgbClr val="0E0E0E"/>
                </a:solidFill>
                <a:latin typeface="Arial MT"/>
                <a:cs typeface="Arial MT"/>
              </a:rPr>
              <a:t>	</a:t>
            </a:r>
            <a:r>
              <a:rPr dirty="0" sz="850" spc="-65">
                <a:solidFill>
                  <a:srgbClr val="0A0A0A"/>
                </a:solidFill>
                <a:latin typeface="Arial MT"/>
                <a:cs typeface="Arial MT"/>
              </a:rPr>
              <a:t>DEMAIS</a:t>
            </a:r>
            <a:r>
              <a:rPr dirty="0" sz="85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SERVIÇOS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50" spc="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TERCEIROS</a:t>
            </a:r>
            <a:r>
              <a:rPr dirty="0" sz="850" spc="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-</a:t>
            </a:r>
            <a:r>
              <a:rPr dirty="0" sz="850" spc="-8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PESSOA</a:t>
            </a:r>
            <a:r>
              <a:rPr dirty="0" sz="850" spc="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62626"/>
                </a:solidFill>
                <a:latin typeface="Arial MT"/>
                <a:cs typeface="Arial MT"/>
              </a:rPr>
              <a:t>JURIDICA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49640" y="5083871"/>
            <a:ext cx="8001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313131"/>
                </a:solidFill>
                <a:latin typeface="Arial MT"/>
                <a:cs typeface="Arial MT"/>
              </a:rPr>
              <a:t>Royalties</a:t>
            </a:r>
            <a:r>
              <a:rPr dirty="0" sz="850" spc="-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850" spc="-4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F1F1F"/>
                </a:solidFill>
                <a:latin typeface="Arial MT"/>
                <a:cs typeface="Arial MT"/>
              </a:rPr>
              <a:t>Saúdu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05319" y="5048830"/>
            <a:ext cx="506095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850" spc="-50">
                <a:solidFill>
                  <a:srgbClr val="0A0A0A"/>
                </a:solidFill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50">
                <a:solidFill>
                  <a:srgbClr val="525252"/>
                </a:solidFill>
                <a:latin typeface="Arial MT"/>
                <a:cs typeface="Arial MT"/>
              </a:rPr>
              <a:t>500.000,00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77445" y="5248414"/>
            <a:ext cx="14420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Total</a:t>
            </a:r>
            <a:r>
              <a:rPr dirty="0" sz="850" spc="-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do</a:t>
            </a:r>
            <a:r>
              <a:rPr dirty="0" sz="850" spc="-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Projeto</a:t>
            </a:r>
            <a:r>
              <a:rPr dirty="0" sz="85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7C7C7C"/>
                </a:solidFill>
                <a:latin typeface="Arial MT"/>
                <a:cs typeface="Arial MT"/>
              </a:rPr>
              <a:t>/</a:t>
            </a:r>
            <a:r>
              <a:rPr dirty="0" sz="850" spc="-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D3D3D"/>
                </a:solidFill>
                <a:latin typeface="Arial MT"/>
                <a:cs typeface="Arial MT"/>
              </a:rPr>
              <a:t>Atividade</a:t>
            </a:r>
            <a:r>
              <a:rPr dirty="0" sz="8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757575"/>
                </a:solidFill>
                <a:latin typeface="Arial MT"/>
                <a:cs typeface="Arial MT"/>
              </a:rPr>
              <a:t>R5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27423" y="5446478"/>
            <a:ext cx="52800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535" sz="1275" spc="-82">
                <a:latin typeface="Arial MT"/>
                <a:cs typeface="Arial MT"/>
              </a:rPr>
              <a:t>MANUTEN</a:t>
            </a:r>
            <a:r>
              <a:rPr dirty="0" sz="850" spc="-55">
                <a:latin typeface="Arial MT"/>
                <a:cs typeface="Arial MT"/>
              </a:rPr>
              <a:t>CA</a:t>
            </a:r>
            <a:r>
              <a:rPr dirty="0" baseline="6535" sz="1275" spc="-82">
                <a:latin typeface="Arial MT"/>
                <a:cs typeface="Arial MT"/>
              </a:rPr>
              <a:t>O,</a:t>
            </a:r>
            <a:r>
              <a:rPr dirty="0" baseline="6535" sz="1275" spc="-142">
                <a:latin typeface="Arial MT"/>
                <a:cs typeface="Arial MT"/>
              </a:rPr>
              <a:t> </a:t>
            </a:r>
            <a:r>
              <a:rPr dirty="0" baseline="3267" sz="1275" spc="-97">
                <a:latin typeface="Arial MT"/>
                <a:cs typeface="Arial MT"/>
              </a:rPr>
              <a:t>ADMINISTRACAO</a:t>
            </a:r>
            <a:r>
              <a:rPr dirty="0" baseline="3267" sz="1275" spc="179">
                <a:latin typeface="Arial MT"/>
                <a:cs typeface="Arial MT"/>
              </a:rPr>
              <a:t> </a:t>
            </a:r>
            <a:r>
              <a:rPr dirty="0" baseline="3267" sz="1275" spc="-67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baseline="3267" sz="1275" spc="-37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3267" sz="1275" spc="-75">
                <a:latin typeface="Arial MT"/>
                <a:cs typeface="Arial MT"/>
              </a:rPr>
              <a:t>OPERACIONALIZA</a:t>
            </a:r>
            <a:r>
              <a:rPr dirty="0" sz="850" spc="-50">
                <a:latin typeface="Arial MT"/>
                <a:cs typeface="Arial MT"/>
              </a:rPr>
              <a:t>C</a:t>
            </a:r>
            <a:r>
              <a:rPr dirty="0" baseline="3267" sz="1275" spc="-75">
                <a:latin typeface="Arial MT"/>
                <a:cs typeface="Arial MT"/>
              </a:rPr>
              <a:t>AO</a:t>
            </a:r>
            <a:r>
              <a:rPr dirty="0" baseline="3267" sz="1275" spc="-75">
                <a:solidFill>
                  <a:srgbClr val="0F0F0F"/>
                </a:solidFill>
                <a:latin typeface="Arial MT"/>
                <a:cs typeface="Arial MT"/>
              </a:rPr>
              <a:t>DAS</a:t>
            </a:r>
            <a:r>
              <a:rPr dirty="0" baseline="3267" sz="1275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3267" sz="1275" spc="-89">
                <a:solidFill>
                  <a:srgbClr val="3D3D3D"/>
                </a:solidFill>
                <a:latin typeface="Arial MT"/>
                <a:cs typeface="Arial MT"/>
              </a:rPr>
              <a:t>UNIDADES</a:t>
            </a:r>
            <a:r>
              <a:rPr dirty="0" baseline="3267" sz="1275" spc="127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267" sz="1275" spc="-97">
                <a:solidFill>
                  <a:srgbClr val="595959"/>
                </a:solidFill>
                <a:latin typeface="Arial MT"/>
                <a:cs typeface="Arial MT"/>
              </a:rPr>
              <a:t>DE</a:t>
            </a:r>
            <a:r>
              <a:rPr dirty="0" baseline="3267" sz="1275" spc="37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baseline="3267" sz="1275" spc="-89">
                <a:solidFill>
                  <a:srgbClr val="464646"/>
                </a:solidFill>
                <a:latin typeface="Arial MT"/>
                <a:cs typeface="Arial MT"/>
              </a:rPr>
              <a:t>SAÚOE.'CONST/REFORMA/AMPO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82851" y="5399248"/>
            <a:ext cx="1935480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00"/>
              </a:spcBef>
            </a:pPr>
            <a:r>
              <a:rPr dirty="0" sz="850" spc="-10">
                <a:latin typeface="Arial MT"/>
                <a:cs typeface="Arial MT"/>
              </a:rPr>
              <a:t>2.B37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  <a:tabLst>
                <a:tab pos="784860" algn="l"/>
              </a:tabLst>
            </a:pP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4.4.9.0.51.00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	</a:t>
            </a:r>
            <a:r>
              <a:rPr dirty="0" sz="850" spc="-75">
                <a:latin typeface="Arial MT"/>
                <a:cs typeface="Arial MT"/>
              </a:rPr>
              <a:t>OBRAS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83838"/>
                </a:solidFill>
                <a:latin typeface="Arial MT"/>
                <a:cs typeface="Arial MT"/>
              </a:rPr>
              <a:t>E</a:t>
            </a:r>
            <a:r>
              <a:rPr dirty="0" sz="85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INSTALACOES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77445" y="5563794"/>
            <a:ext cx="2129155" cy="69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8790">
              <a:lnSpc>
                <a:spcPct val="131700"/>
              </a:lnSpc>
              <a:spcBef>
                <a:spcPts val="100"/>
              </a:spcBef>
            </a:pPr>
            <a:r>
              <a:rPr dirty="0" sz="850" spc="-80">
                <a:solidFill>
                  <a:srgbClr val="595959"/>
                </a:solidFill>
                <a:latin typeface="Arial MT"/>
                <a:cs typeface="Arial MT"/>
              </a:rPr>
              <a:t>SUS</a:t>
            </a:r>
            <a:r>
              <a:rPr dirty="0" sz="850" spc="4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5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2B2B2B"/>
                </a:solidFill>
                <a:latin typeface="Arial MT"/>
                <a:cs typeface="Arial MT"/>
              </a:rPr>
              <a:t>Trensferênrias</a:t>
            </a:r>
            <a:r>
              <a:rPr dirty="0" sz="850" spc="-3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878787"/>
                </a:solidFill>
                <a:latin typeface="Arial MT"/>
                <a:cs typeface="Arial MT"/>
              </a:rPr>
              <a:t>do</a:t>
            </a:r>
            <a:r>
              <a:rPr dirty="0" sz="850" spc="-10">
                <a:solidFill>
                  <a:srgbClr val="878787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707070"/>
                </a:solidFill>
                <a:latin typeface="Arial MT"/>
                <a:cs typeface="Arial MT"/>
              </a:rPr>
              <a:t>Ftlndo</a:t>
            </a:r>
            <a:r>
              <a:rPr dirty="0" sz="850" spc="3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777777"/>
                </a:solidFill>
                <a:latin typeface="Arial MT"/>
                <a:cs typeface="Arial MT"/>
              </a:rPr>
              <a:t>Esta‹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Total</a:t>
            </a:r>
            <a:r>
              <a:rPr dirty="0" sz="850" spc="-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do </a:t>
            </a:r>
            <a:r>
              <a:rPr dirty="0" sz="850" spc="-10">
                <a:solidFill>
                  <a:srgbClr val="1F1F1F"/>
                </a:solidFill>
                <a:latin typeface="Arial MT"/>
                <a:cs typeface="Arial MT"/>
              </a:rPr>
              <a:t>Projeto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5B5B5B"/>
                </a:solidFill>
                <a:latin typeface="Arial MT"/>
                <a:cs typeface="Arial MT"/>
              </a:rPr>
              <a:t>/</a:t>
            </a:r>
            <a:r>
              <a:rPr dirty="0" sz="850" spc="-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63636"/>
                </a:solidFill>
                <a:latin typeface="Arial MT"/>
                <a:cs typeface="Arial MT"/>
              </a:rPr>
              <a:t>Atividado</a:t>
            </a:r>
            <a:r>
              <a:rPr dirty="0" sz="85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5D5D5D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45"/>
              </a:spcBef>
            </a:pPr>
            <a:r>
              <a:rPr dirty="0" sz="850" spc="-20">
                <a:latin typeface="Arial MT"/>
                <a:cs typeface="Arial MT"/>
              </a:rPr>
              <a:t>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da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Unidade</a:t>
            </a:r>
            <a:r>
              <a:rPr dirty="0" sz="850" spc="1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44444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204"/>
              </a:spcBef>
            </a:pPr>
            <a:r>
              <a:rPr dirty="0" sz="850" spc="-20">
                <a:solidFill>
                  <a:srgbClr val="3F3F3F"/>
                </a:solidFill>
                <a:latin typeface="Arial MT"/>
                <a:cs typeface="Arial MT"/>
              </a:rPr>
              <a:t>Valor</a:t>
            </a:r>
            <a:r>
              <a:rPr dirty="0" sz="850" spc="-10">
                <a:solidFill>
                  <a:srgbClr val="3F3F3F"/>
                </a:solidFill>
                <a:latin typeface="Arial MT"/>
                <a:cs typeface="Arial MT"/>
              </a:rPr>
              <a:t> Total</a:t>
            </a:r>
            <a:r>
              <a:rPr dirty="0" sz="85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B4B4B"/>
                </a:solidFill>
                <a:latin typeface="Arial MT"/>
                <a:cs typeface="Arial MT"/>
              </a:rPr>
              <a:t>Suplementado</a:t>
            </a:r>
            <a:r>
              <a:rPr dirty="0" sz="850" spc="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646464"/>
                </a:solidFill>
                <a:latin typeface="Arial MT"/>
                <a:cs typeface="Arial MT"/>
              </a:rPr>
              <a:t>RJ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23712" y="5563794"/>
            <a:ext cx="586105" cy="69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31700"/>
              </a:lnSpc>
              <a:spcBef>
                <a:spcPts val="100"/>
              </a:spcBef>
            </a:pPr>
            <a:r>
              <a:rPr dirty="0" sz="850" spc="-60">
                <a:solidFill>
                  <a:srgbClr val="858585"/>
                </a:solidFill>
                <a:latin typeface="Arial MT"/>
                <a:cs typeface="Arial MT"/>
              </a:rPr>
              <a:t>ü.000.000.00</a:t>
            </a:r>
            <a:r>
              <a:rPr dirty="0" sz="850" spc="500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505050"/>
                </a:solidFill>
                <a:latin typeface="Arial MT"/>
                <a:cs typeface="Arial MT"/>
              </a:rPr>
              <a:t>3.000.000,00</a:t>
            </a:r>
            <a:endParaRPr sz="85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345"/>
              </a:spcBef>
            </a:pPr>
            <a:r>
              <a:rPr dirty="0" sz="850" spc="-55">
                <a:solidFill>
                  <a:srgbClr val="2B2B2B"/>
                </a:solidFill>
                <a:latin typeface="Arial MT"/>
                <a:cs typeface="Arial MT"/>
              </a:rPr>
              <a:t>3.500.000,00</a:t>
            </a:r>
            <a:endParaRPr sz="85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204"/>
              </a:spcBef>
            </a:pPr>
            <a:r>
              <a:rPr dirty="0" sz="850" spc="-55">
                <a:solidFill>
                  <a:srgbClr val="565656"/>
                </a:solidFill>
                <a:latin typeface="Arial MT"/>
                <a:cs typeface="Arial MT"/>
              </a:rPr>
              <a:t>3.500.000,00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07204" y="6302720"/>
            <a:ext cx="5763260" cy="2800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461645" marR="5080" indent="-449580">
              <a:lnSpc>
                <a:spcPts val="980"/>
              </a:lnSpc>
              <a:spcBef>
                <a:spcPts val="165"/>
              </a:spcBef>
            </a:pPr>
            <a:r>
              <a:rPr dirty="0" sz="850" spc="-50">
                <a:solidFill>
                  <a:srgbClr val="0E0E0E"/>
                </a:solidFill>
                <a:latin typeface="Arial MT"/>
                <a:cs typeface="Arial MT"/>
              </a:rPr>
              <a:t>Artigo</a:t>
            </a: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Arial MT"/>
                <a:cs typeface="Arial MT"/>
              </a:rPr>
              <a:t>2º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B2B2B"/>
                </a:solidFill>
                <a:latin typeface="Arial MT"/>
                <a:cs typeface="Arial MT"/>
              </a:rPr>
              <a:t>-</a:t>
            </a:r>
            <a:r>
              <a:rPr dirty="0" sz="850" spc="-6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444444"/>
                </a:solidFill>
                <a:latin typeface="Arial MT"/>
                <a:cs typeface="Arial MT"/>
              </a:rPr>
              <a:t>As</a:t>
            </a:r>
            <a:r>
              <a:rPr dirty="0" sz="850" spc="-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despesas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decorrentes</a:t>
            </a:r>
            <a:r>
              <a:rPr dirty="0" sz="85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da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abartura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6E6E6E"/>
                </a:solidFill>
                <a:latin typeface="Arial MT"/>
                <a:cs typeface="Arial MT"/>
              </a:rPr>
              <a:t>do</a:t>
            </a:r>
            <a:r>
              <a:rPr dirty="0" sz="850" spc="-40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A2A2A"/>
                </a:solidFill>
                <a:latin typeface="Arial MT"/>
                <a:cs typeface="Arial MT"/>
              </a:rPr>
              <a:t>presente</a:t>
            </a:r>
            <a:r>
              <a:rPr dirty="0" sz="85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F0F0F"/>
                </a:solidFill>
                <a:latin typeface="Arial MT"/>
                <a:cs typeface="Arial MT"/>
              </a:rPr>
              <a:t>crédito</a:t>
            </a:r>
            <a:r>
              <a:rPr dirty="0" sz="85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63636"/>
                </a:solidFill>
                <a:latin typeface="Arial MT"/>
                <a:cs typeface="Arial MT"/>
              </a:rPr>
              <a:t>suplementar,</a:t>
            </a:r>
            <a:r>
              <a:rPr dirty="0" sz="850" spc="9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696969"/>
                </a:solidFill>
                <a:latin typeface="Arial MT"/>
                <a:cs typeface="Arial MT"/>
              </a:rPr>
              <a:t>serào</a:t>
            </a:r>
            <a:r>
              <a:rPr dirty="0" sz="850" spc="-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676767"/>
                </a:solidFill>
                <a:latin typeface="Arial MT"/>
                <a:cs typeface="Arial MT"/>
              </a:rPr>
              <a:t>cobertas</a:t>
            </a:r>
            <a:r>
              <a:rPr dirty="0" sz="850" spc="2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7C7C7C"/>
                </a:solidFill>
                <a:latin typeface="Arial MT"/>
                <a:cs typeface="Arial MT"/>
              </a:rPr>
              <a:t>cem</a:t>
            </a:r>
            <a:r>
              <a:rPr dirty="0" sz="850" spc="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6B6B6B"/>
                </a:solidFill>
                <a:latin typeface="Arial MT"/>
                <a:cs typeface="Arial MT"/>
              </a:rPr>
              <a:t>recursos</a:t>
            </a:r>
            <a:r>
              <a:rPr dirty="0" sz="850" spc="4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909090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909090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565656"/>
                </a:solidFill>
                <a:latin typeface="Arial MT"/>
                <a:cs typeface="Arial MT"/>
              </a:rPr>
              <a:t>que</a:t>
            </a:r>
            <a:r>
              <a:rPr dirty="0" sz="850" spc="2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7C7C7C"/>
                </a:solidFill>
                <a:latin typeface="Arial MT"/>
                <a:cs typeface="Arial MT"/>
              </a:rPr>
              <a:t>trata</a:t>
            </a:r>
            <a:r>
              <a:rPr dirty="0" sz="850" spc="15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838383"/>
                </a:solidFill>
                <a:latin typeface="Arial MT"/>
                <a:cs typeface="Arial MT"/>
              </a:rPr>
              <a:t>o</a:t>
            </a:r>
            <a:r>
              <a:rPr dirty="0" sz="850" spc="55">
                <a:solidFill>
                  <a:srgbClr val="83838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7C7C7C"/>
                </a:solidFill>
                <a:latin typeface="Arial MT"/>
                <a:cs typeface="Arial MT"/>
              </a:rPr>
              <a:t>Artig‹› </a:t>
            </a:r>
            <a:r>
              <a:rPr dirty="0" sz="850" spc="-65">
                <a:solidFill>
                  <a:srgbClr val="0C0C0C"/>
                </a:solidFill>
                <a:latin typeface="Arial MT"/>
                <a:cs typeface="Arial MT"/>
              </a:rPr>
              <a:t>43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parágrafo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1º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85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Lei</a:t>
            </a:r>
            <a:r>
              <a:rPr dirty="0" sz="850" spc="-75"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42424"/>
                </a:solidFill>
                <a:latin typeface="Arial MT"/>
                <a:cs typeface="Arial MT"/>
              </a:rPr>
              <a:t>Federal</a:t>
            </a:r>
            <a:r>
              <a:rPr dirty="0" sz="8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85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4.320/64,</a:t>
            </a:r>
            <a:r>
              <a:rPr dirty="0" sz="85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Inciso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749730" y="6651617"/>
            <a:ext cx="159575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31700"/>
              </a:lnSpc>
              <a:spcBef>
                <a:spcPts val="100"/>
              </a:spcBef>
            </a:pPr>
            <a:r>
              <a:rPr dirty="0" sz="850" spc="-35">
                <a:solidFill>
                  <a:srgbClr val="1C1C1C"/>
                </a:solidFill>
                <a:latin typeface="Arial MT"/>
                <a:cs typeface="Arial MT"/>
              </a:rPr>
              <a:t>Inciso:</a:t>
            </a:r>
            <a:r>
              <a:rPr dirty="0" sz="850" spc="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32323"/>
                </a:solidFill>
                <a:latin typeface="Arial MT"/>
                <a:cs typeface="Arial MT"/>
              </a:rPr>
              <a:t>ll</a:t>
            </a:r>
            <a:r>
              <a:rPr dirty="0" sz="850" spc="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80808"/>
                </a:solidFill>
                <a:latin typeface="Arial MT"/>
                <a:cs typeface="Arial MT"/>
              </a:rPr>
              <a:t>-</a:t>
            </a:r>
            <a:r>
              <a:rPr dirty="0" sz="850" spc="-6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Excesso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Arial MT"/>
                <a:cs typeface="Arial MT"/>
              </a:rPr>
              <a:t>Arrecadação: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III</a:t>
            </a:r>
            <a:r>
              <a:rPr dirty="0" sz="8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5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070707"/>
                </a:solidFill>
                <a:latin typeface="Arial MT"/>
                <a:cs typeface="Arial MT"/>
              </a:rPr>
              <a:t>Anulação</a:t>
            </a:r>
            <a:r>
              <a:rPr dirty="0" sz="850" spc="2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Dotação</a:t>
            </a:r>
            <a:r>
              <a:rPr dirty="0" sz="85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595959"/>
                </a:solidFill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60169" y="6973944"/>
            <a:ext cx="1881505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heavy" sz="850" spc="-30">
                <a:solidFill>
                  <a:srgbClr val="242424"/>
                </a:solidFill>
                <a:uFill>
                  <a:solidFill>
                    <a:srgbClr val="3B4448"/>
                  </a:solidFill>
                </a:uFill>
                <a:latin typeface="Arial MT"/>
                <a:cs typeface="Arial MT"/>
              </a:rPr>
              <a:t>Dotaçôee</a:t>
            </a:r>
            <a:r>
              <a:rPr dirty="0" u="heavy" sz="850" spc="25">
                <a:solidFill>
                  <a:srgbClr val="242424"/>
                </a:solidFill>
                <a:uFill>
                  <a:solidFill>
                    <a:srgbClr val="3B444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3B4448"/>
                  </a:solidFill>
                </a:uFill>
                <a:latin typeface="Arial MT"/>
                <a:cs typeface="Arial MT"/>
              </a:rPr>
              <a:t>Anuladaa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70"/>
              </a:spcBef>
            </a:pPr>
            <a:r>
              <a:rPr dirty="0" sz="950" b="1">
                <a:solidFill>
                  <a:srgbClr val="1D1D1D"/>
                </a:solidFill>
                <a:latin typeface="Arial"/>
                <a:cs typeface="Arial"/>
              </a:rPr>
              <a:t>FUNDO</a:t>
            </a:r>
            <a:r>
              <a:rPr dirty="0" sz="950" spc="4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A0A0A"/>
                </a:solidFill>
                <a:latin typeface="Arial"/>
                <a:cs typeface="Arial"/>
              </a:rPr>
              <a:t>MUNICIPAL</a:t>
            </a:r>
            <a:r>
              <a:rPr dirty="0" sz="950" spc="55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11111"/>
                </a:solidFill>
                <a:latin typeface="Arial"/>
                <a:cs typeface="Arial"/>
              </a:rPr>
              <a:t>DE</a:t>
            </a:r>
            <a:r>
              <a:rPr dirty="0" sz="950" spc="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81818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557595" y="7379949"/>
          <a:ext cx="6346825" cy="17837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2728595"/>
                <a:gridCol w="2174240"/>
                <a:gridCol w="668654"/>
              </a:tblGrid>
              <a:tr h="146685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05.22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940"/>
                        </a:lnSpc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baseline="6535" sz="1275" spc="-89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6535" sz="1275" spc="-89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6535" sz="1275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7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50" spc="-5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267" sz="1275" spc="-82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1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267" sz="1275" spc="104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6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909090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10">
                          <a:solidFill>
                            <a:srgbClr val="90909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35">
                          <a:solidFill>
                            <a:srgbClr val="69696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2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1.400.U00,00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1.400.000,00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2.026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75">
                          <a:latin typeface="Arial MT"/>
                          <a:cs typeface="Arial MT"/>
                        </a:rPr>
                        <a:t>ENFRENTAMENTO</a:t>
                      </a:r>
                      <a:r>
                        <a:rPr dirty="0" sz="8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EMERGÊNCIA</a:t>
                      </a:r>
                      <a:r>
                        <a:rPr dirty="0" sz="850" spc="11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COVID-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19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8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8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2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55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55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covio-‹g</a:t>
                      </a:r>
                      <a:r>
                        <a:rPr dirty="0" sz="850" spc="-35">
                          <a:solidFill>
                            <a:srgbClr val="77777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87878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25">
                          <a:solidFill>
                            <a:srgbClr val="87878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Go\‘e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soo.coc.oo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12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8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1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50" spc="-4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15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878787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40">
                          <a:solidFill>
                            <a:srgbClr val="87878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757575"/>
                          </a:solidFill>
                          <a:latin typeface="Arial MT"/>
                          <a:cs typeface="Arial MT"/>
                        </a:rPr>
                        <a:t>Esta‹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39065">
                <a:tc>
                  <a:txBody>
                    <a:bodyPr/>
                    <a:lstStyle/>
                    <a:p>
                      <a:pPr marL="31750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6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50" spc="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2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7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1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5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Manutencãc</a:t>
                      </a:r>
                      <a:r>
                        <a:rPr dirty="0" sz="850" spc="4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COVID-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19</a:t>
                      </a:r>
                      <a:r>
                        <a:rPr dirty="0" sz="850" spc="4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95">
                          <a:solidFill>
                            <a:srgbClr val="B5B5B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>
                          <a:solidFill>
                            <a:srgbClr val="B5B5B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Gove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930"/>
                        </a:lnSpc>
                        <a:spcBef>
                          <a:spcPts val="65"/>
                        </a:spcBef>
                      </a:pPr>
                      <a:r>
                        <a:rPr dirty="0" sz="850" spc="-10">
                          <a:solidFill>
                            <a:srgbClr val="676767"/>
                          </a:solidFill>
                          <a:latin typeface="Arial MT"/>
                          <a:cs typeface="Arial MT"/>
                        </a:rPr>
                        <a:t>1.500.000.00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89230">
                <a:tc gridSpan="3">
                  <a:txBody>
                    <a:bodyPr/>
                    <a:lstStyle/>
                    <a:p>
                      <a:pPr marL="342646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-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9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4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80" b="1">
                          <a:solidFill>
                            <a:srgbClr val="858585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5" b="1">
                          <a:solidFill>
                            <a:srgbClr val="85858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828282"/>
                          </a:solidFill>
                          <a:latin typeface="Arial"/>
                          <a:cs typeface="Arial"/>
                        </a:rPr>
                        <a:t>RJ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68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2.100.000,00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6830"/>
                </a:tc>
              </a:tr>
              <a:tr h="158115">
                <a:tc gridSpan="3">
                  <a:txBody>
                    <a:bodyPr/>
                    <a:lstStyle/>
                    <a:p>
                      <a:pPr marL="34258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3.500.000,00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35890">
                <a:tc gridSpan="3">
                  <a:txBody>
                    <a:bodyPr/>
                    <a:lstStyle/>
                    <a:p>
                      <a:pPr algn="r" marR="426720">
                        <a:lnSpc>
                          <a:spcPts val="93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Anulado </a:t>
                      </a:r>
                      <a:r>
                        <a:rPr dirty="0" sz="850" spc="-25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3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3.500.000,00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</a:tbl>
          </a:graphicData>
        </a:graphic>
      </p:graphicFrame>
      <p:sp>
        <p:nvSpPr>
          <p:cNvPr id="23" name="object 23" descr=""/>
          <p:cNvSpPr txBox="1"/>
          <p:nvPr/>
        </p:nvSpPr>
        <p:spPr>
          <a:xfrm>
            <a:off x="3840537" y="6654664"/>
            <a:ext cx="723900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45">
                <a:solidFill>
                  <a:srgbClr val="3B3B3B"/>
                </a:solidFill>
                <a:latin typeface="Arial MT"/>
                <a:cs typeface="Arial MT"/>
              </a:rPr>
              <a:t>R$3,500.000.00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25"/>
              </a:spcBef>
            </a:pPr>
            <a:r>
              <a:rPr dirty="0" sz="850" spc="-10">
                <a:solidFill>
                  <a:srgbClr val="343434"/>
                </a:solidFill>
                <a:latin typeface="Arial MT"/>
                <a:cs typeface="Arial MT"/>
              </a:rPr>
              <a:t>$3.500.000,00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923089" y="9756637"/>
            <a:ext cx="28448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2D2D2D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5509" y="1304169"/>
            <a:ext cx="6392542" cy="5789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647" y="518011"/>
            <a:ext cx="688287" cy="66122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53782" y="9743182"/>
            <a:ext cx="6420485" cy="0"/>
          </a:xfrm>
          <a:custGeom>
            <a:avLst/>
            <a:gdLst/>
            <a:ahLst/>
            <a:cxnLst/>
            <a:rect l="l" t="t" r="r" b="b"/>
            <a:pathLst>
              <a:path w="6420484" h="0">
                <a:moveTo>
                  <a:pt x="0" y="0"/>
                </a:moveTo>
                <a:lnTo>
                  <a:pt x="6419953" y="0"/>
                </a:lnTo>
              </a:path>
            </a:pathLst>
          </a:custGeom>
          <a:ln w="9141">
            <a:solidFill>
              <a:srgbClr val="444B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28784" y="2707370"/>
            <a:ext cx="1876425" cy="0"/>
          </a:xfrm>
          <a:custGeom>
            <a:avLst/>
            <a:gdLst/>
            <a:ahLst/>
            <a:cxnLst/>
            <a:rect l="l" t="t" r="r" b="b"/>
            <a:pathLst>
              <a:path w="1876425" h="0">
                <a:moveTo>
                  <a:pt x="0" y="0"/>
                </a:moveTo>
                <a:lnTo>
                  <a:pt x="1876039" y="0"/>
                </a:lnTo>
              </a:path>
            </a:pathLst>
          </a:custGeom>
          <a:ln w="9141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82731" y="19806"/>
            <a:ext cx="621665" cy="0"/>
          </a:xfrm>
          <a:custGeom>
            <a:avLst/>
            <a:gdLst/>
            <a:ahLst/>
            <a:cxnLst/>
            <a:rect l="l" t="t" r="r" b="b"/>
            <a:pathLst>
              <a:path w="621665" h="0">
                <a:moveTo>
                  <a:pt x="0" y="0"/>
                </a:moveTo>
                <a:lnTo>
                  <a:pt x="621285" y="0"/>
                </a:lnTo>
              </a:path>
            </a:pathLst>
          </a:custGeom>
          <a:ln w="9141">
            <a:solidFill>
              <a:srgbClr val="6B707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89496" y="9787366"/>
            <a:ext cx="441600" cy="5789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963288" y="9784318"/>
            <a:ext cx="258869" cy="6398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309488" y="401709"/>
            <a:ext cx="3057525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0">
                <a:latin typeface="Arial MT"/>
                <a:cs typeface="Arial MT"/>
              </a:rPr>
              <a:t>PREFEITURA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161616"/>
                </a:solidFill>
                <a:latin typeface="Arial MT"/>
                <a:cs typeface="Arial MT"/>
              </a:rPr>
              <a:t>MUNICIPAL</a:t>
            </a:r>
            <a:r>
              <a:rPr dirty="0" sz="12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1200" spc="-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070707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8415" marR="1930400" indent="-3175">
              <a:lnSpc>
                <a:spcPct val="110600"/>
              </a:lnSpc>
              <a:spcBef>
                <a:spcPts val="600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Lourenço,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Arial MT"/>
                <a:cs typeface="Arial MT"/>
              </a:rPr>
              <a:t>18 </a:t>
            </a:r>
            <a:r>
              <a:rPr dirty="0" sz="850" spc="-40">
                <a:latin typeface="Arial MT"/>
                <a:cs typeface="Arial MT"/>
              </a:rPr>
              <a:t>Fazenda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03638" y="1403450"/>
            <a:ext cx="4508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Artigo</a:t>
            </a:r>
            <a:r>
              <a:rPr dirty="0" sz="75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3º </a:t>
            </a:r>
            <a:r>
              <a:rPr dirty="0" sz="750" spc="-5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86847" y="1403450"/>
            <a:ext cx="33096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750" spc="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disposições</a:t>
            </a:r>
            <a:r>
              <a:rPr dirty="0" sz="750" spc="1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em</a:t>
            </a:r>
            <a:r>
              <a:rPr dirty="0" sz="750" spc="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contrário.</a:t>
            </a:r>
            <a:r>
              <a:rPr dirty="0" sz="750" spc="9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se,</a:t>
            </a:r>
            <a:r>
              <a:rPr dirty="0" sz="750" spc="1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14141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se</a:t>
            </a:r>
            <a:r>
              <a:rPr dirty="0" sz="750" spc="8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sz="75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3D3D3D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704590" y="2146695"/>
            <a:ext cx="18872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Gahinele</a:t>
            </a:r>
            <a:r>
              <a:rPr dirty="0" sz="80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do 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Prefeito.</a:t>
            </a:r>
            <a:r>
              <a:rPr dirty="0" sz="800" spc="4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21</a:t>
            </a:r>
            <a:r>
              <a:rPr dirty="0" sz="800" spc="3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00" spc="204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janeiro.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2lJ25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2025-07-22T14:27:48Z</dcterms:created>
  <dcterms:modified xsi:type="dcterms:W3CDTF">2025-07-22T14:27:48Z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