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jpg"/><Relationship Id="rId4" Type="http://schemas.openxmlformats.org/officeDocument/2006/relationships/image" Target="../media/image5.png"/><Relationship Id="rId5" Type="http://schemas.openxmlformats.org/officeDocument/2006/relationships/image" Target="../media/image6.jpg"/><Relationship Id="rId6" Type="http://schemas.openxmlformats.org/officeDocument/2006/relationships/image" Target="../media/image7.jpg"/><Relationship Id="rId7" Type="http://schemas.openxmlformats.org/officeDocument/2006/relationships/image" Target="../media/image8.jpg"/><Relationship Id="rId8" Type="http://schemas.openxmlformats.org/officeDocument/2006/relationships/image" Target="../media/image9.jpg"/><Relationship Id="rId9" Type="http://schemas.openxmlformats.org/officeDocument/2006/relationships/image" Target="../media/image10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jpg"/><Relationship Id="rId3" Type="http://schemas.openxmlformats.org/officeDocument/2006/relationships/image" Target="../media/image12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jpg"/><Relationship Id="rId3" Type="http://schemas.openxmlformats.org/officeDocument/2006/relationships/image" Target="../media/image14.jpg"/><Relationship Id="rId4" Type="http://schemas.openxmlformats.org/officeDocument/2006/relationships/image" Target="../media/image15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jpg"/><Relationship Id="rId3" Type="http://schemas.openxmlformats.org/officeDocument/2006/relationships/image" Target="../media/image17.jpg"/><Relationship Id="rId4" Type="http://schemas.openxmlformats.org/officeDocument/2006/relationships/image" Target="../media/image18.png"/><Relationship Id="rId5" Type="http://schemas.openxmlformats.org/officeDocument/2006/relationships/image" Target="../media/image19.jpg"/><Relationship Id="rId6" Type="http://schemas.openxmlformats.org/officeDocument/2006/relationships/image" Target="../media/image20.jpg"/><Relationship Id="rId7" Type="http://schemas.openxmlformats.org/officeDocument/2006/relationships/image" Target="../media/image21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2.jpg"/><Relationship Id="rId3" Type="http://schemas.openxmlformats.org/officeDocument/2006/relationships/image" Target="../media/image23.jpg"/><Relationship Id="rId4" Type="http://schemas.openxmlformats.org/officeDocument/2006/relationships/image" Target="../media/image24.jpg"/><Relationship Id="rId5" Type="http://schemas.openxmlformats.org/officeDocument/2006/relationships/image" Target="../media/image25.jpg"/><Relationship Id="rId6" Type="http://schemas.openxmlformats.org/officeDocument/2006/relationships/image" Target="../media/image26.jpg"/><Relationship Id="rId7" Type="http://schemas.openxmlformats.org/officeDocument/2006/relationships/image" Target="../media/image27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1191" y="1325498"/>
            <a:ext cx="6432133" cy="7008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1238" y="511916"/>
            <a:ext cx="697423" cy="697791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508601" y="9764512"/>
            <a:ext cx="6432550" cy="0"/>
          </a:xfrm>
          <a:custGeom>
            <a:avLst/>
            <a:gdLst/>
            <a:ahLst/>
            <a:cxnLst/>
            <a:rect l="l" t="t" r="r" b="b"/>
            <a:pathLst>
              <a:path w="6432550" h="0">
                <a:moveTo>
                  <a:pt x="0" y="0"/>
                </a:moveTo>
                <a:lnTo>
                  <a:pt x="6432135" y="0"/>
                </a:lnTo>
              </a:path>
            </a:pathLst>
          </a:custGeom>
          <a:ln w="9141">
            <a:solidFill>
              <a:srgbClr val="3B44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401523" y="368189"/>
            <a:ext cx="3060700" cy="5835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35" b="1">
                <a:latin typeface="Arial"/>
                <a:cs typeface="Arial"/>
              </a:rPr>
              <a:t>PREFEITURA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spc="-20">
                <a:latin typeface="Arial MT"/>
                <a:cs typeface="Arial MT"/>
              </a:rPr>
              <a:t>MUNICIPAL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b="1">
                <a:solidFill>
                  <a:srgbClr val="0A0A0A"/>
                </a:solidFill>
                <a:latin typeface="Arial"/>
                <a:cs typeface="Arial"/>
              </a:rPr>
              <a:t>DE</a:t>
            </a:r>
            <a:r>
              <a:rPr dirty="0" sz="1200" spc="-35" b="1">
                <a:solidFill>
                  <a:srgbClr val="0A0A0A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7780" marR="1931035">
              <a:lnSpc>
                <a:spcPct val="117600"/>
              </a:lnSpc>
              <a:spcBef>
                <a:spcPts val="550"/>
              </a:spcBef>
            </a:pPr>
            <a:r>
              <a:rPr dirty="0" sz="850" spc="-55">
                <a:latin typeface="Arial MT"/>
                <a:cs typeface="Arial MT"/>
              </a:rPr>
              <a:t>Rua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Maria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Lourenço,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</a:t>
            </a:r>
            <a:r>
              <a:rPr dirty="0" sz="850" spc="-40">
                <a:latin typeface="Arial MT"/>
                <a:cs typeface="Arial MT"/>
              </a:rPr>
              <a:t>Fazenda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 b="1">
                <a:latin typeface="Arial"/>
                <a:cs typeface="Arial"/>
              </a:rPr>
              <a:t>Caxias</a:t>
            </a:r>
            <a:endParaRPr sz="85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49001" y="1549206"/>
            <a:ext cx="2847975" cy="6978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3124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latin typeface="Arial MT"/>
                <a:cs typeface="Arial MT"/>
              </a:rPr>
              <a:t>Decreto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F1F1F"/>
                </a:solidFill>
                <a:latin typeface="Arial MT"/>
                <a:cs typeface="Arial MT"/>
              </a:rPr>
              <a:t>N°</a:t>
            </a:r>
            <a:r>
              <a:rPr dirty="0" sz="850" spc="-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2840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850" spc="-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24242"/>
                </a:solidFill>
                <a:latin typeface="Arial MT"/>
                <a:cs typeface="Arial MT"/>
              </a:rPr>
              <a:t>15</a:t>
            </a:r>
            <a:r>
              <a:rPr dirty="0" sz="850" spc="27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A3A3A"/>
                </a:solidFill>
                <a:latin typeface="Arial MT"/>
                <a:cs typeface="Arial MT"/>
              </a:rPr>
              <a:t>de</a:t>
            </a:r>
            <a:r>
              <a:rPr dirty="0" sz="850" spc="19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F1F1F"/>
                </a:solidFill>
                <a:latin typeface="Arial MT"/>
                <a:cs typeface="Arial MT"/>
              </a:rPr>
              <a:t>janeiro,</a:t>
            </a:r>
            <a:r>
              <a:rPr dirty="0" sz="850" spc="-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D1D1D"/>
                </a:solidFill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45"/>
              </a:spcBef>
            </a:pPr>
            <a:endParaRPr sz="850">
              <a:latin typeface="Arial MT"/>
              <a:cs typeface="Arial MT"/>
            </a:endParaRPr>
          </a:p>
          <a:p>
            <a:pPr marL="12700" marR="200660" indent="3810">
              <a:lnSpc>
                <a:spcPts val="890"/>
              </a:lnSpc>
            </a:pPr>
            <a:r>
              <a:rPr dirty="0" sz="850" spc="-65">
                <a:solidFill>
                  <a:srgbClr val="0E0E0E"/>
                </a:solidFill>
                <a:latin typeface="Arial MT"/>
                <a:cs typeface="Arial MT"/>
              </a:rPr>
              <a:t>Abre</a:t>
            </a:r>
            <a:r>
              <a:rPr dirty="0" sz="850" spc="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F1F1F"/>
                </a:solidFill>
                <a:latin typeface="Arial MT"/>
                <a:cs typeface="Arial MT"/>
              </a:rPr>
              <a:t>crédito</a:t>
            </a:r>
            <a:r>
              <a:rPr dirty="0" sz="850" spc="-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82828"/>
                </a:solidFill>
                <a:latin typeface="Arial MT"/>
                <a:cs typeface="Arial MT"/>
              </a:rPr>
              <a:t>suplementar</a:t>
            </a:r>
            <a:r>
              <a:rPr dirty="0" sz="850" spc="5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63636"/>
                </a:solidFill>
                <a:latin typeface="Arial MT"/>
                <a:cs typeface="Arial MT"/>
              </a:rPr>
              <a:t>no</a:t>
            </a:r>
            <a:r>
              <a:rPr dirty="0" sz="850" spc="-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0A0A0A"/>
                </a:solidFill>
                <a:latin typeface="Arial MT"/>
                <a:cs typeface="Arial MT"/>
              </a:rPr>
              <a:t>valor</a:t>
            </a:r>
            <a:r>
              <a:rPr dirty="0" sz="850" spc="1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31313"/>
                </a:solidFill>
                <a:latin typeface="Arial MT"/>
                <a:cs typeface="Arial MT"/>
              </a:rPr>
              <a:t>total</a:t>
            </a:r>
            <a:r>
              <a:rPr dirty="0" sz="850" spc="-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33333"/>
                </a:solidFill>
                <a:latin typeface="Arial MT"/>
                <a:cs typeface="Arial MT"/>
              </a:rPr>
              <a:t>de</a:t>
            </a:r>
            <a:r>
              <a:rPr dirty="0" sz="850" spc="-3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62626"/>
                </a:solidFill>
                <a:latin typeface="Arial MT"/>
                <a:cs typeface="Arial MT"/>
              </a:rPr>
              <a:t>R$12.057.000.00,</a:t>
            </a:r>
            <a:r>
              <a:rPr dirty="0" sz="850" spc="50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para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A2A2A"/>
                </a:solidFill>
                <a:latin typeface="Arial MT"/>
                <a:cs typeface="Arial MT"/>
              </a:rPr>
              <a:t>fins</a:t>
            </a:r>
            <a:r>
              <a:rPr dirty="0" sz="850" spc="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0A0A0A"/>
                </a:solidFill>
                <a:latin typeface="Arial MT"/>
                <a:cs typeface="Arial MT"/>
              </a:rPr>
              <a:t>que</a:t>
            </a:r>
            <a:r>
              <a:rPr dirty="0" sz="850" spc="-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75">
                <a:solidFill>
                  <a:srgbClr val="313131"/>
                </a:solidFill>
                <a:latin typeface="Arial MT"/>
                <a:cs typeface="Arial MT"/>
              </a:rPr>
              <a:t>se</a:t>
            </a:r>
            <a:r>
              <a:rPr dirty="0" sz="850" spc="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13131"/>
                </a:solidFill>
                <a:latin typeface="Arial MT"/>
                <a:cs typeface="Arial MT"/>
              </a:rPr>
              <a:t>especifica</a:t>
            </a:r>
            <a:r>
              <a:rPr dirty="0" sz="850" spc="7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050505"/>
                </a:solidFill>
                <a:latin typeface="Arial MT"/>
                <a:cs typeface="Arial MT"/>
              </a:rPr>
              <a:t>da</a:t>
            </a:r>
            <a:r>
              <a:rPr dirty="0" sz="85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outras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12121"/>
                </a:solidFill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78944" y="2723871"/>
            <a:ext cx="6251575" cy="958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91210">
              <a:lnSpc>
                <a:spcPct val="143500"/>
              </a:lnSpc>
              <a:spcBef>
                <a:spcPts val="100"/>
              </a:spcBef>
            </a:pPr>
            <a:r>
              <a:rPr dirty="0" sz="850" spc="-85">
                <a:solidFill>
                  <a:srgbClr val="2A2A2A"/>
                </a:solidFill>
                <a:latin typeface="Arial MT"/>
                <a:cs typeface="Arial MT"/>
              </a:rPr>
              <a:t>O</a:t>
            </a:r>
            <a:r>
              <a:rPr dirty="0" sz="850" spc="-3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PREFEITO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MUNICIPAL,</a:t>
            </a:r>
            <a:r>
              <a:rPr dirty="0" sz="850" spc="75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33333"/>
                </a:solidFill>
                <a:latin typeface="Arial MT"/>
                <a:cs typeface="Arial MT"/>
              </a:rPr>
              <a:t>no</a:t>
            </a:r>
            <a:r>
              <a:rPr dirty="0" sz="850" spc="-3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81818"/>
                </a:solidFill>
                <a:latin typeface="Arial MT"/>
                <a:cs typeface="Arial MT"/>
              </a:rPr>
              <a:t>uso</a:t>
            </a:r>
            <a:r>
              <a:rPr dirty="0" sz="850" spc="-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61616"/>
                </a:solidFill>
                <a:latin typeface="Arial MT"/>
                <a:cs typeface="Arial MT"/>
              </a:rPr>
              <a:t>de</a:t>
            </a:r>
            <a:r>
              <a:rPr dirty="0" sz="850" spc="-3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61616"/>
                </a:solidFill>
                <a:latin typeface="Arial MT"/>
                <a:cs typeface="Arial MT"/>
              </a:rPr>
              <a:t>suas</a:t>
            </a:r>
            <a:r>
              <a:rPr dirty="0" sz="850" spc="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11111"/>
                </a:solidFill>
                <a:latin typeface="Arial MT"/>
                <a:cs typeface="Arial MT"/>
              </a:rPr>
              <a:t>atribuições</a:t>
            </a:r>
            <a:r>
              <a:rPr dirty="0" sz="850" spc="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legais,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51515"/>
                </a:solidFill>
                <a:latin typeface="Arial MT"/>
                <a:cs typeface="Arial MT"/>
              </a:rPr>
              <a:t>constitucionais</a:t>
            </a:r>
            <a:r>
              <a:rPr dirty="0" sz="850" spc="-3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3B3B3B"/>
                </a:solidFill>
                <a:latin typeface="Arial MT"/>
                <a:cs typeface="Arial MT"/>
              </a:rPr>
              <a:t>e</a:t>
            </a:r>
            <a:r>
              <a:rPr dirty="0" sz="850" spc="-2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33333"/>
                </a:solidFill>
                <a:latin typeface="Arial MT"/>
                <a:cs typeface="Arial MT"/>
              </a:rPr>
              <a:t>de</a:t>
            </a:r>
            <a:r>
              <a:rPr dirty="0" sz="850" spc="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acordo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0E0E0E"/>
                </a:solidFill>
                <a:latin typeface="Arial MT"/>
                <a:cs typeface="Arial MT"/>
              </a:rPr>
              <a:t>com</a:t>
            </a:r>
            <a:r>
              <a:rPr dirty="0" sz="85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80">
                <a:solidFill>
                  <a:srgbClr val="2B2B2B"/>
                </a:solidFill>
                <a:latin typeface="Arial MT"/>
                <a:cs typeface="Arial MT"/>
              </a:rPr>
              <a:t>o</a:t>
            </a:r>
            <a:r>
              <a:rPr dirty="0" sz="850" spc="-2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131313"/>
                </a:solidFill>
                <a:latin typeface="Arial MT"/>
                <a:cs typeface="Arial MT"/>
              </a:rPr>
              <a:t>que</a:t>
            </a:r>
            <a:r>
              <a:rPr dirty="0" sz="85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lhe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61616"/>
                </a:solidFill>
                <a:latin typeface="Arial MT"/>
                <a:cs typeface="Arial MT"/>
              </a:rPr>
              <a:t>confere</a:t>
            </a:r>
            <a:r>
              <a:rPr dirty="0" sz="850" spc="5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80">
                <a:solidFill>
                  <a:srgbClr val="4D4D4D"/>
                </a:solidFill>
                <a:latin typeface="Arial MT"/>
                <a:cs typeface="Arial MT"/>
              </a:rPr>
              <a:t>o</a:t>
            </a:r>
            <a:r>
              <a:rPr dirty="0" sz="850" spc="-2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art.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8º</a:t>
            </a:r>
            <a:r>
              <a:rPr dirty="0" sz="850" spc="190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F2F2F"/>
                </a:solidFill>
                <a:latin typeface="Arial MT"/>
                <a:cs typeface="Arial MT"/>
              </a:rPr>
              <a:t>da </a:t>
            </a:r>
            <a:r>
              <a:rPr dirty="0" sz="850" spc="-45">
                <a:solidFill>
                  <a:srgbClr val="242424"/>
                </a:solidFill>
                <a:latin typeface="Arial MT"/>
                <a:cs typeface="Arial MT"/>
              </a:rPr>
              <a:t>Lei</a:t>
            </a:r>
            <a:r>
              <a:rPr dirty="0" sz="850" spc="-1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43434"/>
                </a:solidFill>
                <a:latin typeface="Arial MT"/>
                <a:cs typeface="Arial MT"/>
              </a:rPr>
              <a:t>n°</a:t>
            </a:r>
            <a:r>
              <a:rPr dirty="0" sz="850" spc="-7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282828"/>
                </a:solidFill>
                <a:latin typeface="Arial MT"/>
                <a:cs typeface="Arial MT"/>
              </a:rPr>
              <a:t>859</a:t>
            </a:r>
            <a:r>
              <a:rPr dirty="0" sz="850" spc="-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F1F1F"/>
                </a:solidFill>
                <a:latin typeface="Arial MT"/>
                <a:cs typeface="Arial MT"/>
              </a:rPr>
              <a:t>10</a:t>
            </a:r>
            <a:r>
              <a:rPr dirty="0" sz="850" spc="-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8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dezembro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030303"/>
                </a:solidFill>
                <a:latin typeface="Arial MT"/>
                <a:cs typeface="Arial MT"/>
              </a:rPr>
              <a:t>2024</a:t>
            </a:r>
            <a:r>
              <a:rPr dirty="0" sz="850" spc="15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83838"/>
                </a:solidFill>
                <a:latin typeface="Arial MT"/>
                <a:cs typeface="Arial MT"/>
              </a:rPr>
              <a:t>-</a:t>
            </a:r>
            <a:r>
              <a:rPr dirty="0" sz="850" spc="-7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publicada</a:t>
            </a:r>
            <a:r>
              <a:rPr dirty="0" sz="850" spc="65"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F1F1F"/>
                </a:solidFill>
                <a:latin typeface="Arial MT"/>
                <a:cs typeface="Arial MT"/>
              </a:rPr>
              <a:t>na</a:t>
            </a:r>
            <a:r>
              <a:rPr dirty="0" sz="850" spc="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edição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0E0E0E"/>
                </a:solidFill>
                <a:latin typeface="Arial MT"/>
                <a:cs typeface="Arial MT"/>
              </a:rPr>
              <a:t>extra</a:t>
            </a:r>
            <a:r>
              <a:rPr dirty="0" sz="850" spc="2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0E0E0E"/>
                </a:solidFill>
                <a:latin typeface="Arial MT"/>
                <a:cs typeface="Arial MT"/>
              </a:rPr>
              <a:t>ll</a:t>
            </a:r>
            <a:r>
              <a:rPr dirty="0" sz="850" spc="3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343434"/>
                </a:solidFill>
                <a:latin typeface="Arial MT"/>
                <a:cs typeface="Arial MT"/>
              </a:rPr>
              <a:t>n°</a:t>
            </a:r>
            <a:r>
              <a:rPr dirty="0" sz="850" spc="-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1924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50" spc="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10/12/2024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5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50" spc="-75">
                <a:solidFill>
                  <a:srgbClr val="0F0F0F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50" spc="-20">
                <a:solidFill>
                  <a:srgbClr val="0F0F0F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40"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85"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50" spc="-5"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50">
                <a:solidFill>
                  <a:srgbClr val="262626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50" spc="-35">
                <a:solidFill>
                  <a:srgbClr val="262626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70">
                <a:solidFill>
                  <a:srgbClr val="1C1C1C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5">
                <a:solidFill>
                  <a:srgbClr val="1C1C1C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80">
                <a:solidFill>
                  <a:srgbClr val="282828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50" spc="-5">
                <a:solidFill>
                  <a:srgbClr val="282828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25">
                <a:solidFill>
                  <a:srgbClr val="1A1A1A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A: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850">
              <a:latin typeface="Arial MT"/>
              <a:cs typeface="Arial MT"/>
            </a:endParaRPr>
          </a:p>
          <a:p>
            <a:pPr marL="322580">
              <a:lnSpc>
                <a:spcPct val="100000"/>
              </a:lnSpc>
              <a:spcBef>
                <a:spcPts val="5"/>
              </a:spcBef>
            </a:pPr>
            <a:r>
              <a:rPr dirty="0" sz="850" spc="-55">
                <a:solidFill>
                  <a:srgbClr val="0A0A0A"/>
                </a:solidFill>
                <a:latin typeface="Arial MT"/>
                <a:cs typeface="Arial MT"/>
              </a:rPr>
              <a:t>Artigo</a:t>
            </a:r>
            <a:r>
              <a:rPr dirty="0" sz="850" spc="-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0F0F0F"/>
                </a:solidFill>
                <a:latin typeface="Arial MT"/>
                <a:cs typeface="Arial MT"/>
              </a:rPr>
              <a:t>1º</a:t>
            </a:r>
            <a:r>
              <a:rPr dirty="0" sz="850" spc="-2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0C0C0C"/>
                </a:solidFill>
                <a:latin typeface="Arial MT"/>
                <a:cs typeface="Arial MT"/>
              </a:rPr>
              <a:t>-</a:t>
            </a:r>
            <a:r>
              <a:rPr dirty="0" sz="850" spc="-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Fica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aberto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crédito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suplementar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0C0C0C"/>
                </a:solidFill>
                <a:latin typeface="Arial MT"/>
                <a:cs typeface="Arial MT"/>
              </a:rPr>
              <a:t>as</a:t>
            </a:r>
            <a:r>
              <a:rPr dirty="0" sz="850" spc="-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seguintes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A0A0A"/>
                </a:solidFill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36307" y="4401206"/>
            <a:ext cx="2603500" cy="371475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sng" sz="850" spc="-20"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50" spc="-5"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50" spc="500"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0960">
              <a:lnSpc>
                <a:spcPct val="100000"/>
              </a:lnSpc>
              <a:spcBef>
                <a:spcPts val="295"/>
              </a:spcBef>
            </a:pPr>
            <a:r>
              <a:rPr dirty="0" sz="950" b="1">
                <a:latin typeface="Arial"/>
                <a:cs typeface="Arial"/>
              </a:rPr>
              <a:t>PREFEITURA</a:t>
            </a:r>
            <a:r>
              <a:rPr dirty="0" sz="950" spc="4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4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5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636779" y="4786845"/>
          <a:ext cx="6362700" cy="47834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770"/>
                <a:gridCol w="2682875"/>
                <a:gridCol w="2265679"/>
                <a:gridCol w="637539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01.02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940"/>
                        </a:lnSpc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Gabinete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Vice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Prefeito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2.794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6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unidade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3.1.9.0.92.00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6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50" spc="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PESSOAL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52832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4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Vinculados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13081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26.000,00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2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i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50" spc="20" i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13271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26.000,00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ctr" marL="1327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26.000,00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6891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01.03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55" b="1">
                          <a:latin typeface="Arial"/>
                          <a:cs typeface="Arial"/>
                        </a:rPr>
                        <a:t>Procuradoria</a:t>
                      </a:r>
                      <a:r>
                        <a:rPr dirty="0" sz="850" spc="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5" b="1">
                          <a:latin typeface="Arial"/>
                          <a:cs typeface="Arial"/>
                        </a:rPr>
                        <a:t>Geral</a:t>
                      </a:r>
                      <a:r>
                        <a:rPr dirty="0" sz="85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Municipio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2.795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6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Manutencào</a:t>
                      </a:r>
                      <a:r>
                        <a:rPr dirty="0" sz="850" spc="9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Operacionalizacâo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3.1.9.0.92.00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7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EXERGÍCIOS</a:t>
                      </a:r>
                      <a:r>
                        <a:rPr dirty="0" sz="8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50" spc="6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PESSOAL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5308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4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nào</a:t>
                      </a:r>
                      <a:r>
                        <a:rPr dirty="0" sz="8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8191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140.000,00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6891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3.3.9.0.94.00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lNDENlZAcOES</a:t>
                      </a:r>
                      <a:r>
                        <a:rPr dirty="0" sz="8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3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RESTITUIÇOES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5308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4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8191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100.000,50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1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Atlvldade</a:t>
                      </a:r>
                      <a:r>
                        <a:rPr dirty="0" sz="850" spc="1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8572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24Q.000,00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876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240.000,00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5938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01.04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Governo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2.798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6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7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Ooeracionalizacão</a:t>
                      </a:r>
                      <a:r>
                        <a:rPr dirty="0" sz="850" spc="-3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-2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Unidades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3.1.9.0.92.00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70">
                          <a:latin typeface="Arial MT"/>
                          <a:cs typeface="Arial MT"/>
                        </a:rPr>
                        <a:t>OESPESAS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8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PESSOAL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52768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2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Impos!o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ctr" marL="14668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50.000.00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20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50.000,00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485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ts val="930"/>
                        </a:lnSpc>
                        <a:spcBef>
                          <a:spcPts val="140"/>
                        </a:spcBef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3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RJ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ctr" marL="140970">
                        <a:lnSpc>
                          <a:spcPts val="93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50.000,00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7843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Munlclpal</a:t>
                      </a:r>
                      <a:r>
                        <a:rPr dirty="0" sz="8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Planejamento</a:t>
                      </a:r>
                      <a:r>
                        <a:rPr dirty="0" sz="8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Desenvolvimento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Sustentável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2.799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 gridSpan="2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6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Administrativas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224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3.1.9.0.92.00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210560" algn="l"/>
                        </a:tabLst>
                      </a:pPr>
                      <a:r>
                        <a:rPr dirty="0" sz="850" spc="-7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PESSOAL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-6535" sz="1275" spc="-7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-6535" sz="1275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52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-6535" sz="1275" spc="-22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7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-6535" sz="1275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7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-6535" sz="1275" spc="-67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1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Imnosto</a:t>
                      </a:r>
                      <a:endParaRPr baseline="-6535" sz="1275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3716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20.000,00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55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3589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20.000,00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3117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01.06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6034"/>
                </a:tc>
                <a:tc gridSpan="2">
                  <a:txBody>
                    <a:bodyPr/>
                    <a:lstStyle/>
                    <a:p>
                      <a:pPr marL="27355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Unidade</a:t>
                      </a:r>
                      <a:r>
                        <a:rPr dirty="0" sz="8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50">
                        <a:latin typeface="Arial MT"/>
                        <a:cs typeface="Arial MT"/>
                      </a:endParaRPr>
                    </a:p>
                    <a:p>
                      <a:pPr marL="1060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55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50" spc="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Administração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358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20.000,0o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700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2.802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6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Unidsdes</a:t>
                      </a:r>
                      <a:r>
                        <a:rPr dirty="0" sz="8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Administrativas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3.1.9.0.92.00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 gridSpan="2"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3207385" algn="l"/>
                        </a:tabLst>
                      </a:pPr>
                      <a:r>
                        <a:rPr dirty="0" baseline="6535" sz="1275" spc="-89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baseline="6535" sz="1275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97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6535" sz="1275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89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baseline="6535" sz="1275" spc="9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89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baseline="6535" sz="1275" spc="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142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6535" sz="127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15">
                          <a:latin typeface="Arial MT"/>
                          <a:cs typeface="Arial MT"/>
                        </a:rPr>
                        <a:t>PESSOAL</a:t>
                      </a:r>
                      <a:r>
                        <a:rPr dirty="0" baseline="6535" sz="127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81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926.000,00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240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4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9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/ </a:t>
                      </a:r>
                      <a:r>
                        <a:rPr dirty="0" sz="850" spc="-55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239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926.000,00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151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2405">
                        <a:lnSpc>
                          <a:spcPts val="1005"/>
                        </a:lnSpc>
                        <a:spcBef>
                          <a:spcPts val="90"/>
                        </a:spcBef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2390">
                        <a:lnSpc>
                          <a:spcPts val="1005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926.000,00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59385">
                <a:tc>
                  <a:txBody>
                    <a:bodyPr/>
                    <a:lstStyle/>
                    <a:p>
                      <a:pPr marL="31750">
                        <a:lnSpc>
                          <a:spcPts val="1015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01.07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Fazenda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2.804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6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Operacionafizacão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Administrativas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1130">
                <a:tc>
                  <a:txBody>
                    <a:bodyPr/>
                    <a:lstStyle/>
                    <a:p>
                      <a:pPr marL="31750">
                        <a:lnSpc>
                          <a:spcPts val="1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3.1.9.0.92.00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gridSpan="2">
                  <a:txBody>
                    <a:bodyPr/>
                    <a:lstStyle/>
                    <a:p>
                      <a:pPr marL="101600">
                        <a:lnSpc>
                          <a:spcPts val="930"/>
                        </a:lnSpc>
                        <a:spcBef>
                          <a:spcPts val="165"/>
                        </a:spcBef>
                        <a:tabLst>
                          <a:tab pos="3207385" algn="l"/>
                        </a:tabLst>
                      </a:pPr>
                      <a:r>
                        <a:rPr dirty="0" baseline="3267" sz="1275" spc="-82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baseline="3267" sz="1275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12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267" sz="1275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82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baseline="3267" sz="1275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89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baseline="3267" sz="1275" spc="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89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267" sz="1275" spc="-44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PESSOAL</a:t>
                      </a:r>
                      <a:r>
                        <a:rPr dirty="0" baseline="3267" sz="127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4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4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8740">
                        <a:lnSpc>
                          <a:spcPts val="93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400.000.00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3001703" y="9768317"/>
            <a:ext cx="288925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45">
                <a:solidFill>
                  <a:srgbClr val="2D2D2D"/>
                </a:solidFill>
                <a:latin typeface="Arial MT"/>
                <a:cs typeface="Arial MT"/>
              </a:rPr>
              <a:t>Servaux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431832" y="9771619"/>
            <a:ext cx="47815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0">
                <a:solidFill>
                  <a:srgbClr val="2B2B2B"/>
                </a:solidFill>
                <a:latin typeface="Arial MT"/>
                <a:cs typeface="Arial MT"/>
              </a:rPr>
              <a:t>Página</a:t>
            </a:r>
            <a:r>
              <a:rPr dirty="0" sz="60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600">
                <a:solidFill>
                  <a:srgbClr val="626262"/>
                </a:solidFill>
                <a:latin typeface="Arial MT"/>
                <a:cs typeface="Arial MT"/>
              </a:rPr>
              <a:t>1</a:t>
            </a:r>
            <a:r>
              <a:rPr dirty="0" sz="600" spc="-40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600" spc="-10">
                <a:solidFill>
                  <a:srgbClr val="5E5E5E"/>
                </a:solidFill>
                <a:latin typeface="Arial MT"/>
                <a:cs typeface="Arial MT"/>
              </a:rPr>
              <a:t>do</a:t>
            </a:r>
            <a:r>
              <a:rPr dirty="0" sz="600" spc="-5">
                <a:solidFill>
                  <a:srgbClr val="5E5E5E"/>
                </a:solidFill>
                <a:latin typeface="Arial MT"/>
                <a:cs typeface="Arial MT"/>
              </a:rPr>
              <a:t> </a:t>
            </a:r>
            <a:r>
              <a:rPr dirty="0" sz="600" spc="-50">
                <a:solidFill>
                  <a:srgbClr val="6E6E6E"/>
                </a:solidFill>
                <a:latin typeface="Arial MT"/>
                <a:cs typeface="Arial MT"/>
              </a:rPr>
              <a:t>6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1647" y="1285886"/>
            <a:ext cx="6429087" cy="106649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8648" y="530199"/>
            <a:ext cx="691332" cy="676461"/>
          </a:xfrm>
          <a:prstGeom prst="rect">
            <a:avLst/>
          </a:prstGeom>
        </p:spPr>
      </p:pic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551238" y="3172215"/>
          <a:ext cx="6508750" cy="65455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7405"/>
                <a:gridCol w="4911725"/>
                <a:gridCol w="693420"/>
              </a:tblGrid>
              <a:tr h="148590">
                <a:tc>
                  <a:txBody>
                    <a:bodyPr/>
                    <a:lstStyle/>
                    <a:p>
                      <a:pPr marL="153035">
                        <a:lnSpc>
                          <a:spcPts val="994"/>
                        </a:lnSpc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01.08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ts val="994"/>
                        </a:lnSpc>
                      </a:pPr>
                      <a:r>
                        <a:rPr dirty="0" sz="900" spc="-65">
                          <a:latin typeface="Arial MT"/>
                          <a:cs typeface="Arial MT"/>
                        </a:rPr>
                        <a:t>8ecrazarla</a:t>
                      </a:r>
                      <a:r>
                        <a:rPr dirty="0" sz="9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9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7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900" spc="-5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Obrss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151765">
                        <a:lnSpc>
                          <a:spcPts val="1040"/>
                        </a:lnSpc>
                        <a:spcBef>
                          <a:spcPts val="105"/>
                        </a:spcBef>
                      </a:pPr>
                      <a:r>
                        <a:rPr dirty="0" sz="9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2.805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ts val="1065"/>
                        </a:lnSpc>
                        <a:spcBef>
                          <a:spcPts val="80"/>
                        </a:spcBef>
                      </a:pPr>
                      <a:r>
                        <a:rPr dirty="0" sz="900" spc="-80">
                          <a:latin typeface="Arial MT"/>
                          <a:cs typeface="Arial MT"/>
                        </a:rPr>
                        <a:t>Manutenc8o</a:t>
                      </a:r>
                      <a:r>
                        <a:rPr dirty="0" sz="9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5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5">
                          <a:latin typeface="Arial MT"/>
                          <a:cs typeface="Arial MT"/>
                        </a:rPr>
                        <a:t>Ooeradonallze6ão</a:t>
                      </a:r>
                      <a:r>
                        <a:rPr dirty="0" sz="900" spc="-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5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9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Unidades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156210">
                        <a:lnSpc>
                          <a:spcPts val="1065"/>
                        </a:lnSpc>
                        <a:spcBef>
                          <a:spcPts val="130"/>
                        </a:spcBef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3.1.8.0.92.00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60"/>
                        </a:spcBef>
                        <a:tabLst>
                          <a:tab pos="3198495" algn="l"/>
                        </a:tabLst>
                      </a:pPr>
                      <a:r>
                        <a:rPr dirty="0" sz="900" spc="-11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9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5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9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900" spc="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0">
                          <a:latin typeface="Arial MT"/>
                          <a:cs typeface="Arial MT"/>
                        </a:rPr>
                        <a:t>MTERIORES</a:t>
                      </a:r>
                      <a:r>
                        <a:rPr dirty="0" sz="9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900" spc="-9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PESSOAL</a:t>
                      </a:r>
                      <a:r>
                        <a:rPr dirty="0" sz="9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6172" sz="1350" spc="-112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6172" sz="1350" spc="-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172" sz="1350" spc="-104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nao</a:t>
                      </a:r>
                      <a:r>
                        <a:rPr dirty="0" baseline="6172" sz="1350" spc="-22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172" sz="1350" spc="-104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6172" sz="1350" spc="1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172" sz="1350" spc="-82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6172" sz="1350" spc="-142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172" sz="1350" spc="-1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baseline="6172" sz="13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ts val="1045"/>
                        </a:lnSpc>
                      </a:pPr>
                      <a:r>
                        <a:rPr dirty="0" sz="90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M.000,00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9865">
                        <a:lnSpc>
                          <a:spcPts val="1070"/>
                        </a:lnSpc>
                      </a:pPr>
                      <a:r>
                        <a:rPr dirty="0" sz="900" spc="-30">
                          <a:latin typeface="Arial MT"/>
                          <a:cs typeface="Arial MT"/>
                        </a:rPr>
                        <a:t>Totsl</a:t>
                      </a:r>
                      <a:r>
                        <a:rPr dirty="0" sz="900" spc="-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900" spc="-8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Projeto/</a:t>
                      </a:r>
                      <a:r>
                        <a:rPr dirty="0" sz="900" spc="3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4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90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ts val="1070"/>
                        </a:lnSpc>
                      </a:pPr>
                      <a:r>
                        <a:rPr dirty="0" sz="9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S6.000›00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986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900" spc="-45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900" spc="-7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Unldade</a:t>
                      </a:r>
                      <a:r>
                        <a:rPr dirty="0" sz="900" spc="14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900" spc="-10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SS•000›ê0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74625"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900" spc="-10" b="1">
                          <a:latin typeface="Arial"/>
                          <a:cs typeface="Arial"/>
                        </a:rPr>
                        <a:t>01.00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75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900" spc="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8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9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75" b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900" spc="-55" b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0" b="1">
                          <a:latin typeface="Arial"/>
                          <a:cs typeface="Arial"/>
                        </a:rPr>
                        <a:t>EduMçgo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574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2.041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80">
                          <a:latin typeface="Arial MT"/>
                          <a:cs typeface="Arial MT"/>
                        </a:rPr>
                        <a:t>Educacgo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Bêalaa</a:t>
                      </a:r>
                      <a:r>
                        <a:rPr dirty="0" sz="900" spc="-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(FUNDEB)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3.1.9.0.92.00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80"/>
                        </a:spcBef>
                        <a:tabLst>
                          <a:tab pos="3211195" algn="l"/>
                        </a:tabLst>
                      </a:pPr>
                      <a:r>
                        <a:rPr dirty="0" sz="900" spc="-11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9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9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10">
                          <a:latin typeface="Arial MT"/>
                          <a:cs typeface="Arial MT"/>
                        </a:rPr>
                        <a:t>Af2TERIORES</a:t>
                      </a:r>
                      <a:r>
                        <a:rPr dirty="0" sz="9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900" spc="-8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PESSOAL</a:t>
                      </a:r>
                      <a:r>
                        <a:rPr dirty="0" sz="9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086" sz="1350" spc="-82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Transfer6ridas</a:t>
                      </a:r>
                      <a:r>
                        <a:rPr dirty="0" baseline="3086" sz="1350" spc="-142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086" sz="1350" spc="-89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baseline="3086" sz="1350" spc="-9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086" sz="1350" spc="-165"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baseline="3086" sz="13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086" sz="1350" spc="-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086" sz="1350" spc="-13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086" sz="1350" spc="-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baseline="3086" sz="13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900" spc="-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8.350.000,00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304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00" spc="-45">
                          <a:latin typeface="Arial MT"/>
                          <a:cs typeface="Arial MT"/>
                        </a:rPr>
                        <a:t>Tot«i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900" spc="-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Prol«io</a:t>
                      </a:r>
                      <a:r>
                        <a:rPr dirty="0" sz="90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900" spc="-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4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Ativia«ae</a:t>
                      </a:r>
                      <a:r>
                        <a:rPr dirty="0" sz="900" spc="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ns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s.sso.0o0.ao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</a:tr>
              <a:tr h="174625"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2.808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900" spc="-85">
                          <a:latin typeface="Arial MT"/>
                          <a:cs typeface="Arial MT"/>
                        </a:rPr>
                        <a:t>Manutençao</a:t>
                      </a:r>
                      <a:r>
                        <a:rPr dirty="0" sz="9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0">
                          <a:latin typeface="Arial MT"/>
                          <a:cs typeface="Arial MT"/>
                        </a:rPr>
                        <a:t>Oosradonallzac¥o </a:t>
                      </a:r>
                      <a:r>
                        <a:rPr dirty="0" sz="900" spc="-7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900" spc="-3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900" spc="6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Admlnlattagvas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2.1.ê.0.â2.00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60"/>
                        </a:spcBef>
                        <a:tabLst>
                          <a:tab pos="3207385" algn="l"/>
                        </a:tabLst>
                      </a:pPr>
                      <a:r>
                        <a:rPr dirty="0" sz="900" spc="-11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9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9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900" spc="8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1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9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•</a:t>
                      </a:r>
                      <a:r>
                        <a:rPr dirty="0" sz="900" spc="-10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PESSOAL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900" spc="-9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Recur8o8</a:t>
                      </a:r>
                      <a:r>
                        <a:rPr dirty="0" sz="900" spc="5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5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900" spc="5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95">
                          <a:latin typeface="Arial MT"/>
                          <a:cs typeface="Arial MT"/>
                        </a:rPr>
                        <a:t>Vlnauladoa</a:t>
                      </a:r>
                      <a:r>
                        <a:rPr dirty="0" sz="9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10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962.000,00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304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00" spc="-35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900" spc="-7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90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900" spc="-35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0" b="1">
                          <a:solidFill>
                            <a:srgbClr val="484848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900" spc="-5" b="1">
                          <a:solidFill>
                            <a:srgbClr val="4848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25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RI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00" spc="-1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86k.000,00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254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55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4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-6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900" spc="-1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Unldade</a:t>
                      </a:r>
                      <a:r>
                        <a:rPr dirty="0" sz="900" spc="13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BFBFBF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4191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9.512.000,00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</a:tr>
              <a:tr h="164465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10" b="1">
                          <a:latin typeface="Arial"/>
                          <a:cs typeface="Arial"/>
                        </a:rPr>
                        <a:t>01.tê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4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8eoratsda</a:t>
                      </a:r>
                      <a:r>
                        <a:rPr dirty="0" sz="900" spc="-1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9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45">
                          <a:latin typeface="Arial MT"/>
                          <a:cs typeface="Arial MT"/>
                        </a:rPr>
                        <a:t>Trabalho,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latin typeface="Arial MT"/>
                          <a:cs typeface="Arial MT"/>
                        </a:rPr>
                        <a:t>gmprago</a:t>
                      </a:r>
                      <a:r>
                        <a:rPr dirty="0" sz="9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1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Renda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2.883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80">
                          <a:latin typeface="Arial MT"/>
                          <a:cs typeface="Arial MT"/>
                        </a:rPr>
                        <a:t>Manutencgo</a:t>
                      </a:r>
                      <a:r>
                        <a:rPr dirty="0" sz="9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solidFill>
                            <a:srgbClr val="828282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900" spc="-55">
                          <a:solidFill>
                            <a:srgbClr val="82828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Operaóonaltzacgo</a:t>
                      </a:r>
                      <a:r>
                        <a:rPr dirty="0" sz="900" spc="-9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5">
                          <a:latin typeface="Arial MT"/>
                          <a:cs typeface="Arial MT"/>
                        </a:rPr>
                        <a:t>daa </a:t>
                      </a:r>
                      <a:r>
                        <a:rPr dirty="0" sz="900" spc="-70">
                          <a:latin typeface="Arial MT"/>
                          <a:cs typeface="Arial MT"/>
                        </a:rPr>
                        <a:t>Unldades</a:t>
                      </a:r>
                      <a:r>
                        <a:rPr dirty="0" sz="9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Atmlnlatraavas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750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3,3.9,0.92.00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35"/>
                        </a:spcBef>
                        <a:tabLst>
                          <a:tab pos="3214370" algn="l"/>
                        </a:tabLst>
                      </a:pPr>
                      <a:r>
                        <a:rPr dirty="0" sz="900" spc="-11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9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3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0">
                          <a:latin typeface="Arial MT"/>
                          <a:cs typeface="Arial MT"/>
                        </a:rPr>
                        <a:t>EXERCfCIOS</a:t>
                      </a:r>
                      <a:r>
                        <a:rPr dirty="0" sz="9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900" spc="-9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Outroa</a:t>
                      </a:r>
                      <a:r>
                        <a:rPr dirty="0" sz="900" spc="3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900" spc="-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0">
                          <a:solidFill>
                            <a:srgbClr val="9E9E9E"/>
                          </a:solidFill>
                          <a:latin typeface="Arial MT"/>
                          <a:cs typeface="Arial MT"/>
                        </a:rPr>
                        <a:t>ngo</a:t>
                      </a:r>
                      <a:r>
                        <a:rPr dirty="0" sz="900" spc="15">
                          <a:solidFill>
                            <a:srgbClr val="9E9E9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Vtnculadas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4191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27.000,00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</a:tr>
              <a:tr h="1790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87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00" spc="-10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Totat</a:t>
                      </a:r>
                      <a:r>
                        <a:rPr dirty="0" sz="1000" spc="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8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1000" spc="-8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0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Pro}ato</a:t>
                      </a:r>
                      <a:r>
                        <a:rPr dirty="0" sz="1000" spc="3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75">
                          <a:solidFill>
                            <a:srgbClr val="9EB8B5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1000" spc="-30">
                          <a:solidFill>
                            <a:srgbClr val="9EB8B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9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1000" spc="-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87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900" spc="-45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5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900" spc="-75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latin typeface="Arial MT"/>
                          <a:cs typeface="Arial MT"/>
                        </a:rPr>
                        <a:t>Unldeda</a:t>
                      </a:r>
                      <a:r>
                        <a:rPr dirty="0" sz="90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RI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01.11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seofettda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uunlolpal</a:t>
                      </a:r>
                      <a:r>
                        <a:rPr dirty="0" sz="9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4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4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0">
                          <a:latin typeface="Arial MT"/>
                          <a:cs typeface="Arial MT"/>
                        </a:rPr>
                        <a:t>Meta</a:t>
                      </a:r>
                      <a:r>
                        <a:rPr dirty="0" sz="9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Ambiente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1701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9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2.823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900" spc="-8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9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solidFill>
                            <a:srgbClr val="B5B5B5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900" spc="-40">
                          <a:solidFill>
                            <a:srgbClr val="B5B5B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Operaclonakzaç0o</a:t>
                      </a:r>
                      <a:r>
                        <a:rPr dirty="0" sz="900" spc="-3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0">
                          <a:solidFill>
                            <a:srgbClr val="858585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900" spc="-10">
                          <a:solidFill>
                            <a:srgbClr val="85858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3.1.9.0.92.00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210560" algn="l"/>
                        </a:tabLst>
                      </a:pPr>
                      <a:r>
                        <a:rPr dirty="0" sz="900" spc="-11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9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3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9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1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9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900" spc="-8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PESSOAL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900" spc="-7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9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900" spc="-3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900" spc="1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5">
                          <a:solidFill>
                            <a:srgbClr val="707070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65">
                          <a:solidFill>
                            <a:srgbClr val="70707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28.000.fXf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7485">
                        <a:lnSpc>
                          <a:spcPct val="100000"/>
                        </a:lnSpc>
                        <a:spcBef>
                          <a:spcPts val="80"/>
                        </a:spcBef>
                        <a:tabLst>
                          <a:tab pos="3391535" algn="l"/>
                        </a:tabLst>
                      </a:pPr>
                      <a:r>
                        <a:rPr dirty="0" sz="900" spc="70">
                          <a:latin typeface="Arial MT"/>
                          <a:cs typeface="Arial MT"/>
                        </a:rPr>
                        <a:t>rot•i</a:t>
                      </a:r>
                      <a:r>
                        <a:rPr dirty="0" sz="900" spc="-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doP</a:t>
                      </a:r>
                      <a:r>
                        <a:rPr dirty="0" sz="9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9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to/Ativia«a«</a:t>
                      </a:r>
                      <a:r>
                        <a:rPr dirty="0" sz="900" spc="-1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374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2a.0so,ao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1549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8755">
                        <a:lnSpc>
                          <a:spcPts val="1030"/>
                        </a:lnSpc>
                        <a:spcBef>
                          <a:spcPts val="95"/>
                        </a:spcBef>
                      </a:pPr>
                      <a:r>
                        <a:rPr dirty="0" sz="900" spc="-4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-6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4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900" spc="-9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Unldade</a:t>
                      </a:r>
                      <a:r>
                        <a:rPr dirty="0" sz="900" spc="1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RI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41910">
                        <a:lnSpc>
                          <a:spcPts val="1030"/>
                        </a:lnSpc>
                        <a:spcBef>
                          <a:spcPts val="95"/>
                        </a:spcBef>
                      </a:pPr>
                      <a:r>
                        <a:rPr dirty="0" sz="900" spc="-10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26.000,00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</a:tr>
              <a:tr h="154940">
                <a:tc>
                  <a:txBody>
                    <a:bodyPr/>
                    <a:lstStyle/>
                    <a:p>
                      <a:pPr marL="162560">
                        <a:lnSpc>
                          <a:spcPts val="1030"/>
                        </a:lnSpc>
                      </a:pPr>
                      <a:r>
                        <a:rPr dirty="0" sz="9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0?.42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?829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spc="-6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Manut6llçdo</a:t>
                      </a:r>
                      <a:r>
                        <a:rPr dirty="0" sz="900" spc="6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Ooaracionakzação</a:t>
                      </a:r>
                      <a:r>
                        <a:rPr dirty="0" sz="900" spc="-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9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9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Unldadaa</a:t>
                      </a:r>
                      <a:r>
                        <a:rPr dirty="0" sz="900" spc="8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Admfniatra4vae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9705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3.18.0,82.X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80"/>
                        </a:spcBef>
                        <a:tabLst>
                          <a:tab pos="3210560" algn="l"/>
                        </a:tabLst>
                      </a:pPr>
                      <a:r>
                        <a:rPr dirty="0" sz="900" spc="-11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9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50">
                          <a:latin typeface="Arial MT"/>
                          <a:cs typeface="Arial MT"/>
                        </a:rPr>
                        <a:t>DG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0">
                          <a:latin typeface="Arial MT"/>
                          <a:cs typeface="Arial MT"/>
                        </a:rPr>
                        <a:t>MERCICIOS</a:t>
                      </a:r>
                      <a:r>
                        <a:rPr dirty="0" sz="9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10">
                          <a:latin typeface="Arial MT"/>
                          <a:cs typeface="Arial MT"/>
                        </a:rPr>
                        <a:t>ANTERIQRES</a:t>
                      </a:r>
                      <a:r>
                        <a:rPr dirty="0" sz="9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900" spc="-9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PESSOAL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-6172" sz="1350" spc="-7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Reoxsoe</a:t>
                      </a:r>
                      <a:r>
                        <a:rPr dirty="0" baseline="-6172" sz="1350" spc="-22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172" sz="1350" spc="-104">
                          <a:solidFill>
                            <a:srgbClr val="BDBDBD"/>
                          </a:solidFill>
                          <a:latin typeface="Arial MT"/>
                          <a:cs typeface="Arial MT"/>
                        </a:rPr>
                        <a:t>ndo</a:t>
                      </a:r>
                      <a:r>
                        <a:rPr dirty="0" baseline="-6172" sz="1350" spc="-22">
                          <a:solidFill>
                            <a:srgbClr val="BDBDB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172" sz="1350" spc="-112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-6172" sz="1350" spc="89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172" sz="1350" spc="-104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-6172" sz="1350" spc="-7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172" sz="1350" spc="-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baseline="-6172" sz="13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4381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9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70.000,00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304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45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9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4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Pro}ato</a:t>
                      </a:r>
                      <a:r>
                        <a:rPr dirty="0" sz="900" spc="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0">
                          <a:solidFill>
                            <a:srgbClr val="696969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900" spc="-30">
                          <a:solidFill>
                            <a:srgbClr val="69696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Attylgads</a:t>
                      </a:r>
                      <a:r>
                        <a:rPr dirty="0" sz="900" spc="-20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7g.ggg,gg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</a:tr>
              <a:tr h="151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5580">
                        <a:lnSpc>
                          <a:spcPts val="1005"/>
                        </a:lnSpc>
                        <a:spcBef>
                          <a:spcPts val="95"/>
                        </a:spcBef>
                      </a:pPr>
                      <a:r>
                        <a:rPr dirty="0" sz="900" spc="-45">
                          <a:latin typeface="Arial MT"/>
                          <a:cs typeface="Arial MT"/>
                        </a:rPr>
                        <a:t>Tetal</a:t>
                      </a:r>
                      <a:r>
                        <a:rPr dirty="0" sz="900" spc="-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900" spc="-7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Unldade</a:t>
                      </a:r>
                      <a:r>
                        <a:rPr dirty="0" sz="900" spc="1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Rg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ts val="1005"/>
                        </a:lnSpc>
                        <a:spcBef>
                          <a:spcPts val="95"/>
                        </a:spcBef>
                      </a:pPr>
                      <a:r>
                        <a:rPr dirty="0" sz="9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yg,ggg,gg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</a:tr>
              <a:tr h="159385">
                <a:tc>
                  <a:txBody>
                    <a:bodyPr/>
                    <a:lstStyle/>
                    <a:p>
                      <a:pPr marL="159385">
                        <a:lnSpc>
                          <a:spcPts val="1010"/>
                        </a:lnSpc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01.t3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00" spc="-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8scrataria</a:t>
                      </a:r>
                      <a:r>
                        <a:rPr dirty="0" sz="9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9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900" spc="-4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0">
                          <a:latin typeface="Arial MT"/>
                          <a:cs typeface="Arial MT"/>
                        </a:rPr>
                        <a:t>6ar¥tçoa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Públicos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2.825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900" spc="-8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900" spc="6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solidFill>
                            <a:srgbClr val="A7A7A7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900" spc="-15">
                          <a:solidFill>
                            <a:srgbClr val="A7A7A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Ooeraclona5zacão</a:t>
                      </a:r>
                      <a:r>
                        <a:rPr dirty="0" sz="900" spc="-2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9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SecfeBrla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5420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3.1.9.0.02.00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204845" algn="l"/>
                        </a:tabLst>
                      </a:pPr>
                      <a:r>
                        <a:rPr dirty="0" sz="900" spc="-60">
                          <a:latin typeface="Arial MT"/>
                          <a:cs typeface="Arial MT"/>
                        </a:rPr>
                        <a:t>DEgPE3A8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5">
                          <a:latin typeface="Arial MT"/>
                          <a:cs typeface="Arial MT"/>
                        </a:rPr>
                        <a:t>MERCICIOS</a:t>
                      </a:r>
                      <a:r>
                        <a:rPr dirty="0" sz="9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40">
                          <a:latin typeface="Arial MT"/>
                          <a:cs typeface="Arial MT"/>
                        </a:rPr>
                        <a:t>MTERIORES</a:t>
                      </a:r>
                      <a:r>
                        <a:rPr dirty="0" sz="9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900" spc="-1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PESSOAL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-6172" sz="1350" spc="-112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-6172" sz="1350" spc="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172" sz="1350" spc="-104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-6172" sz="1350" spc="22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172" sz="1350" spc="-1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-6172" sz="1350" spc="7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172" sz="1350" spc="-82">
                          <a:solidFill>
                            <a:srgbClr val="6B6B6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-6172" sz="1350" spc="-127">
                          <a:solidFill>
                            <a:srgbClr val="6B6B6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172" sz="1350" spc="-1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baseline="-6172" sz="13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4572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9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215,000,00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3302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73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00" spc="-25">
                          <a:latin typeface="Arial MT"/>
                          <a:cs typeface="Arial MT"/>
                        </a:rPr>
                        <a:t>7otal</a:t>
                      </a:r>
                      <a:r>
                        <a:rPr dirty="0" sz="900" spc="-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900" spc="-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Prolato/</a:t>
                      </a:r>
                      <a:r>
                        <a:rPr dirty="0" sz="9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AtMdadc</a:t>
                      </a:r>
                      <a:r>
                        <a:rPr dirty="0" sz="900" spc="-1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Rt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00" spc="-1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t1c.o00,00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</a:tr>
              <a:tr h="299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56210">
                        <a:lnSpc>
                          <a:spcPct val="100000"/>
                        </a:lnSpc>
                      </a:pPr>
                      <a:r>
                        <a:rPr dirty="0" sz="90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01.14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2726690">
                        <a:lnSpc>
                          <a:spcPts val="1045"/>
                        </a:lnSpc>
                        <a:spcBef>
                          <a:spcPts val="140"/>
                        </a:spcBef>
                      </a:pPr>
                      <a:r>
                        <a:rPr dirty="0" sz="900" spc="-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-7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daUnldada</a:t>
                      </a:r>
                      <a:r>
                        <a:rPr dirty="0" sz="900" spc="13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900">
                        <a:latin typeface="Arial MT"/>
                        <a:cs typeface="Arial MT"/>
                      </a:endParaRPr>
                    </a:p>
                    <a:p>
                      <a:pPr marL="102235">
                        <a:lnSpc>
                          <a:spcPts val="1045"/>
                        </a:lnSpc>
                      </a:pPr>
                      <a:r>
                        <a:rPr dirty="0" sz="900" spc="-50">
                          <a:latin typeface="Arial MT"/>
                          <a:cs typeface="Arial MT"/>
                        </a:rPr>
                        <a:t>Ssorotaria</a:t>
                      </a:r>
                      <a:r>
                        <a:rPr dirty="0" sz="9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9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45"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Suprimentos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900" spc="-10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Eie.000,00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65735">
                <a:tc>
                  <a:txBody>
                    <a:bodyPr/>
                    <a:lstStyle/>
                    <a:p>
                      <a:pPr marL="1574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2.848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900" spc="-7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Manutenc0o.</a:t>
                      </a:r>
                      <a:r>
                        <a:rPr dirty="0" sz="900" spc="9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Admlnlatraç¥o</a:t>
                      </a:r>
                      <a:r>
                        <a:rPr dirty="0" sz="900" spc="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7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Opsraclonallzec0o</a:t>
                      </a:r>
                      <a:r>
                        <a:rPr dirty="0" sz="900" spc="-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daa</a:t>
                      </a:r>
                      <a:r>
                        <a:rPr dirty="0" sz="900" spc="-4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Unldadaa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3.1.9.0.02.00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201670" algn="l"/>
                        </a:tabLst>
                      </a:pPr>
                      <a:r>
                        <a:rPr dirty="0" baseline="3086" sz="1350" spc="-187" b="1">
                          <a:latin typeface="Arial"/>
                          <a:cs typeface="Arial"/>
                        </a:rPr>
                        <a:t>OESPESAS</a:t>
                      </a:r>
                      <a:r>
                        <a:rPr dirty="0" baseline="3086" sz="1350" spc="67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baseline="3086" sz="1350" spc="-15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baseline="3086" sz="1350" spc="-37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baseline="3086" sz="1350" spc="-150" b="1">
                          <a:solidFill>
                            <a:srgbClr val="070707"/>
                          </a:solidFill>
                          <a:latin typeface="Arial"/>
                          <a:cs typeface="Arial"/>
                        </a:rPr>
                        <a:t>EXERCÍCIOS</a:t>
                      </a:r>
                      <a:r>
                        <a:rPr dirty="0" baseline="3086" sz="1350" spc="135" b="1">
                          <a:solidFill>
                            <a:srgbClr val="07070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baseline="3086" sz="1350" spc="-157" b="1">
                          <a:latin typeface="Arial"/>
                          <a:cs typeface="Arial"/>
                        </a:rPr>
                        <a:t>ANTERIORES</a:t>
                      </a:r>
                      <a:r>
                        <a:rPr dirty="0" baseline="3086" sz="1350" spc="97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baseline="3086" sz="13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086" sz="1350" spc="-179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086" sz="1350" spc="-15">
                          <a:latin typeface="Arial MT"/>
                          <a:cs typeface="Arial MT"/>
                        </a:rPr>
                        <a:t>PESSOAL</a:t>
                      </a:r>
                      <a:r>
                        <a:rPr dirty="0" baseline="3086" sz="13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900" spc="-8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ReciJtaos</a:t>
                      </a:r>
                      <a:r>
                        <a:rPr dirty="0" sz="900" spc="1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r›0o</a:t>
                      </a:r>
                      <a:r>
                        <a:rPr dirty="0" sz="900" spc="1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900" spc="4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5">
                          <a:solidFill>
                            <a:srgbClr val="BFBFB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75">
                          <a:solidFill>
                            <a:srgbClr val="BFBFB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lrrlposto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900" spc="-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60.000,00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986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45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9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4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Pro{ato</a:t>
                      </a:r>
                      <a:r>
                        <a:rPr dirty="0" sz="9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900" spc="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AtMdada </a:t>
                      </a:r>
                      <a:r>
                        <a:rPr dirty="0" sz="900" spc="-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RI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5334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1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SO.000,00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</a:tr>
              <a:tr h="1536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9865">
                        <a:lnSpc>
                          <a:spcPts val="1015"/>
                        </a:lnSpc>
                        <a:spcBef>
                          <a:spcPts val="95"/>
                        </a:spcBef>
                      </a:pPr>
                      <a:r>
                        <a:rPr dirty="0" sz="900" spc="-45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4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900" spc="-9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Unld«d«</a:t>
                      </a:r>
                      <a:r>
                        <a:rPr dirty="0" sz="900" spc="114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696969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ts val="1015"/>
                        </a:lnSpc>
                        <a:spcBef>
                          <a:spcPts val="95"/>
                        </a:spcBef>
                      </a:pPr>
                      <a:r>
                        <a:rPr dirty="0" sz="9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SO.000,00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</a:tr>
              <a:tr h="241935">
                <a:tc>
                  <a:txBody>
                    <a:bodyPr/>
                    <a:lstStyle/>
                    <a:p>
                      <a:pPr marL="156210">
                        <a:lnSpc>
                          <a:spcPts val="1019"/>
                        </a:lnSpc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01.15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B w="9525">
                      <a:solidFill>
                        <a:srgbClr val="3B3F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ts val="1070"/>
                        </a:lnSpc>
                      </a:pPr>
                      <a:r>
                        <a:rPr dirty="0" sz="900" spc="-4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8earatdrla</a:t>
                      </a:r>
                      <a:r>
                        <a:rPr dirty="0" sz="900" spc="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4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45">
                          <a:solidFill>
                            <a:srgbClr val="546E6D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900" spc="5">
                          <a:solidFill>
                            <a:srgbClr val="546E6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95">
                          <a:latin typeface="Arial MT"/>
                          <a:cs typeface="Arial MT"/>
                        </a:rPr>
                        <a:t>Aaolat€nela</a:t>
                      </a:r>
                      <a:r>
                        <a:rPr dirty="0" sz="9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0" b="1">
                          <a:latin typeface="Arial"/>
                          <a:cs typeface="Arial"/>
                        </a:rPr>
                        <a:t>Social</a:t>
                      </a:r>
                      <a:r>
                        <a:rPr dirty="0" sz="9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8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40">
                          <a:latin typeface="Arial MT"/>
                          <a:cs typeface="Arial MT"/>
                        </a:rPr>
                        <a:t>Dlraltoa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Humanos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B w="9525">
                      <a:solidFill>
                        <a:srgbClr val="3B3F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3B3F3B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5602" y="2200023"/>
            <a:ext cx="1218207" cy="118837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435178" y="3007512"/>
            <a:ext cx="487282" cy="97507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492303" y="7051047"/>
            <a:ext cx="1550168" cy="103602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508270" y="5874857"/>
            <a:ext cx="432463" cy="97507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505225" y="6051590"/>
            <a:ext cx="435509" cy="97507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435178" y="2830778"/>
            <a:ext cx="490328" cy="97507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354879" y="413896"/>
            <a:ext cx="3228340" cy="584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11574" sz="1800" spc="-112">
                <a:latin typeface="Arial Black"/>
                <a:cs typeface="Arial Black"/>
              </a:rPr>
              <a:t>P</a:t>
            </a:r>
            <a:r>
              <a:rPr dirty="0" baseline="-6944" sz="1800" spc="-127">
                <a:latin typeface="Arial Black"/>
                <a:cs typeface="Arial Black"/>
              </a:rPr>
              <a:t>REFEITUR</a:t>
            </a:r>
            <a:r>
              <a:rPr dirty="0" baseline="-6944" sz="1800" spc="-1087">
                <a:latin typeface="Arial Black"/>
                <a:cs typeface="Arial Black"/>
              </a:rPr>
              <a:t>A</a:t>
            </a:r>
            <a:r>
              <a:rPr dirty="0" sz="1200" spc="-85">
                <a:latin typeface="Arial Black"/>
                <a:cs typeface="Arial Black"/>
              </a:rPr>
              <a:t>MUNICIPA</a:t>
            </a:r>
            <a:r>
              <a:rPr dirty="0" sz="1200" spc="-75">
                <a:latin typeface="Arial Black"/>
                <a:cs typeface="Arial Black"/>
              </a:rPr>
              <a:t>L</a:t>
            </a:r>
            <a:r>
              <a:rPr dirty="0" sz="1200" spc="40">
                <a:latin typeface="Arial Black"/>
                <a:cs typeface="Arial Black"/>
              </a:rPr>
              <a:t> </a:t>
            </a:r>
            <a:r>
              <a:rPr dirty="0" sz="1200" spc="-90">
                <a:solidFill>
                  <a:srgbClr val="111111"/>
                </a:solidFill>
                <a:latin typeface="Arial Black"/>
                <a:cs typeface="Arial Black"/>
              </a:rPr>
              <a:t>DE</a:t>
            </a:r>
            <a:r>
              <a:rPr dirty="0" sz="1200" spc="-45">
                <a:solidFill>
                  <a:srgbClr val="111111"/>
                </a:solidFill>
                <a:latin typeface="Arial Black"/>
                <a:cs typeface="Arial Black"/>
              </a:rPr>
              <a:t> </a:t>
            </a:r>
            <a:r>
              <a:rPr dirty="0" baseline="2314" sz="1800" spc="-15">
                <a:latin typeface="Arial Black"/>
                <a:cs typeface="Arial Black"/>
              </a:rPr>
              <a:t>S</a:t>
            </a:r>
            <a:r>
              <a:rPr dirty="0" baseline="6944" sz="1800" spc="-15">
                <a:latin typeface="Arial Black"/>
                <a:cs typeface="Arial Black"/>
              </a:rPr>
              <a:t>EROPEDICA</a:t>
            </a:r>
            <a:endParaRPr baseline="6944" sz="1800">
              <a:latin typeface="Arial Black"/>
              <a:cs typeface="Arial Black"/>
            </a:endParaRPr>
          </a:p>
          <a:p>
            <a:pPr marL="42545" marR="2067560">
              <a:lnSpc>
                <a:spcPct val="108900"/>
              </a:lnSpc>
              <a:spcBef>
                <a:spcPts val="610"/>
              </a:spcBef>
            </a:pPr>
            <a:r>
              <a:rPr dirty="0" sz="900" spc="-65">
                <a:latin typeface="Arial MT"/>
                <a:cs typeface="Arial MT"/>
              </a:rPr>
              <a:t>Rua</a:t>
            </a:r>
            <a:r>
              <a:rPr dirty="0" sz="900" spc="-35">
                <a:latin typeface="Arial MT"/>
                <a:cs typeface="Arial MT"/>
              </a:rPr>
              <a:t> </a:t>
            </a:r>
            <a:r>
              <a:rPr dirty="0" sz="900" spc="-60">
                <a:latin typeface="Arial MT"/>
                <a:cs typeface="Arial MT"/>
              </a:rPr>
              <a:t>Marla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 spc="-40">
                <a:latin typeface="Arial MT"/>
                <a:cs typeface="Arial MT"/>
              </a:rPr>
              <a:t>Leuranço,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 spc="-25">
                <a:solidFill>
                  <a:srgbClr val="0C0C0C"/>
                </a:solidFill>
                <a:latin typeface="Arial MT"/>
                <a:cs typeface="Arial MT"/>
              </a:rPr>
              <a:t>18 </a:t>
            </a:r>
            <a:r>
              <a:rPr dirty="0" sz="900" spc="-65">
                <a:latin typeface="Arial MT"/>
                <a:cs typeface="Arial MT"/>
              </a:rPr>
              <a:t>Faxanda</a:t>
            </a:r>
            <a:r>
              <a:rPr dirty="0" sz="900" spc="-10">
                <a:latin typeface="Arial MT"/>
                <a:cs typeface="Arial MT"/>
              </a:rPr>
              <a:t> Caxias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09413" y="2332062"/>
            <a:ext cx="256603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b="1">
                <a:latin typeface="Arial"/>
                <a:cs typeface="Arial"/>
              </a:rPr>
              <a:t>PREFEITURA</a:t>
            </a:r>
            <a:r>
              <a:rPr dirty="0" sz="900" spc="275" b="1">
                <a:latin typeface="Arial"/>
                <a:cs typeface="Arial"/>
              </a:rPr>
              <a:t> </a:t>
            </a:r>
            <a:r>
              <a:rPr dirty="0" sz="900" b="1">
                <a:latin typeface="Arial"/>
                <a:cs typeface="Arial"/>
              </a:rPr>
              <a:t>MUNICIPAL</a:t>
            </a:r>
            <a:r>
              <a:rPr dirty="0" sz="900" spc="245" b="1">
                <a:latin typeface="Arial"/>
                <a:cs typeface="Arial"/>
              </a:rPr>
              <a:t> </a:t>
            </a:r>
            <a:r>
              <a:rPr dirty="0" sz="900" spc="50" b="1">
                <a:solidFill>
                  <a:srgbClr val="0C0C0C"/>
                </a:solidFill>
                <a:latin typeface="Arial"/>
                <a:cs typeface="Arial"/>
              </a:rPr>
              <a:t>DE</a:t>
            </a:r>
            <a:r>
              <a:rPr dirty="0" sz="900" spc="130" b="1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latin typeface="Arial"/>
                <a:cs typeface="Arial"/>
              </a:rPr>
              <a:t>SEROPEDICA</a:t>
            </a:r>
            <a:endParaRPr sz="90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86075" y="2450901"/>
            <a:ext cx="273050" cy="367030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900" spc="-40">
                <a:latin typeface="Arial MT"/>
                <a:cs typeface="Arial MT"/>
              </a:rPr>
              <a:t>01.0y</a:t>
            </a:r>
            <a:endParaRPr sz="9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265"/>
              </a:spcBef>
            </a:pPr>
            <a:r>
              <a:rPr dirty="0" sz="900" spc="-60">
                <a:latin typeface="Arial MT"/>
                <a:cs typeface="Arial MT"/>
              </a:rPr>
              <a:t>2.804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455900" y="2450901"/>
            <a:ext cx="4055745" cy="690245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360"/>
              </a:spcBef>
            </a:pPr>
            <a:r>
              <a:rPr dirty="0" sz="900" spc="-55">
                <a:latin typeface="Arial MT"/>
                <a:cs typeface="Arial MT"/>
              </a:rPr>
              <a:t>Secretaria</a:t>
            </a:r>
            <a:r>
              <a:rPr dirty="0" sz="900" spc="-10">
                <a:latin typeface="Arial MT"/>
                <a:cs typeface="Arial MT"/>
              </a:rPr>
              <a:t> </a:t>
            </a:r>
            <a:r>
              <a:rPr dirty="0" sz="900" spc="-35">
                <a:latin typeface="Arial MT"/>
                <a:cs typeface="Arial MT"/>
              </a:rPr>
              <a:t>Municipal</a:t>
            </a:r>
            <a:r>
              <a:rPr dirty="0" sz="900" spc="10"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900" spc="-6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Fazendc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sz="900" spc="-80">
                <a:latin typeface="Arial MT"/>
                <a:cs typeface="Arial MT"/>
              </a:rPr>
              <a:t>Manutenção</a:t>
            </a:r>
            <a:r>
              <a:rPr dirty="0" sz="900" spc="60">
                <a:latin typeface="Arial MT"/>
                <a:cs typeface="Arial MT"/>
              </a:rPr>
              <a:t> </a:t>
            </a:r>
            <a:r>
              <a:rPr dirty="0" sz="900" spc="-35">
                <a:solidFill>
                  <a:srgbClr val="4B4B4B"/>
                </a:solidFill>
                <a:latin typeface="Arial MT"/>
                <a:cs typeface="Arial MT"/>
              </a:rPr>
              <a:t>e</a:t>
            </a:r>
            <a:r>
              <a:rPr dirty="0" sz="900" spc="-2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latin typeface="Arial MT"/>
                <a:cs typeface="Arial MT"/>
              </a:rPr>
              <a:t>Ooerecionaliza¢8o</a:t>
            </a:r>
            <a:r>
              <a:rPr dirty="0" sz="900" spc="-60"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262626"/>
                </a:solidFill>
                <a:latin typeface="Arial MT"/>
                <a:cs typeface="Arial MT"/>
              </a:rPr>
              <a:t>das</a:t>
            </a:r>
            <a:r>
              <a:rPr dirty="0" sz="900" spc="-4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11111"/>
                </a:solidFill>
                <a:latin typeface="Arial MT"/>
                <a:cs typeface="Arial MT"/>
              </a:rPr>
              <a:t>Unidades</a:t>
            </a:r>
            <a:r>
              <a:rPr dirty="0" sz="900" spc="10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Administrativas</a:t>
            </a:r>
            <a:endParaRPr sz="900">
              <a:latin typeface="Arial MT"/>
              <a:cs typeface="Arial MT"/>
            </a:endParaRPr>
          </a:p>
          <a:p>
            <a:pPr marL="2643505">
              <a:lnSpc>
                <a:spcPct val="100000"/>
              </a:lnSpc>
              <a:spcBef>
                <a:spcPts val="70"/>
              </a:spcBef>
            </a:pPr>
            <a:r>
              <a:rPr dirty="0" sz="900" spc="-35">
                <a:latin typeface="Arial MT"/>
                <a:cs typeface="Arial MT"/>
              </a:rPr>
              <a:t>Total</a:t>
            </a:r>
            <a:r>
              <a:rPr dirty="0" sz="900" spc="-65">
                <a:latin typeface="Arial MT"/>
                <a:cs typeface="Arial MT"/>
              </a:rPr>
              <a:t> </a:t>
            </a:r>
            <a:r>
              <a:rPr dirty="0" sz="900" spc="-35">
                <a:solidFill>
                  <a:srgbClr val="0E0E0E"/>
                </a:solidFill>
                <a:latin typeface="Arial MT"/>
                <a:cs typeface="Arial MT"/>
              </a:rPr>
              <a:t>do</a:t>
            </a:r>
            <a:r>
              <a:rPr dirty="0" sz="900" spc="-5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latin typeface="Arial MT"/>
                <a:cs typeface="Arial MT"/>
              </a:rPr>
              <a:t>Pro}ato</a:t>
            </a:r>
            <a:r>
              <a:rPr dirty="0" sz="900" spc="-75">
                <a:latin typeface="Arial MT"/>
                <a:cs typeface="Arial MT"/>
              </a:rPr>
              <a:t> </a:t>
            </a:r>
            <a:r>
              <a:rPr dirty="0" sz="900" i="1">
                <a:solidFill>
                  <a:srgbClr val="424242"/>
                </a:solidFill>
                <a:latin typeface="Arial"/>
                <a:cs typeface="Arial"/>
              </a:rPr>
              <a:t>I</a:t>
            </a:r>
            <a:r>
              <a:rPr dirty="0" sz="900" spc="10" i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900" spc="-40">
                <a:latin typeface="Arial MT"/>
                <a:cs typeface="Arial MT"/>
              </a:rPr>
              <a:t>AtNldade</a:t>
            </a:r>
            <a:r>
              <a:rPr dirty="0" sz="900" spc="10">
                <a:latin typeface="Arial MT"/>
                <a:cs typeface="Arial MT"/>
              </a:rPr>
              <a:t> </a:t>
            </a:r>
            <a:r>
              <a:rPr dirty="0" sz="900" spc="-25">
                <a:solidFill>
                  <a:srgbClr val="383838"/>
                </a:solidFill>
                <a:latin typeface="Arial MT"/>
                <a:cs typeface="Arial MT"/>
              </a:rPr>
              <a:t>RI</a:t>
            </a:r>
            <a:endParaRPr sz="900">
              <a:latin typeface="Arial MT"/>
              <a:cs typeface="Arial MT"/>
            </a:endParaRPr>
          </a:p>
          <a:p>
            <a:pPr marL="2646680">
              <a:lnSpc>
                <a:spcPct val="100000"/>
              </a:lnSpc>
              <a:spcBef>
                <a:spcPts val="315"/>
              </a:spcBef>
            </a:pPr>
            <a:r>
              <a:rPr dirty="0" sz="900" spc="-45">
                <a:latin typeface="Arial MT"/>
                <a:cs typeface="Arial MT"/>
              </a:rPr>
              <a:t>Total</a:t>
            </a:r>
            <a:r>
              <a:rPr dirty="0" sz="900" spc="-60"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363636"/>
                </a:solidFill>
                <a:latin typeface="Arial MT"/>
                <a:cs typeface="Arial MT"/>
              </a:rPr>
              <a:t>da</a:t>
            </a:r>
            <a:r>
              <a:rPr dirty="0" sz="900" spc="-7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900" spc="-35">
                <a:solidFill>
                  <a:srgbClr val="212121"/>
                </a:solidFill>
                <a:latin typeface="Arial MT"/>
                <a:cs typeface="Arial MT"/>
              </a:rPr>
              <a:t>Unldade</a:t>
            </a:r>
            <a:r>
              <a:rPr dirty="0" sz="900" spc="14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900" spc="-25">
                <a:solidFill>
                  <a:srgbClr val="2F2F2F"/>
                </a:solidFill>
                <a:latin typeface="Arial MT"/>
                <a:cs typeface="Arial MT"/>
              </a:rPr>
              <a:t>RS</a:t>
            </a:r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920" y="1261509"/>
            <a:ext cx="6429087" cy="9141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6921" y="472303"/>
            <a:ext cx="700469" cy="694744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572557" y="9700522"/>
            <a:ext cx="6438265" cy="0"/>
          </a:xfrm>
          <a:custGeom>
            <a:avLst/>
            <a:gdLst/>
            <a:ahLst/>
            <a:cxnLst/>
            <a:rect l="l" t="t" r="r" b="b"/>
            <a:pathLst>
              <a:path w="6438265" h="0">
                <a:moveTo>
                  <a:pt x="0" y="0"/>
                </a:moveTo>
                <a:lnTo>
                  <a:pt x="6438226" y="0"/>
                </a:lnTo>
              </a:path>
            </a:pathLst>
          </a:custGeom>
          <a:ln w="15235">
            <a:solidFill>
              <a:srgbClr val="383F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76586" y="368444"/>
            <a:ext cx="3104515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7246" sz="1725" b="1">
                <a:latin typeface="Arial"/>
                <a:cs typeface="Arial"/>
              </a:rPr>
              <a:t>PREFEITURA</a:t>
            </a:r>
            <a:r>
              <a:rPr dirty="0" baseline="-7246" sz="1725" spc="89" b="1"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0A0A0A"/>
                </a:solidFill>
                <a:latin typeface="Arial"/>
                <a:cs typeface="Arial"/>
              </a:rPr>
              <a:t>MUNICIPAL</a:t>
            </a:r>
            <a:r>
              <a:rPr dirty="0" sz="1150" spc="10" b="1">
                <a:solidFill>
                  <a:srgbClr val="0A0A0A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0F0F0F"/>
                </a:solidFill>
                <a:latin typeface="Arial"/>
                <a:cs typeface="Arial"/>
              </a:rPr>
              <a:t>DE</a:t>
            </a:r>
            <a:r>
              <a:rPr dirty="0" sz="1150" spc="-45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42545" marR="1950085">
              <a:lnSpc>
                <a:spcPct val="117600"/>
              </a:lnSpc>
              <a:spcBef>
                <a:spcPts val="585"/>
              </a:spcBef>
            </a:pPr>
            <a:r>
              <a:rPr dirty="0" sz="850" spc="-45">
                <a:solidFill>
                  <a:srgbClr val="080808"/>
                </a:solidFill>
                <a:latin typeface="Arial MT"/>
                <a:cs typeface="Arial MT"/>
              </a:rPr>
              <a:t>Rua</a:t>
            </a:r>
            <a:r>
              <a:rPr dirty="0" sz="850" spc="-4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Maria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Lourenço,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</a:t>
            </a:r>
            <a:r>
              <a:rPr dirty="0" sz="850" spc="-40">
                <a:latin typeface="Arial MT"/>
                <a:cs typeface="Arial MT"/>
              </a:rPr>
              <a:t>Fazenda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78944" y="2090844"/>
            <a:ext cx="2603500" cy="359410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u="heavy" sz="850" spc="-20"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heavy" sz="850" spc="15"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Suelementadas</a:t>
            </a:r>
            <a:r>
              <a:rPr dirty="0" u="heavy" sz="850" spc="500"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3500">
              <a:lnSpc>
                <a:spcPct val="100000"/>
              </a:lnSpc>
              <a:spcBef>
                <a:spcPts val="250"/>
              </a:spcBef>
            </a:pPr>
            <a:r>
              <a:rPr dirty="0" sz="950" b="1">
                <a:latin typeface="Arial"/>
                <a:cs typeface="Arial"/>
              </a:rPr>
              <a:t>PREFEITURA</a:t>
            </a:r>
            <a:r>
              <a:rPr dirty="0" sz="950" spc="2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6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-10" b="1">
                <a:latin typeface="Arial"/>
                <a:cs typeface="Arial"/>
              </a:rPr>
              <a:t> 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79211" y="2379545"/>
            <a:ext cx="3769360" cy="55562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41910" marR="30480" indent="-4445">
              <a:lnSpc>
                <a:spcPct val="135300"/>
              </a:lnSpc>
              <a:spcBef>
                <a:spcPts val="135"/>
              </a:spcBef>
              <a:tabLst>
                <a:tab pos="808990" algn="l"/>
              </a:tabLst>
            </a:pPr>
            <a:r>
              <a:rPr dirty="0" baseline="-9803" sz="1275" spc="-15">
                <a:solidFill>
                  <a:srgbClr val="080808"/>
                </a:solidFill>
                <a:latin typeface="Arial MT"/>
                <a:cs typeface="Arial MT"/>
              </a:rPr>
              <a:t>01.15</a:t>
            </a:r>
            <a:r>
              <a:rPr dirty="0" baseline="-9803" sz="1275">
                <a:solidFill>
                  <a:srgbClr val="080808"/>
                </a:solidFill>
                <a:latin typeface="Arial MT"/>
                <a:cs typeface="Arial MT"/>
              </a:rPr>
              <a:t>	</a:t>
            </a:r>
            <a:r>
              <a:rPr dirty="0" baseline="-9803" sz="1275" spc="-337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Secretáëa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Municipal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E0E0E"/>
                </a:solidFill>
                <a:latin typeface="Arial MT"/>
                <a:cs typeface="Arial MT"/>
              </a:rPr>
              <a:t>de</a:t>
            </a:r>
            <a:r>
              <a:rPr dirty="0" sz="850" spc="-3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Assiat6ncia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Social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0F0F0F"/>
                </a:solidFill>
                <a:latin typeface="Arial MT"/>
                <a:cs typeface="Arial MT"/>
              </a:rPr>
              <a:t>e</a:t>
            </a:r>
            <a:r>
              <a:rPr dirty="0" sz="850" spc="-6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Direitos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Humanos </a:t>
            </a:r>
            <a:r>
              <a:rPr dirty="0" baseline="-9803" sz="1275" spc="-15">
                <a:latin typeface="Arial MT"/>
                <a:cs typeface="Arial MT"/>
              </a:rPr>
              <a:t>2.849</a:t>
            </a:r>
            <a:r>
              <a:rPr dirty="0" baseline="-9803" sz="1275">
                <a:latin typeface="Arial MT"/>
                <a:cs typeface="Arial MT"/>
              </a:rPr>
              <a:t>	</a:t>
            </a:r>
            <a:r>
              <a:rPr dirty="0" baseline="-9803" sz="1275" spc="-337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Manutenção,</a:t>
            </a:r>
            <a:r>
              <a:rPr dirty="0" sz="850" spc="100"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0E0E0E"/>
                </a:solidFill>
                <a:latin typeface="Arial MT"/>
                <a:cs typeface="Arial MT"/>
              </a:rPr>
              <a:t>Administra4ão</a:t>
            </a:r>
            <a:r>
              <a:rPr dirty="0" sz="850" spc="6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B3B3B"/>
                </a:solidFill>
                <a:latin typeface="Arial MT"/>
                <a:cs typeface="Arial MT"/>
              </a:rPr>
              <a:t>e</a:t>
            </a:r>
            <a:r>
              <a:rPr dirty="0" sz="850" spc="-3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Operacionalizarão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151515"/>
                </a:solidFill>
                <a:latin typeface="Arial MT"/>
                <a:cs typeface="Arial MT"/>
              </a:rPr>
              <a:t>das</a:t>
            </a:r>
            <a:r>
              <a:rPr dirty="0" sz="850" spc="-1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Unidade 3.1.9.0.92.00</a:t>
            </a:r>
            <a:r>
              <a:rPr dirty="0" sz="850">
                <a:latin typeface="Arial MT"/>
                <a:cs typeface="Arial MT"/>
              </a:rPr>
              <a:t>	</a:t>
            </a:r>
            <a:r>
              <a:rPr dirty="0" sz="850" spc="-60">
                <a:latin typeface="Arial MT"/>
                <a:cs typeface="Arial MT"/>
              </a:rPr>
              <a:t>DESPESAS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DE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EXERCÍCIOS</a:t>
            </a:r>
            <a:r>
              <a:rPr dirty="0" sz="850" spc="60"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ANTERIORES</a:t>
            </a:r>
            <a:r>
              <a:rPr dirty="0" sz="850" spc="55"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F2F2F"/>
                </a:solidFill>
                <a:latin typeface="Arial MT"/>
                <a:cs typeface="Arial MT"/>
              </a:rPr>
              <a:t>-</a:t>
            </a:r>
            <a:r>
              <a:rPr dirty="0" sz="850" spc="-6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PESSOAL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10648" y="3251026"/>
            <a:ext cx="591820" cy="531495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50" spc="-10" b="1">
                <a:solidFill>
                  <a:srgbClr val="070707"/>
                </a:solidFill>
                <a:latin typeface="Arial"/>
                <a:cs typeface="Arial"/>
              </a:rPr>
              <a:t>01.16</a:t>
            </a:r>
            <a:endParaRPr sz="850">
              <a:latin typeface="Arial"/>
              <a:cs typeface="Arial"/>
            </a:endParaRPr>
          </a:p>
          <a:p>
            <a:pPr marL="19685">
              <a:lnSpc>
                <a:spcPct val="100000"/>
              </a:lnSpc>
              <a:spcBef>
                <a:spcPts val="325"/>
              </a:spcBef>
            </a:pPr>
            <a:r>
              <a:rPr dirty="0" sz="850" spc="-10">
                <a:solidFill>
                  <a:srgbClr val="0A0A0A"/>
                </a:solidFill>
                <a:latin typeface="Arial MT"/>
                <a:cs typeface="Arial MT"/>
              </a:rPr>
              <a:t>2.832</a:t>
            </a:r>
            <a:endParaRPr sz="850">
              <a:latin typeface="Arial MT"/>
              <a:cs typeface="Arial MT"/>
            </a:endParaRPr>
          </a:p>
          <a:p>
            <a:pPr marL="18415">
              <a:lnSpc>
                <a:spcPct val="100000"/>
              </a:lnSpc>
              <a:spcBef>
                <a:spcPts val="275"/>
              </a:spcBef>
            </a:pPr>
            <a:r>
              <a:rPr dirty="0" sz="850" spc="-50">
                <a:latin typeface="Arial MT"/>
                <a:cs typeface="Arial MT"/>
              </a:rPr>
              <a:t>3.1.9.0.92.00</a:t>
            </a:r>
            <a:endParaRPr sz="850">
              <a:latin typeface="Arial MT"/>
              <a:cs typeface="Arial MT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697743" y="3790435"/>
          <a:ext cx="6365875" cy="46526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6120"/>
                <a:gridCol w="4883150"/>
                <a:gridCol w="701039"/>
              </a:tblGrid>
              <a:tr h="1485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6055">
                        <a:lnSpc>
                          <a:spcPts val="940"/>
                        </a:lnSpc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RG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ts val="940"/>
                        </a:lnSpc>
                      </a:pPr>
                      <a:r>
                        <a:rPr dirty="0" sz="850" spc="-1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70.000,00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60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2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Unldade</a:t>
                      </a:r>
                      <a:r>
                        <a:rPr dirty="0" sz="850" spc="1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RR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70.000,00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720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01.18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Secretárla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90">
                          <a:latin typeface="Arial MT"/>
                          <a:cs typeface="Arial MT"/>
                        </a:rPr>
                        <a:t>Seguranşa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Ordem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Públlca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2.836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65">
                          <a:latin typeface="Arial MT"/>
                          <a:cs typeface="Arial MT"/>
                        </a:rPr>
                        <a:t>Manuten¢áo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93A7A5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20">
                          <a:solidFill>
                            <a:srgbClr val="93A7A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Operacionalizaçâo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-2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50" spc="8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Administrativas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3.1.9.0.92.00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3201670" algn="l"/>
                        </a:tabLst>
                      </a:pPr>
                      <a:r>
                        <a:rPr dirty="0" sz="850" spc="-6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EXERCICIOS</a:t>
                      </a:r>
                      <a:r>
                        <a:rPr dirty="0" sz="8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PESSOAL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267" sz="1275" spc="-82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267" sz="1275" spc="44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82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267" sz="1275" spc="22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7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267" sz="1275" spc="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82">
                          <a:solidFill>
                            <a:srgbClr val="5E5E5E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267" sz="1275" spc="-15">
                          <a:solidFill>
                            <a:srgbClr val="5E5E5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lmposto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275.000,0G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923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5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5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RG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275.000,00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240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3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Unldade</a:t>
                      </a:r>
                      <a:r>
                        <a:rPr dirty="0" sz="850" spc="1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8C8C8C"/>
                          </a:solidFill>
                          <a:latin typeface="Arial MT"/>
                          <a:cs typeface="Arial MT"/>
                        </a:rPr>
                        <a:t>RR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275.000,00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335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 b="1">
                          <a:solidFill>
                            <a:srgbClr val="050505"/>
                          </a:solidFill>
                          <a:latin typeface="Arial"/>
                          <a:cs typeface="Arial"/>
                        </a:rPr>
                        <a:t>01.31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50" b="1">
                          <a:latin typeface="Arial"/>
                          <a:cs typeface="Arial"/>
                        </a:rPr>
                        <a:t>Secretśrîa</a:t>
                      </a:r>
                      <a:r>
                        <a:rPr dirty="0" sz="85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5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0" b="1">
                          <a:latin typeface="Arial"/>
                          <a:cs typeface="Arial"/>
                        </a:rPr>
                        <a:t>Culture</a:t>
                      </a:r>
                      <a:r>
                        <a:rPr dirty="0" sz="85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3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Turismo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3670">
                <a:tc>
                  <a:txBody>
                    <a:bodyPr/>
                    <a:lstStyle/>
                    <a:p>
                      <a:pPr marL="41910">
                        <a:lnSpc>
                          <a:spcPts val="95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2.046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994"/>
                        </a:lnSpc>
                        <a:spcBef>
                          <a:spcPts val="114"/>
                        </a:spcBef>
                      </a:pPr>
                      <a:r>
                        <a:rPr dirty="0" sz="850" spc="-6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850" spc="-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ODeracionalizasào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Secretaria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40640">
                        <a:lnSpc>
                          <a:spcPts val="950"/>
                        </a:lnSpc>
                        <a:spcBef>
                          <a:spcPts val="24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3.1.9.0.92.00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994"/>
                        </a:lnSpc>
                        <a:spcBef>
                          <a:spcPts val="200"/>
                        </a:spcBef>
                        <a:tabLst>
                          <a:tab pos="3210560" algn="l"/>
                        </a:tabLst>
                      </a:pPr>
                      <a:r>
                        <a:rPr dirty="0" sz="850" spc="-6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EXERCICIOS</a:t>
                      </a:r>
                      <a:r>
                        <a:rPr dirty="0" sz="8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PESSOAL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267" sz="1275" spc="-82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267" sz="1275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7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267" sz="1275" spc="3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52"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baseline="3267" sz="1275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35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53.000,00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2700"/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558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5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A5A5A5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5">
                          <a:solidFill>
                            <a:srgbClr val="A5A5A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1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Rț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35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53.000,00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2700"/>
                </a:tc>
              </a:tr>
              <a:tr h="184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55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3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RR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175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50" spc="-40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53.000,00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2860"/>
                </a:tc>
              </a:tr>
              <a:tr h="169545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01.34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Sacretáda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Esporte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a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Lazer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2.047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6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2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50" spc="-4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6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3.1.9.0.92.00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210560" algn="l"/>
                        </a:tabLst>
                      </a:pPr>
                      <a:r>
                        <a:rPr dirty="0" sz="850" spc="-6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3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25">
                          <a:latin typeface="Arial MT"/>
                          <a:cs typeface="Arial MT"/>
                        </a:rPr>
                        <a:t>EXERGİCIOS</a:t>
                      </a:r>
                      <a:r>
                        <a:rPr dirty="0" sz="8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ANTER!ORES</a:t>
                      </a:r>
                      <a:r>
                        <a:rPr dirty="0" sz="8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PESSOAL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mo</a:t>
                      </a:r>
                      <a:r>
                        <a:rPr dirty="0" sz="850" spc="15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lmposto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solidFill>
                            <a:srgbClr val="707070"/>
                          </a:solidFill>
                          <a:latin typeface="Arial MT"/>
                          <a:cs typeface="Arial MT"/>
                        </a:rPr>
                        <a:t>41.000.Œ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875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Projeto </a:t>
                      </a:r>
                      <a:r>
                        <a:rPr dirty="0" sz="850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/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RI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41.000,00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87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3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Unldade</a:t>
                      </a:r>
                      <a:r>
                        <a:rPr dirty="0" sz="85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RR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41.000,00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59385"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01.35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80">
                          <a:latin typeface="Arial MT"/>
                          <a:cs typeface="Arial MT"/>
                        </a:rPr>
                        <a:t>Secætáńa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5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Defesa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Civil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2.018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baseline="3267" sz="1275" spc="-97">
                          <a:latin typeface="Arial MT"/>
                          <a:cs typeface="Arial MT"/>
                        </a:rPr>
                        <a:t>MANUTENCAO.</a:t>
                      </a:r>
                      <a:r>
                        <a:rPr dirty="0" baseline="3267" sz="1275" spc="18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97">
                          <a:latin typeface="Arial MT"/>
                          <a:cs typeface="Arial MT"/>
                        </a:rPr>
                        <a:t>ADMINISTRACÄO</a:t>
                      </a:r>
                      <a:r>
                        <a:rPr dirty="0" baseline="3267" sz="1275" spc="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267" sz="1275" spc="-3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82">
                          <a:latin typeface="Arial MT"/>
                          <a:cs typeface="Arial MT"/>
                        </a:rPr>
                        <a:t>OPERACIONALIZ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AC</a:t>
                      </a:r>
                      <a:r>
                        <a:rPr dirty="0" baseline="3267" sz="1275" spc="-82">
                          <a:latin typeface="Arial MT"/>
                          <a:cs typeface="Arial MT"/>
                        </a:rPr>
                        <a:t>ÂO</a:t>
                      </a:r>
                      <a:r>
                        <a:rPr dirty="0" baseline="3267" sz="1275" spc="-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12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267" sz="1275" spc="3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97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SUBSECRETARIA</a:t>
                      </a:r>
                      <a:r>
                        <a:rPr dirty="0" baseline="3267" sz="1275" spc="1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97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267" sz="127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97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DEFESA</a:t>
                      </a:r>
                      <a:r>
                        <a:rPr dirty="0" baseline="3267" sz="1275" spc="82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3.1.9.0.92.00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3213735" algn="l"/>
                        </a:tabLst>
                      </a:pPr>
                      <a:r>
                        <a:rPr dirty="0" sz="850" spc="-6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EXERCICIOS</a:t>
                      </a:r>
                      <a:r>
                        <a:rPr dirty="0" sz="8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PESSOAL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3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lmDOStos</a:t>
                      </a:r>
                      <a:r>
                        <a:rPr dirty="0" sz="850" spc="5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Sa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30.000.00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875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5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90AABC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5">
                          <a:solidFill>
                            <a:srgbClr val="90AAB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1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Rț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30.000,00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87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25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Rț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30.o0o,00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256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01.36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Secretária </a:t>
                      </a:r>
                      <a:r>
                        <a:rPr dirty="0" sz="850" spc="-1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Municlpal</a:t>
                      </a:r>
                      <a:r>
                        <a:rPr dirty="0" sz="850" spc="2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5D5D5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30">
                          <a:solidFill>
                            <a:srgbClr val="5D5D5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Agronegócìos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1.832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55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latin typeface="Arial MT"/>
                          <a:cs typeface="Arial MT"/>
                        </a:rPr>
                        <a:t>Oœracionaliza6ăo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415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3.1.9.0.92.00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213735" algn="l"/>
                        </a:tabLst>
                      </a:pPr>
                      <a:r>
                        <a:rPr dirty="0" sz="850" spc="-6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EXERCICIOS</a:t>
                      </a:r>
                      <a:r>
                        <a:rPr dirty="0" sz="8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PESSOAL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-6535" sz="1275" spc="-82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-6535" sz="1275" spc="-7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7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-6535" sz="1275" spc="3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52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-6535" sz="1275" spc="7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15">
                          <a:latin typeface="Arial MT"/>
                          <a:cs typeface="Arial MT"/>
                        </a:rPr>
                        <a:t>Vinculados</a:t>
                      </a:r>
                      <a:endParaRPr baseline="-6535" sz="1275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 spc="-10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40.000,00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558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6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8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3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2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4B4B4B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5" b="1">
                          <a:solidFill>
                            <a:srgbClr val="4B4B4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RR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4o.000,00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240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3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0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40.000,00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377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21025">
                        <a:lnSpc>
                          <a:spcPts val="930"/>
                        </a:lnSpc>
                        <a:spcBef>
                          <a:spcPts val="55"/>
                        </a:spcBef>
                      </a:pPr>
                      <a:r>
                        <a:rPr dirty="0" sz="850" spc="-2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Valor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RR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930"/>
                        </a:lnSpc>
                        <a:spcBef>
                          <a:spcPts val="55"/>
                        </a:spcBef>
                      </a:pPr>
                      <a:r>
                        <a:rPr dirty="0" sz="850" spc="-3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12.057.000,00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4580599" y="2752819"/>
            <a:ext cx="164528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5">
                <a:solidFill>
                  <a:srgbClr val="2D2D2D"/>
                </a:solidFill>
                <a:latin typeface="Arial MT"/>
                <a:cs typeface="Arial MT"/>
              </a:rPr>
              <a:t>Recursos</a:t>
            </a:r>
            <a:r>
              <a:rPr dirty="0" sz="850" spc="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F2F2F"/>
                </a:solidFill>
                <a:latin typeface="Arial MT"/>
                <a:cs typeface="Arial MT"/>
              </a:rPr>
              <a:t>não</a:t>
            </a:r>
            <a:r>
              <a:rPr dirty="0" sz="850" spc="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Vinculados</a:t>
            </a:r>
            <a:r>
              <a:rPr dirty="0" sz="850" spc="55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850" spc="-4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63636"/>
                </a:solidFill>
                <a:latin typeface="Arial MT"/>
                <a:cs typeface="Arial MT"/>
              </a:rPr>
              <a:t>Imposto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435099" y="2708636"/>
            <a:ext cx="514350" cy="54991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50" spc="-45">
                <a:solidFill>
                  <a:srgbClr val="545454"/>
                </a:solidFill>
                <a:latin typeface="Arial MT"/>
                <a:cs typeface="Arial MT"/>
              </a:rPr>
              <a:t>129.000,00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850" spc="-45">
                <a:solidFill>
                  <a:srgbClr val="424242"/>
                </a:solidFill>
                <a:latin typeface="Arial MT"/>
                <a:cs typeface="Arial MT"/>
              </a:rPr>
              <a:t>129.000,00</a:t>
            </a:r>
            <a:endParaRPr sz="8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70"/>
              </a:spcBef>
            </a:pPr>
            <a:r>
              <a:rPr dirty="0" sz="850" spc="-45">
                <a:solidFill>
                  <a:srgbClr val="0F0F0F"/>
                </a:solidFill>
                <a:latin typeface="Arial MT"/>
                <a:cs typeface="Arial MT"/>
              </a:rPr>
              <a:t>129.000,00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108403" y="2879275"/>
            <a:ext cx="144589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-3175">
              <a:lnSpc>
                <a:spcPct val="136400"/>
              </a:lnSpc>
              <a:spcBef>
                <a:spcPts val="100"/>
              </a:spcBef>
            </a:pPr>
            <a:r>
              <a:rPr dirty="0" sz="850" spc="-10">
                <a:solidFill>
                  <a:srgbClr val="131313"/>
                </a:solidFill>
                <a:latin typeface="Arial MT"/>
                <a:cs typeface="Arial MT"/>
              </a:rPr>
              <a:t>Total</a:t>
            </a:r>
            <a:r>
              <a:rPr dirty="0" sz="850" spc="-3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61616"/>
                </a:solidFill>
                <a:latin typeface="Arial MT"/>
                <a:cs typeface="Arial MT"/>
              </a:rPr>
              <a:t>do</a:t>
            </a:r>
            <a:r>
              <a:rPr dirty="0" sz="850" spc="-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31313"/>
                </a:solidFill>
                <a:latin typeface="Arial MT"/>
                <a:cs typeface="Arial MT"/>
              </a:rPr>
              <a:t>Projeto</a:t>
            </a:r>
            <a:r>
              <a:rPr dirty="0" sz="850" spc="-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i="1">
                <a:solidFill>
                  <a:srgbClr val="464646"/>
                </a:solidFill>
                <a:latin typeface="Arial"/>
                <a:cs typeface="Arial"/>
              </a:rPr>
              <a:t>I</a:t>
            </a:r>
            <a:r>
              <a:rPr dirty="0" sz="850" spc="15" i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850" spc="-20">
                <a:solidFill>
                  <a:srgbClr val="0E0E0E"/>
                </a:solidFill>
                <a:latin typeface="Arial MT"/>
                <a:cs typeface="Arial MT"/>
              </a:rPr>
              <a:t>Atividade</a:t>
            </a:r>
            <a:r>
              <a:rPr dirty="0" sz="850" spc="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R$ </a:t>
            </a:r>
            <a:r>
              <a:rPr dirty="0" sz="850" spc="-20">
                <a:latin typeface="Arial MT"/>
                <a:cs typeface="Arial MT"/>
              </a:rPr>
              <a:t>Total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da</a:t>
            </a:r>
            <a:r>
              <a:rPr dirty="0" sz="850" spc="-5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Unldade</a:t>
            </a:r>
            <a:r>
              <a:rPr dirty="0" sz="850" spc="140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D2D2D"/>
                </a:solidFill>
                <a:latin typeface="Arial MT"/>
                <a:cs typeface="Arial MT"/>
              </a:rPr>
              <a:t>Rț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483000" y="3247979"/>
            <a:ext cx="2708275" cy="522605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sz="850" spc="-30">
                <a:latin typeface="Arial MT"/>
                <a:cs typeface="Arial MT"/>
              </a:rPr>
              <a:t>Gablnete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E0E0E"/>
                </a:solidFill>
                <a:latin typeface="Arial MT"/>
                <a:cs typeface="Arial MT"/>
              </a:rPr>
              <a:t>do</a:t>
            </a:r>
            <a:r>
              <a:rPr dirty="0" sz="850" spc="-5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Prefełto</a:t>
            </a:r>
            <a:endParaRPr sz="850">
              <a:latin typeface="Arial MT"/>
              <a:cs typeface="Arial MT"/>
            </a:endParaRPr>
          </a:p>
          <a:p>
            <a:pPr marL="15875" marR="5080">
              <a:lnSpc>
                <a:spcPts val="1320"/>
              </a:lnSpc>
              <a:spcBef>
                <a:spcPts val="70"/>
              </a:spcBef>
            </a:pPr>
            <a:r>
              <a:rPr dirty="0" sz="850" spc="-55">
                <a:latin typeface="Arial MT"/>
                <a:cs typeface="Arial MT"/>
              </a:rPr>
              <a:t>Manutencão</a:t>
            </a:r>
            <a:r>
              <a:rPr dirty="0" sz="850" spc="85">
                <a:latin typeface="Arial MT"/>
                <a:cs typeface="Arial MT"/>
              </a:rPr>
              <a:t> </a:t>
            </a:r>
            <a:r>
              <a:rPr dirty="0" sz="850" spc="-90">
                <a:latin typeface="Arial MT"/>
                <a:cs typeface="Arial MT"/>
              </a:rPr>
              <a:t>Administra0ăo</a:t>
            </a:r>
            <a:r>
              <a:rPr dirty="0" sz="850" spc="95"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494949"/>
                </a:solidFill>
                <a:latin typeface="Arial MT"/>
                <a:cs typeface="Arial MT"/>
              </a:rPr>
              <a:t>e</a:t>
            </a:r>
            <a:r>
              <a:rPr dirty="0" sz="850" spc="-3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0F0F0F"/>
                </a:solidFill>
                <a:latin typeface="Arial MT"/>
                <a:cs typeface="Arial MT"/>
              </a:rPr>
              <a:t>Operacionalizacăo</a:t>
            </a:r>
            <a:r>
              <a:rPr dirty="0" sz="850" spc="-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232323"/>
                </a:solidFill>
                <a:latin typeface="Arial MT"/>
                <a:cs typeface="Arial MT"/>
              </a:rPr>
              <a:t>das</a:t>
            </a:r>
            <a:r>
              <a:rPr dirty="0" sz="850" spc="-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31313"/>
                </a:solidFill>
                <a:latin typeface="Arial MT"/>
                <a:cs typeface="Arial MT"/>
              </a:rPr>
              <a:t>Unidade </a:t>
            </a:r>
            <a:r>
              <a:rPr dirty="0" sz="850" spc="-60">
                <a:latin typeface="Arial MT"/>
                <a:cs typeface="Arial MT"/>
              </a:rPr>
              <a:t>DESPESAS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850" spc="-3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EXERCICIOS</a:t>
            </a:r>
            <a:r>
              <a:rPr dirty="0" sz="850" spc="75"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ANTERIORES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31313"/>
                </a:solidFill>
                <a:latin typeface="Arial MT"/>
                <a:cs typeface="Arial MT"/>
              </a:rPr>
              <a:t>-</a:t>
            </a:r>
            <a:r>
              <a:rPr dirty="0" sz="850" spc="-6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PESSOAL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589735" y="3599920"/>
            <a:ext cx="164528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solidFill>
                  <a:srgbClr val="363636"/>
                </a:solidFill>
                <a:latin typeface="Arial MT"/>
                <a:cs typeface="Arial MT"/>
              </a:rPr>
              <a:t>Recursos</a:t>
            </a:r>
            <a:r>
              <a:rPr dirty="0" sz="850" spc="-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42424"/>
                </a:solidFill>
                <a:latin typeface="Arial MT"/>
                <a:cs typeface="Arial MT"/>
              </a:rPr>
              <a:t>não</a:t>
            </a:r>
            <a:r>
              <a:rPr dirty="0" sz="850" spc="-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0F0F0F"/>
                </a:solidFill>
                <a:latin typeface="Arial MT"/>
                <a:cs typeface="Arial MT"/>
              </a:rPr>
              <a:t>Vinculados</a:t>
            </a:r>
            <a:r>
              <a:rPr dirty="0" sz="850" spc="4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850" spc="-4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A2A2A"/>
                </a:solidFill>
                <a:latin typeface="Arial MT"/>
                <a:cs typeface="Arial MT"/>
              </a:rPr>
              <a:t>Imposto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499599" y="3599920"/>
            <a:ext cx="45720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5">
                <a:solidFill>
                  <a:srgbClr val="2A2A2A"/>
                </a:solidFill>
                <a:latin typeface="Arial MT"/>
                <a:cs typeface="Arial MT"/>
              </a:rPr>
              <a:t>70.000.00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47298" y="8490556"/>
            <a:ext cx="5770245" cy="27432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458470" marR="5080" indent="-446405">
              <a:lnSpc>
                <a:spcPts val="940"/>
              </a:lnSpc>
              <a:spcBef>
                <a:spcPts val="195"/>
              </a:spcBef>
            </a:pPr>
            <a:r>
              <a:rPr dirty="0" sz="850" spc="-50">
                <a:latin typeface="Arial MT"/>
                <a:cs typeface="Arial MT"/>
              </a:rPr>
              <a:t>Artigo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11111"/>
                </a:solidFill>
                <a:latin typeface="Arial MT"/>
                <a:cs typeface="Arial MT"/>
              </a:rPr>
              <a:t>2º</a:t>
            </a:r>
            <a:r>
              <a:rPr dirty="0" sz="8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F1F1F"/>
                </a:solidFill>
                <a:latin typeface="Arial MT"/>
                <a:cs typeface="Arial MT"/>
              </a:rPr>
              <a:t>-</a:t>
            </a:r>
            <a:r>
              <a:rPr dirty="0" sz="850" spc="-6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As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despesas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decorrentes</a:t>
            </a:r>
            <a:r>
              <a:rPr dirty="0" sz="850" spc="60"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85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abertura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A1A1A"/>
                </a:solidFill>
                <a:latin typeface="Arial MT"/>
                <a:cs typeface="Arial MT"/>
              </a:rPr>
              <a:t>do</a:t>
            </a:r>
            <a:r>
              <a:rPr dirty="0" sz="850" spc="-4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A1A1A"/>
                </a:solidFill>
                <a:latin typeface="Arial MT"/>
                <a:cs typeface="Arial MT"/>
              </a:rPr>
              <a:t>presante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81818"/>
                </a:solidFill>
                <a:latin typeface="Arial MT"/>
                <a:cs typeface="Arial MT"/>
              </a:rPr>
              <a:t>crédíto</a:t>
            </a:r>
            <a:r>
              <a:rPr dirty="0" sz="850" spc="-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suplementar,</a:t>
            </a:r>
            <a:r>
              <a:rPr dirty="0" sz="850" spc="75">
                <a:latin typeface="Arial MT"/>
                <a:cs typeface="Arial MT"/>
              </a:rPr>
              <a:t> </a:t>
            </a:r>
            <a:r>
              <a:rPr dirty="0" sz="850" spc="-135">
                <a:solidFill>
                  <a:srgbClr val="232323"/>
                </a:solidFill>
                <a:latin typeface="Arial MT"/>
                <a:cs typeface="Arial MT"/>
              </a:rPr>
              <a:t>serăo</a:t>
            </a:r>
            <a:r>
              <a:rPr dirty="0" sz="850" spc="-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42424"/>
                </a:solidFill>
                <a:latin typeface="Arial MT"/>
                <a:cs typeface="Arial MT"/>
              </a:rPr>
              <a:t>cobertas</a:t>
            </a:r>
            <a:r>
              <a:rPr dirty="0" sz="850" spc="2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com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11111"/>
                </a:solidFill>
                <a:latin typeface="Arial MT"/>
                <a:cs typeface="Arial MT"/>
              </a:rPr>
              <a:t>recursos</a:t>
            </a:r>
            <a:r>
              <a:rPr dirty="0" sz="85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42424"/>
                </a:solidFill>
                <a:latin typeface="Arial MT"/>
                <a:cs typeface="Arial MT"/>
              </a:rPr>
              <a:t>de</a:t>
            </a:r>
            <a:r>
              <a:rPr dirty="0" sz="85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2F2F2F"/>
                </a:solidFill>
                <a:latin typeface="Arial MT"/>
                <a:cs typeface="Arial MT"/>
              </a:rPr>
              <a:t>que</a:t>
            </a:r>
            <a:r>
              <a:rPr dirty="0" sz="850" spc="-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B3B3B"/>
                </a:solidFill>
                <a:latin typeface="Arial MT"/>
                <a:cs typeface="Arial MT"/>
              </a:rPr>
              <a:t>trata</a:t>
            </a:r>
            <a:r>
              <a:rPr dirty="0" sz="850" spc="-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63636"/>
                </a:solidFill>
                <a:latin typeface="Arial MT"/>
                <a:cs typeface="Arial MT"/>
              </a:rPr>
              <a:t>o</a:t>
            </a:r>
            <a:r>
              <a:rPr dirty="0" sz="850" spc="-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3F3F3F"/>
                </a:solidFill>
                <a:latin typeface="Arial MT"/>
                <a:cs typeface="Arial MT"/>
              </a:rPr>
              <a:t>Artigo </a:t>
            </a:r>
            <a:r>
              <a:rPr dirty="0" sz="850" spc="-50">
                <a:solidFill>
                  <a:srgbClr val="2F2F2F"/>
                </a:solidFill>
                <a:latin typeface="Arial MT"/>
                <a:cs typeface="Arial MT"/>
              </a:rPr>
              <a:t>43</a:t>
            </a:r>
            <a:r>
              <a:rPr dirty="0" sz="850" spc="-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100">
                <a:solidFill>
                  <a:srgbClr val="1C1C1C"/>
                </a:solidFill>
                <a:latin typeface="Arial MT"/>
                <a:cs typeface="Arial MT"/>
              </a:rPr>
              <a:t>parăgrafo</a:t>
            </a:r>
            <a:r>
              <a:rPr dirty="0" sz="850" spc="5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11111"/>
                </a:solidFill>
                <a:latin typeface="Arial MT"/>
                <a:cs typeface="Arial MT"/>
              </a:rPr>
              <a:t>1º</a:t>
            </a:r>
            <a:r>
              <a:rPr dirty="0" sz="8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da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Leì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Federal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51515"/>
                </a:solidFill>
                <a:latin typeface="Arial MT"/>
                <a:cs typeface="Arial MT"/>
              </a:rPr>
              <a:t>N°</a:t>
            </a:r>
            <a:r>
              <a:rPr dirty="0" sz="850" spc="-3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4.320/64,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61616"/>
                </a:solidFill>
                <a:latin typeface="Arial MT"/>
                <a:cs typeface="Arial MT"/>
              </a:rPr>
              <a:t>Inciso</a:t>
            </a:r>
            <a:r>
              <a:rPr dirty="0" sz="850" spc="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D1D1D"/>
                </a:solidFill>
                <a:latin typeface="Arial MT"/>
                <a:cs typeface="Arial MT"/>
              </a:rPr>
              <a:t>llł.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892985" y="8815075"/>
            <a:ext cx="159131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8930" marR="5080" indent="-316865">
              <a:lnSpc>
                <a:spcPct val="134100"/>
              </a:lnSpc>
              <a:spcBef>
                <a:spcPts val="100"/>
              </a:spcBef>
            </a:pPr>
            <a:r>
              <a:rPr dirty="0" sz="850" spc="-25">
                <a:solidFill>
                  <a:srgbClr val="1C1C1C"/>
                </a:solidFill>
                <a:latin typeface="Arial MT"/>
                <a:cs typeface="Arial MT"/>
              </a:rPr>
              <a:t>lnciso:</a:t>
            </a:r>
            <a:r>
              <a:rPr dirty="0" sz="850" spc="-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32323"/>
                </a:solidFill>
                <a:latin typeface="Arial MT"/>
                <a:cs typeface="Arial MT"/>
              </a:rPr>
              <a:t>II</a:t>
            </a:r>
            <a:r>
              <a:rPr dirty="0" sz="850" spc="-5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51515"/>
                </a:solidFill>
                <a:latin typeface="Arial MT"/>
                <a:cs typeface="Arial MT"/>
              </a:rPr>
              <a:t>-</a:t>
            </a:r>
            <a:r>
              <a:rPr dirty="0" sz="850" spc="-3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11111"/>
                </a:solidFill>
                <a:latin typeface="Arial MT"/>
                <a:cs typeface="Arial MT"/>
              </a:rPr>
              <a:t>Excesso</a:t>
            </a:r>
            <a:r>
              <a:rPr dirty="0" sz="850" spc="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80">
                <a:latin typeface="Arial MT"/>
                <a:cs typeface="Arial MT"/>
              </a:rPr>
              <a:t>Arrecadaçăo:</a:t>
            </a:r>
            <a:r>
              <a:rPr dirty="0" sz="850">
                <a:latin typeface="Arial MT"/>
                <a:cs typeface="Arial MT"/>
              </a:rPr>
              <a:t> Ill</a:t>
            </a:r>
            <a:r>
              <a:rPr dirty="0" sz="850" spc="120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11111"/>
                </a:solidFill>
                <a:latin typeface="Arial MT"/>
                <a:cs typeface="Arial MT"/>
              </a:rPr>
              <a:t>-</a:t>
            </a:r>
            <a:r>
              <a:rPr dirty="0" sz="850" spc="-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070707"/>
                </a:solidFill>
                <a:latin typeface="Arial MT"/>
                <a:cs typeface="Arial MT"/>
              </a:rPr>
              <a:t>Anułação</a:t>
            </a:r>
            <a:r>
              <a:rPr dirty="0" sz="850" spc="-5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50" spc="-5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114">
                <a:latin typeface="Arial MT"/>
                <a:cs typeface="Arial MT"/>
              </a:rPr>
              <a:t>Dotaçăo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595959"/>
                </a:solidFill>
                <a:latin typeface="Arial MT"/>
                <a:cs typeface="Arial MT"/>
              </a:rPr>
              <a:t>: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00263" y="9150525"/>
            <a:ext cx="2602230" cy="506730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heavy" sz="850" spc="-10">
                <a:uFill>
                  <a:solidFill>
                    <a:srgbClr val="2F3B38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heavy" sz="850" spc="-45">
                <a:uFill>
                  <a:solidFill>
                    <a:srgbClr val="2F3B3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>
                <a:uFill>
                  <a:solidFill>
                    <a:srgbClr val="2F3B38"/>
                  </a:solidFill>
                </a:uFill>
                <a:latin typeface="Arial MT"/>
                <a:cs typeface="Arial MT"/>
              </a:rPr>
              <a:t>Anuładas</a:t>
            </a:r>
            <a:r>
              <a:rPr dirty="0" u="heavy" sz="850" spc="500">
                <a:uFill>
                  <a:solidFill>
                    <a:srgbClr val="2F3B38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290"/>
              </a:spcBef>
            </a:pPr>
            <a:r>
              <a:rPr dirty="0" sz="1000" spc="-40" b="1">
                <a:latin typeface="Arial"/>
                <a:cs typeface="Arial"/>
              </a:rPr>
              <a:t>PREFEITURA</a:t>
            </a:r>
            <a:r>
              <a:rPr dirty="0" sz="1000" spc="10" b="1">
                <a:latin typeface="Arial"/>
                <a:cs typeface="Arial"/>
              </a:rPr>
              <a:t> </a:t>
            </a:r>
            <a:r>
              <a:rPr dirty="0" sz="1000" spc="-10">
                <a:latin typeface="Arial MT"/>
                <a:cs typeface="Arial MT"/>
              </a:rPr>
              <a:t>MUNICIPAL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80808"/>
                </a:solidFill>
                <a:latin typeface="Arial MT"/>
                <a:cs typeface="Arial MT"/>
              </a:rPr>
              <a:t>DE</a:t>
            </a:r>
            <a:r>
              <a:rPr dirty="0" sz="1000" spc="-4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SEROPEDICA</a:t>
            </a:r>
            <a:endParaRPr sz="1000">
              <a:latin typeface="Arial MT"/>
              <a:cs typeface="Arial MT"/>
            </a:endParaRPr>
          </a:p>
          <a:p>
            <a:pPr marL="137795">
              <a:lnSpc>
                <a:spcPct val="100000"/>
              </a:lnSpc>
              <a:spcBef>
                <a:spcPts val="5"/>
              </a:spcBef>
              <a:tabLst>
                <a:tab pos="907415" algn="l"/>
              </a:tabLst>
            </a:pPr>
            <a:r>
              <a:rPr dirty="0" sz="850" spc="-10">
                <a:solidFill>
                  <a:srgbClr val="0C0C0C"/>
                </a:solidFill>
                <a:latin typeface="Arial MT"/>
                <a:cs typeface="Arial MT"/>
              </a:rPr>
              <a:t>01.02</a:t>
            </a:r>
            <a:r>
              <a:rPr dirty="0" sz="850">
                <a:solidFill>
                  <a:srgbClr val="0C0C0C"/>
                </a:solidFill>
                <a:latin typeface="Arial MT"/>
                <a:cs typeface="Arial MT"/>
              </a:rPr>
              <a:t>	</a:t>
            </a:r>
            <a:r>
              <a:rPr dirty="0" sz="850" spc="-30">
                <a:latin typeface="Arial MT"/>
                <a:cs typeface="Arial MT"/>
              </a:rPr>
              <a:t>Gablnete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vice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Prefelto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068704" y="9710422"/>
            <a:ext cx="288925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45">
                <a:solidFill>
                  <a:srgbClr val="131313"/>
                </a:solidFill>
                <a:latin typeface="Arial MT"/>
                <a:cs typeface="Arial MT"/>
              </a:rPr>
              <a:t>Servaux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983677" y="8824217"/>
            <a:ext cx="778510" cy="36703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50" spc="-45">
                <a:latin typeface="Arial MT"/>
                <a:cs typeface="Arial MT"/>
              </a:rPr>
              <a:t>R$12.057.000,00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25"/>
              </a:spcBef>
            </a:pPr>
            <a:r>
              <a:rPr dirty="0" sz="850" spc="-10">
                <a:latin typeface="Arial MT"/>
                <a:cs typeface="Arial MT"/>
              </a:rPr>
              <a:t>$12.057.000,00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498833" y="9713723"/>
            <a:ext cx="48133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0">
                <a:solidFill>
                  <a:srgbClr val="424242"/>
                </a:solidFill>
                <a:latin typeface="Arial MT"/>
                <a:cs typeface="Arial MT"/>
              </a:rPr>
              <a:t>Pãgina</a:t>
            </a:r>
            <a:r>
              <a:rPr dirty="0" sz="600" spc="3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600" spc="-40">
                <a:solidFill>
                  <a:srgbClr val="6E6E6E"/>
                </a:solidFill>
                <a:latin typeface="Arial MT"/>
                <a:cs typeface="Arial MT"/>
              </a:rPr>
              <a:t>3</a:t>
            </a:r>
            <a:r>
              <a:rPr dirty="0" sz="600" spc="-15">
                <a:solidFill>
                  <a:srgbClr val="6E6E6E"/>
                </a:solidFill>
                <a:latin typeface="Arial MT"/>
                <a:cs typeface="Arial MT"/>
              </a:rPr>
              <a:t> </a:t>
            </a:r>
            <a:r>
              <a:rPr dirty="0" sz="600" spc="-10">
                <a:solidFill>
                  <a:srgbClr val="4F4F4F"/>
                </a:solidFill>
                <a:latin typeface="Arial MT"/>
                <a:cs typeface="Arial MT"/>
              </a:rPr>
              <a:t>de</a:t>
            </a:r>
            <a:r>
              <a:rPr dirty="0" sz="600" spc="-1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600" spc="-50">
                <a:solidFill>
                  <a:srgbClr val="6E6E6E"/>
                </a:solidFill>
                <a:latin typeface="Arial MT"/>
                <a:cs typeface="Arial MT"/>
              </a:rPr>
              <a:t>6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6874" y="1273698"/>
            <a:ext cx="6429087" cy="106649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6921" y="508869"/>
            <a:ext cx="691332" cy="682556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088154" y="9769082"/>
            <a:ext cx="264960" cy="60942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373540" y="401962"/>
            <a:ext cx="3114040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7246" sz="1725" b="1">
                <a:latin typeface="Arial"/>
                <a:cs typeface="Arial"/>
              </a:rPr>
              <a:t>PREFEITURA</a:t>
            </a:r>
            <a:r>
              <a:rPr dirty="0" baseline="-7246" sz="1725" spc="89" b="1">
                <a:latin typeface="Arial"/>
                <a:cs typeface="Arial"/>
              </a:rPr>
              <a:t> </a:t>
            </a:r>
            <a:r>
              <a:rPr dirty="0" baseline="-2415" sz="1725" b="1">
                <a:latin typeface="Arial"/>
                <a:cs typeface="Arial"/>
              </a:rPr>
              <a:t>M</a:t>
            </a:r>
            <a:r>
              <a:rPr dirty="0" sz="1150" b="1">
                <a:latin typeface="Arial"/>
                <a:cs typeface="Arial"/>
              </a:rPr>
              <a:t>UNICIPAL</a:t>
            </a:r>
            <a:r>
              <a:rPr dirty="0" sz="1150" spc="15" b="1"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181818"/>
                </a:solidFill>
                <a:latin typeface="Arial"/>
                <a:cs typeface="Arial"/>
              </a:rPr>
              <a:t>DE</a:t>
            </a:r>
            <a:r>
              <a:rPr dirty="0" sz="1150" spc="-5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baseline="2415" sz="1725" spc="-15" b="1">
                <a:latin typeface="Arial"/>
                <a:cs typeface="Arial"/>
              </a:rPr>
              <a:t>S</a:t>
            </a:r>
            <a:r>
              <a:rPr dirty="0" baseline="7246" sz="1725" spc="-15" b="1">
                <a:latin typeface="Arial"/>
                <a:cs typeface="Arial"/>
              </a:rPr>
              <a:t>EROPEDICA</a:t>
            </a:r>
            <a:endParaRPr baseline="7246" sz="1725">
              <a:latin typeface="Arial"/>
              <a:cs typeface="Arial"/>
            </a:endParaRPr>
          </a:p>
          <a:p>
            <a:pPr marL="42545" marR="1958975" indent="-3175">
              <a:lnSpc>
                <a:spcPct val="117600"/>
              </a:lnSpc>
              <a:spcBef>
                <a:spcPts val="585"/>
              </a:spcBef>
            </a:pPr>
            <a:r>
              <a:rPr dirty="0" sz="850" spc="-45">
                <a:latin typeface="Arial MT"/>
                <a:cs typeface="Arial MT"/>
              </a:rPr>
              <a:t>Rua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Maria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Lourenço,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</a:t>
            </a:r>
            <a:r>
              <a:rPr dirty="0" sz="850" spc="-40">
                <a:latin typeface="Arial MT"/>
                <a:cs typeface="Arial MT"/>
              </a:rPr>
              <a:t>Fazenda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CaxlaG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78944" y="2127408"/>
            <a:ext cx="2603500" cy="359410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u="heavy" sz="850" spc="-10">
                <a:uFill>
                  <a:solidFill>
                    <a:srgbClr val="2F3434"/>
                  </a:solidFill>
                </a:uFill>
                <a:latin typeface="Arial MT"/>
                <a:cs typeface="Arial MT"/>
              </a:rPr>
              <a:t>Dotacóes</a:t>
            </a:r>
            <a:r>
              <a:rPr dirty="0" u="heavy" sz="850" spc="-45">
                <a:uFill>
                  <a:solidFill>
                    <a:srgbClr val="2F343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>
                <a:uFill>
                  <a:solidFill>
                    <a:srgbClr val="2F3434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50" spc="500">
                <a:uFill>
                  <a:solidFill>
                    <a:srgbClr val="2F3434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0960">
              <a:lnSpc>
                <a:spcPct val="100000"/>
              </a:lnSpc>
              <a:spcBef>
                <a:spcPts val="250"/>
              </a:spcBef>
            </a:pPr>
            <a:r>
              <a:rPr dirty="0" sz="950" b="1">
                <a:latin typeface="Arial"/>
                <a:cs typeface="Arial"/>
              </a:rPr>
              <a:t>PREFEITURA</a:t>
            </a:r>
            <a:r>
              <a:rPr dirty="0" sz="950" spc="5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5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-10" b="1">
                <a:latin typeface="Arial"/>
                <a:cs typeface="Arial"/>
              </a:rPr>
              <a:t> 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04611" y="2431346"/>
            <a:ext cx="591820" cy="54991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50" spc="-10">
                <a:latin typeface="Arial MT"/>
                <a:cs typeface="Arial MT"/>
              </a:rPr>
              <a:t>01.02</a:t>
            </a:r>
            <a:endParaRPr sz="85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350"/>
              </a:spcBef>
            </a:pPr>
            <a:r>
              <a:rPr dirty="0" sz="850" spc="-10">
                <a:latin typeface="Arial MT"/>
                <a:cs typeface="Arial MT"/>
              </a:rPr>
              <a:t>2.794</a:t>
            </a:r>
            <a:endParaRPr sz="850">
              <a:latin typeface="Arial MT"/>
              <a:cs typeface="Arial MT"/>
            </a:endParaRPr>
          </a:p>
          <a:p>
            <a:pPr marL="18415">
              <a:lnSpc>
                <a:spcPct val="100000"/>
              </a:lnSpc>
              <a:spcBef>
                <a:spcPts val="370"/>
              </a:spcBef>
            </a:pPr>
            <a:r>
              <a:rPr dirty="0" sz="850" spc="-50">
                <a:latin typeface="Arial MT"/>
                <a:cs typeface="Arial MT"/>
              </a:rPr>
              <a:t>3.1.9.0.11.01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76908" y="2431346"/>
            <a:ext cx="2540635" cy="53149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50" spc="-30">
                <a:latin typeface="Arial MT"/>
                <a:cs typeface="Arial MT"/>
              </a:rPr>
              <a:t>Gabinete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do</a:t>
            </a:r>
            <a:r>
              <a:rPr dirty="0" sz="850" spc="-5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Vice </a:t>
            </a:r>
            <a:r>
              <a:rPr dirty="0" sz="850" spc="-10">
                <a:latin typeface="Arial MT"/>
                <a:cs typeface="Arial MT"/>
              </a:rPr>
              <a:t>Prefeito</a:t>
            </a:r>
            <a:endParaRPr sz="850">
              <a:latin typeface="Arial MT"/>
              <a:cs typeface="Arial MT"/>
            </a:endParaRPr>
          </a:p>
          <a:p>
            <a:pPr marL="17780" marR="5080" indent="-5080">
              <a:lnSpc>
                <a:spcPct val="122300"/>
              </a:lnSpc>
              <a:spcBef>
                <a:spcPts val="120"/>
              </a:spcBef>
            </a:pPr>
            <a:r>
              <a:rPr dirty="0" sz="850" spc="-60">
                <a:latin typeface="Arial MT"/>
                <a:cs typeface="Arial MT"/>
              </a:rPr>
              <a:t>Manutenção</a:t>
            </a:r>
            <a:r>
              <a:rPr dirty="0" sz="850" spc="95"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080808"/>
                </a:solidFill>
                <a:latin typeface="Arial MT"/>
                <a:cs typeface="Arial MT"/>
              </a:rPr>
              <a:t>e</a:t>
            </a:r>
            <a:r>
              <a:rPr dirty="0" sz="850" spc="1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Operacionalização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das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unidade </a:t>
            </a:r>
            <a:r>
              <a:rPr dirty="0" sz="850" spc="-65">
                <a:latin typeface="Arial MT"/>
                <a:cs typeface="Arial MT"/>
              </a:rPr>
              <a:t>VENCIMENTOS</a:t>
            </a:r>
            <a:r>
              <a:rPr dirty="0" sz="850" spc="70"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0C0C0C"/>
                </a:solidFill>
                <a:latin typeface="Arial MT"/>
                <a:cs typeface="Arial MT"/>
              </a:rPr>
              <a:t>E</a:t>
            </a:r>
            <a:r>
              <a:rPr dirty="0" sz="850" spc="-3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VANTAGENS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FIXAS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65">
                <a:latin typeface="Arial MT"/>
                <a:cs typeface="Arial MT"/>
              </a:rPr>
              <a:t> </a:t>
            </a:r>
            <a:r>
              <a:rPr dirty="0" sz="850" spc="-70">
                <a:latin typeface="Arial MT"/>
                <a:cs typeface="Arial MT"/>
              </a:rPr>
              <a:t>PESSOA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CIVIL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88400" y="3275402"/>
            <a:ext cx="3361054" cy="692785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420"/>
              </a:spcBef>
              <a:tabLst>
                <a:tab pos="807720" algn="l"/>
              </a:tabLst>
            </a:pPr>
            <a:r>
              <a:rPr dirty="0" sz="850" spc="-10">
                <a:latin typeface="Arial Black"/>
                <a:cs typeface="Arial Black"/>
              </a:rPr>
              <a:t>01.03</a:t>
            </a:r>
            <a:r>
              <a:rPr dirty="0" sz="850">
                <a:latin typeface="Arial Black"/>
                <a:cs typeface="Arial Black"/>
              </a:rPr>
              <a:t>	</a:t>
            </a:r>
            <a:r>
              <a:rPr dirty="0" baseline="3267" sz="1275" spc="-82" b="1">
                <a:latin typeface="Arial"/>
                <a:cs typeface="Arial"/>
              </a:rPr>
              <a:t>Procuradoria</a:t>
            </a:r>
            <a:r>
              <a:rPr dirty="0" baseline="3267" sz="1275" spc="150" b="1">
                <a:latin typeface="Arial"/>
                <a:cs typeface="Arial"/>
              </a:rPr>
              <a:t> </a:t>
            </a:r>
            <a:r>
              <a:rPr dirty="0" baseline="3267" sz="1275" spc="-97" b="1">
                <a:latin typeface="Arial"/>
                <a:cs typeface="Arial"/>
              </a:rPr>
              <a:t>Geral</a:t>
            </a:r>
            <a:r>
              <a:rPr dirty="0" baseline="3267" sz="1275" b="1">
                <a:latin typeface="Arial"/>
                <a:cs typeface="Arial"/>
              </a:rPr>
              <a:t> </a:t>
            </a:r>
            <a:r>
              <a:rPr dirty="0" baseline="3267" sz="1275" spc="-75" b="1">
                <a:latin typeface="Arial"/>
                <a:cs typeface="Arial"/>
              </a:rPr>
              <a:t>do</a:t>
            </a:r>
            <a:r>
              <a:rPr dirty="0" baseline="3267" sz="1275" spc="-52" b="1">
                <a:latin typeface="Arial"/>
                <a:cs typeface="Arial"/>
              </a:rPr>
              <a:t> </a:t>
            </a:r>
            <a:r>
              <a:rPr dirty="0" baseline="3267" sz="1275" spc="-15" b="1">
                <a:latin typeface="Arial"/>
                <a:cs typeface="Arial"/>
              </a:rPr>
              <a:t>Municipio</a:t>
            </a:r>
            <a:endParaRPr baseline="3267" sz="1275">
              <a:latin typeface="Arial"/>
              <a:cs typeface="Arial"/>
            </a:endParaRPr>
          </a:p>
          <a:p>
            <a:pPr marL="43815" marR="30480" indent="-5080">
              <a:lnSpc>
                <a:spcPct val="124700"/>
              </a:lnSpc>
              <a:spcBef>
                <a:spcPts val="75"/>
              </a:spcBef>
              <a:tabLst>
                <a:tab pos="807720" algn="l"/>
              </a:tabLst>
            </a:pPr>
            <a:r>
              <a:rPr dirty="0" sz="850" spc="-10">
                <a:latin typeface="Arial MT"/>
                <a:cs typeface="Arial MT"/>
              </a:rPr>
              <a:t>2.795</a:t>
            </a:r>
            <a:r>
              <a:rPr dirty="0" sz="850">
                <a:latin typeface="Arial MT"/>
                <a:cs typeface="Arial MT"/>
              </a:rPr>
              <a:t>	</a:t>
            </a:r>
            <a:r>
              <a:rPr dirty="0" baseline="6535" sz="1275" spc="-89">
                <a:latin typeface="Arial MT"/>
                <a:cs typeface="Arial MT"/>
              </a:rPr>
              <a:t>Manutencáo</a:t>
            </a:r>
            <a:r>
              <a:rPr dirty="0" baseline="6535" sz="1275" spc="120">
                <a:latin typeface="Arial MT"/>
                <a:cs typeface="Arial MT"/>
              </a:rPr>
              <a:t> </a:t>
            </a:r>
            <a:r>
              <a:rPr dirty="0" baseline="6535" sz="1275">
                <a:solidFill>
                  <a:srgbClr val="1F1F1F"/>
                </a:solidFill>
                <a:latin typeface="Arial MT"/>
                <a:cs typeface="Arial MT"/>
              </a:rPr>
              <a:t>e</a:t>
            </a:r>
            <a:r>
              <a:rPr dirty="0" baseline="6535" sz="1275" spc="-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baseline="6535" sz="1275" spc="-75">
                <a:latin typeface="Arial MT"/>
                <a:cs typeface="Arial MT"/>
              </a:rPr>
              <a:t>Oeeracionalizacão</a:t>
            </a:r>
            <a:r>
              <a:rPr dirty="0" baseline="6535" sz="1275" spc="-37">
                <a:latin typeface="Arial MT"/>
                <a:cs typeface="Arial MT"/>
              </a:rPr>
              <a:t> </a:t>
            </a:r>
            <a:r>
              <a:rPr dirty="0" baseline="6535" sz="1275" spc="-82">
                <a:solidFill>
                  <a:srgbClr val="0A0A0A"/>
                </a:solidFill>
                <a:latin typeface="Arial MT"/>
                <a:cs typeface="Arial MT"/>
              </a:rPr>
              <a:t>das</a:t>
            </a:r>
            <a:r>
              <a:rPr dirty="0" baseline="6535" sz="1275" spc="-52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baseline="6535" sz="1275" spc="-15">
                <a:solidFill>
                  <a:srgbClr val="0C0C0C"/>
                </a:solidFill>
                <a:latin typeface="Arial MT"/>
                <a:cs typeface="Arial MT"/>
              </a:rPr>
              <a:t>Unidades </a:t>
            </a:r>
            <a:r>
              <a:rPr dirty="0" sz="850" spc="-10">
                <a:latin typeface="Arial MT"/>
                <a:cs typeface="Arial MT"/>
              </a:rPr>
              <a:t>3.1.9.0.11.01</a:t>
            </a:r>
            <a:r>
              <a:rPr dirty="0" sz="850">
                <a:latin typeface="Arial MT"/>
                <a:cs typeface="Arial MT"/>
              </a:rPr>
              <a:t>	</a:t>
            </a:r>
            <a:r>
              <a:rPr dirty="0" sz="850" spc="-204">
                <a:latin typeface="Arial MT"/>
                <a:cs typeface="Arial MT"/>
              </a:rPr>
              <a:t> </a:t>
            </a:r>
            <a:r>
              <a:rPr dirty="0" baseline="6535" sz="1275" spc="-97">
                <a:latin typeface="Arial MT"/>
                <a:cs typeface="Arial MT"/>
              </a:rPr>
              <a:t>VENCIMENTOS</a:t>
            </a:r>
            <a:r>
              <a:rPr dirty="0" baseline="6535" sz="1275" spc="89">
                <a:latin typeface="Arial MT"/>
                <a:cs typeface="Arial MT"/>
              </a:rPr>
              <a:t> </a:t>
            </a:r>
            <a:r>
              <a:rPr dirty="0" baseline="6535" sz="1275" spc="-60">
                <a:latin typeface="Arial MT"/>
                <a:cs typeface="Arial MT"/>
              </a:rPr>
              <a:t>E</a:t>
            </a:r>
            <a:r>
              <a:rPr dirty="0" baseline="6535" sz="1275" spc="-44">
                <a:latin typeface="Arial MT"/>
                <a:cs typeface="Arial MT"/>
              </a:rPr>
              <a:t> </a:t>
            </a:r>
            <a:r>
              <a:rPr dirty="0" baseline="6535" sz="1275" spc="-97">
                <a:latin typeface="Arial MT"/>
                <a:cs typeface="Arial MT"/>
              </a:rPr>
              <a:t>VANTAGENS</a:t>
            </a:r>
            <a:r>
              <a:rPr dirty="0" baseline="6535" sz="1275" spc="97">
                <a:latin typeface="Arial MT"/>
                <a:cs typeface="Arial MT"/>
              </a:rPr>
              <a:t> </a:t>
            </a:r>
            <a:r>
              <a:rPr dirty="0" baseline="6535" sz="1275" spc="-82">
                <a:latin typeface="Arial MT"/>
                <a:cs typeface="Arial MT"/>
              </a:rPr>
              <a:t>FIXAS</a:t>
            </a:r>
            <a:r>
              <a:rPr dirty="0" baseline="6535" sz="1275" spc="52">
                <a:latin typeface="Arial MT"/>
                <a:cs typeface="Arial MT"/>
              </a:rPr>
              <a:t> </a:t>
            </a:r>
            <a:r>
              <a:rPr dirty="0" baseline="6535" sz="1275" spc="-44">
                <a:solidFill>
                  <a:srgbClr val="1D1D1D"/>
                </a:solidFill>
                <a:latin typeface="Arial MT"/>
                <a:cs typeface="Arial MT"/>
              </a:rPr>
              <a:t>-</a:t>
            </a:r>
            <a:r>
              <a:rPr dirty="0" baseline="6535" sz="1275" spc="-52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baseline="6535" sz="1275" spc="-104">
                <a:latin typeface="Arial MT"/>
                <a:cs typeface="Arial MT"/>
              </a:rPr>
              <a:t>PESSOA</a:t>
            </a:r>
            <a:r>
              <a:rPr dirty="0" baseline="6535" sz="1275" spc="44">
                <a:latin typeface="Arial MT"/>
                <a:cs typeface="Arial MT"/>
              </a:rPr>
              <a:t> </a:t>
            </a:r>
            <a:r>
              <a:rPr dirty="0" baseline="6535" sz="1275" spc="-44">
                <a:latin typeface="Arial MT"/>
                <a:cs typeface="Arial MT"/>
              </a:rPr>
              <a:t>CIVIL</a:t>
            </a:r>
            <a:endParaRPr baseline="6535" sz="1275">
              <a:latin typeface="Arial MT"/>
              <a:cs typeface="Arial MT"/>
            </a:endParaRPr>
          </a:p>
          <a:p>
            <a:pPr marL="43815">
              <a:lnSpc>
                <a:spcPct val="100000"/>
              </a:lnSpc>
              <a:spcBef>
                <a:spcPts val="275"/>
              </a:spcBef>
              <a:tabLst>
                <a:tab pos="813435" algn="l"/>
              </a:tabLst>
            </a:pPr>
            <a:r>
              <a:rPr dirty="0" sz="850" spc="-10">
                <a:latin typeface="Arial MT"/>
                <a:cs typeface="Arial MT"/>
              </a:rPr>
              <a:t>4.4.9.0.52.00</a:t>
            </a:r>
            <a:r>
              <a:rPr dirty="0" sz="850">
                <a:latin typeface="Arial MT"/>
                <a:cs typeface="Arial MT"/>
              </a:rPr>
              <a:t>	</a:t>
            </a:r>
            <a:r>
              <a:rPr dirty="0" baseline="3267" sz="1275" spc="-97">
                <a:latin typeface="Arial MT"/>
                <a:cs typeface="Arial MT"/>
              </a:rPr>
              <a:t>EQUIPAMENTOS</a:t>
            </a:r>
            <a:r>
              <a:rPr dirty="0" baseline="3267" sz="1275" spc="179">
                <a:latin typeface="Arial MT"/>
                <a:cs typeface="Arial MT"/>
              </a:rPr>
              <a:t> </a:t>
            </a:r>
            <a:r>
              <a:rPr dirty="0" baseline="3267" sz="1275" spc="-30">
                <a:latin typeface="Arial MT"/>
                <a:cs typeface="Arial MT"/>
              </a:rPr>
              <a:t>E</a:t>
            </a:r>
            <a:r>
              <a:rPr dirty="0" baseline="3267" sz="1275" spc="-89">
                <a:latin typeface="Arial MT"/>
                <a:cs typeface="Arial MT"/>
              </a:rPr>
              <a:t> </a:t>
            </a:r>
            <a:r>
              <a:rPr dirty="0" baseline="3267" sz="1275" spc="-104">
                <a:latin typeface="Arial MT"/>
                <a:cs typeface="Arial MT"/>
              </a:rPr>
              <a:t>MATERIAL</a:t>
            </a:r>
            <a:r>
              <a:rPr dirty="0" baseline="3267" sz="1275" spc="37">
                <a:latin typeface="Arial MT"/>
                <a:cs typeface="Arial MT"/>
              </a:rPr>
              <a:t> </a:t>
            </a:r>
            <a:r>
              <a:rPr dirty="0" baseline="3267" sz="1275" spc="-15">
                <a:latin typeface="Arial MT"/>
                <a:cs typeface="Arial MT"/>
              </a:rPr>
              <a:t>PERMANENTE</a:t>
            </a:r>
            <a:endParaRPr baseline="3267" sz="1275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575602" y="3949138"/>
          <a:ext cx="6517640" cy="58731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9944"/>
                <a:gridCol w="2668270"/>
                <a:gridCol w="2241550"/>
                <a:gridCol w="701675"/>
              </a:tblGrid>
              <a:tr h="166370"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Projeto </a:t>
                      </a:r>
                      <a:r>
                        <a:rPr dirty="0" sz="8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679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50">
                          <a:latin typeface="Arial Black"/>
                          <a:cs typeface="Arial Black"/>
                        </a:rPr>
                        <a:t>240.000,00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</a:tr>
              <a:tr h="184150"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905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5560"/>
                </a:tc>
                <a:tc>
                  <a:txBody>
                    <a:bodyPr/>
                    <a:lstStyle/>
                    <a:p>
                      <a:pPr algn="r" marR="64769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50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240.000,00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3495"/>
                </a:tc>
              </a:tr>
              <a:tr h="187960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50" spc="-10">
                          <a:latin typeface="Arial Black"/>
                          <a:cs typeface="Arial Black"/>
                        </a:rPr>
                        <a:t>01.04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 spc="3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3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Governo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750"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2.798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6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-1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Unidades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3.1.9.0.11.01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65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3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5378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50" spc="-1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lmDosto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50.000,00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RJ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50.000,00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</a:tr>
              <a:tr h="1466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930"/>
                        </a:lnSpc>
                        <a:spcBef>
                          <a:spcPts val="125"/>
                        </a:spcBef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RJ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ts val="93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50.000,00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90500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6830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7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Planejamento</a:t>
                      </a:r>
                      <a:r>
                        <a:rPr dirty="0" sz="8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Desenvolvimento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Sustentável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04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2.799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6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-2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50" spc="9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3.1.9.0.11.01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gridSpan="2"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208655" algn="l"/>
                        </a:tabLst>
                      </a:pPr>
                      <a:r>
                        <a:rPr dirty="0" sz="850" spc="-65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3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sz="8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267" sz="1275" spc="-82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267" sz="1275" spc="44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82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267" sz="1275" spc="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7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267" sz="1275" spc="82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7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267" sz="1275" spc="-52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20.000,00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36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b="1">
                          <a:solidFill>
                            <a:srgbClr val="A8A8A8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15" b="1">
                          <a:solidFill>
                            <a:srgbClr val="A8A8A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-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57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20.000,00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68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5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4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RJ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20.000,00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4625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01.06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 gridSpan="2"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Municipal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3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Administração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701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2.802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55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50" spc="8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Administrativas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3.1.9.0.04.00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215005" algn="l"/>
                        </a:tabLst>
                      </a:pPr>
                      <a:r>
                        <a:rPr dirty="0" sz="850" spc="-70">
                          <a:latin typeface="Arial MT"/>
                          <a:cs typeface="Arial MT"/>
                        </a:rPr>
                        <a:t>CONTRATACAO</a:t>
                      </a:r>
                      <a:r>
                        <a:rPr dirty="0" sz="8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80"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DETERMINADO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267" sz="1275" spc="-7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267" sz="1275" spc="-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52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267" sz="127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7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267" sz="1275" spc="1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7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267" sz="1275" spc="-6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590.000,00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165735"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3.1.9.0.11.01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gridSpan="2">
                  <a:txBody>
                    <a:bodyPr/>
                    <a:lstStyle/>
                    <a:p>
                      <a:pPr marL="116839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3211830" algn="l"/>
                        </a:tabLst>
                      </a:pPr>
                      <a:r>
                        <a:rPr dirty="0" sz="850" spc="-70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5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50" spc="3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4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211.000,0g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00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60" b="1">
                          <a:solidFill>
                            <a:srgbClr val="08080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b="1">
                          <a:solidFill>
                            <a:srgbClr val="0808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8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5D6B75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5" b="1">
                          <a:solidFill>
                            <a:srgbClr val="5D6B7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1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801.000,00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68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4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85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50" spc="14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801.000,00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</a:tr>
              <a:tr h="161290"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01.07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 gridSpan="2"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Fazenda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701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2.804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 gridSpan="2"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6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Ogeracionalizacão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Administrativas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9705"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3.1.9.0.11.01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211830" algn="l"/>
                        </a:tabLst>
                      </a:pPr>
                      <a:r>
                        <a:rPr dirty="0" sz="850" spc="-60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50" spc="-75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850" spc="-7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sz="8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-6535" sz="1275" spc="-7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-6535" sz="1275" spc="-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52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-6535" sz="127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7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-6535" sz="1275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7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-6535" sz="1275" spc="-6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baseline="-6535" sz="1275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400.000,00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68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5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1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latin typeface="Arial"/>
                          <a:cs typeface="Arial"/>
                        </a:rPr>
                        <a:t>RJ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400.000,00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309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6573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01.08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 gridSpan="2">
                  <a:txBody>
                    <a:bodyPr/>
                    <a:lstStyle/>
                    <a:p>
                      <a:pPr marL="27336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3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4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50">
                        <a:latin typeface="Arial MT"/>
                        <a:cs typeface="Arial MT"/>
                      </a:endParaRPr>
                    </a:p>
                    <a:p>
                      <a:pPr marL="1060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Obras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400.000,00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0180"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2.805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6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50" spc="-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Unidades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4150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3.1.9.0.11.01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 gridSpan="2"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208655" algn="l"/>
                        </a:tabLst>
                      </a:pPr>
                      <a:r>
                        <a:rPr dirty="0" sz="850" spc="-65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sz="8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-6535" sz="1275" spc="-7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-6535" sz="1275" spc="-1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67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-6535" sz="127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7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-6535" sz="1275" spc="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82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-6535" sz="1275" spc="-3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baseline="-6535" sz="1275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55.000,00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302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367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6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8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080808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5" b="1">
                          <a:solidFill>
                            <a:srgbClr val="0808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4D4D4D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25" b="1">
                          <a:solidFill>
                            <a:srgbClr val="4D4D4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080808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35" b="1">
                          <a:solidFill>
                            <a:srgbClr val="0808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RC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s5.000,00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1549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0500">
                        <a:lnSpc>
                          <a:spcPts val="1005"/>
                        </a:lnSpc>
                        <a:spcBef>
                          <a:spcPts val="114"/>
                        </a:spcBef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3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4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005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55.000,00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54940">
                <a:tc>
                  <a:txBody>
                    <a:bodyPr/>
                    <a:lstStyle/>
                    <a:p>
                      <a:pPr marL="162560">
                        <a:lnSpc>
                          <a:spcPts val="1015"/>
                        </a:lnSpc>
                      </a:pPr>
                      <a:r>
                        <a:rPr dirty="0" sz="850" spc="-1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01.09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5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Educação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57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2.041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 gridSpan="2"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60">
                          <a:latin typeface="Arial MT"/>
                          <a:cs typeface="Arial MT"/>
                        </a:rPr>
                        <a:t>Educacào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850" spc="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(FUNDEB)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3.1.9.0.04.02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 gridSpan="2"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3208655" algn="l"/>
                        </a:tabLst>
                      </a:pPr>
                      <a:r>
                        <a:rPr dirty="0" baseline="3267" sz="1275" spc="-82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Contratação</a:t>
                      </a:r>
                      <a:r>
                        <a:rPr dirty="0" baseline="3267" sz="1275" spc="97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7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267" sz="1275" spc="-44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75">
                          <a:latin typeface="Arial MT"/>
                          <a:cs typeface="Arial MT"/>
                        </a:rPr>
                        <a:t>Professores</a:t>
                      </a:r>
                      <a:r>
                        <a:rPr dirty="0" baseline="3267" sz="1275" spc="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7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baseline="3267" sz="1275" spc="-7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7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Ensino</a:t>
                      </a:r>
                      <a:r>
                        <a:rPr dirty="0" baseline="3267" sz="1275" spc="1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Fundamental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4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50" spc="-1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850" spc="5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380.000.00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62560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3.1.9.0.04.03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 gridSpan="2"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211830" algn="l"/>
                        </a:tabLst>
                      </a:pPr>
                      <a:r>
                        <a:rPr dirty="0" baseline="3267" sz="1275" spc="-82">
                          <a:latin typeface="Arial MT"/>
                          <a:cs typeface="Arial MT"/>
                        </a:rPr>
                        <a:t>Contratação</a:t>
                      </a:r>
                      <a:r>
                        <a:rPr dirty="0" baseline="3267" sz="1275" spc="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82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267" sz="1275" spc="-1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75">
                          <a:latin typeface="Arial MT"/>
                          <a:cs typeface="Arial MT"/>
                        </a:rPr>
                        <a:t>Pessoal</a:t>
                      </a:r>
                      <a:r>
                        <a:rPr dirty="0" baseline="3267" sz="1275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7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267" sz="1275" spc="-22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89">
                          <a:latin typeface="Arial MT"/>
                          <a:cs typeface="Arial MT"/>
                        </a:rPr>
                        <a:t>Apoio</a:t>
                      </a:r>
                      <a:r>
                        <a:rPr dirty="0" baseline="3267" sz="1275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89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baseline="3267" sz="1275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7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Ensino</a:t>
                      </a:r>
                      <a:r>
                        <a:rPr dirty="0" baseline="3267" sz="1275" spc="7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Fundamental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50" spc="-4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3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8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2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490.000,00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2560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3.1.9.0.11.01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211830" algn="l"/>
                        </a:tabLst>
                      </a:pPr>
                      <a:r>
                        <a:rPr dirty="0" baseline="3267" sz="1275" spc="-97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baseline="3267" sz="1275" spc="6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8E959E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267" sz="1275" spc="-22">
                          <a:solidFill>
                            <a:srgbClr val="8E959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97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baseline="3267" sz="1275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89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baseline="3267" sz="1275" spc="1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267" sz="1275" spc="-97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97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267" sz="1275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50" spc="-3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2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8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lmgost‹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2.020.000.00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256540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3.1.9.0.11.02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810">
                    <a:lnB w="19050">
                      <a:solidFill>
                        <a:srgbClr val="2F3838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80"/>
                        </a:spcBef>
                        <a:tabLst>
                          <a:tab pos="3212465" algn="l"/>
                        </a:tabLst>
                      </a:pPr>
                      <a:r>
                        <a:rPr dirty="0" baseline="3267" sz="1275" spc="-97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baseline="3267" sz="1275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267" sz="1275" spc="-1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89">
                          <a:latin typeface="Arial MT"/>
                          <a:cs typeface="Arial MT"/>
                        </a:rPr>
                        <a:t>VANT.</a:t>
                      </a:r>
                      <a:r>
                        <a:rPr dirty="0" baseline="3267" sz="1275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89">
                          <a:latin typeface="Arial MT"/>
                          <a:cs typeface="Arial MT"/>
                        </a:rPr>
                        <a:t>FIXAS-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MAGISTÊRIO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2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700" spc="7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00" spc="12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700" spc="165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00" spc="10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160">
                    <a:lnB w="19050">
                      <a:solidFill>
                        <a:srgbClr val="2F383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7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5.460.000.00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9209">
                    <a:lnB w="19050">
                      <a:solidFill>
                        <a:srgbClr val="2F3838"/>
                      </a:solidFill>
                      <a:prstDash val="solid"/>
                    </a:lnB>
                  </a:tcPr>
                </a:tc>
              </a:tr>
              <a:tr h="1085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2F3838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2F3838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ts val="625"/>
                        </a:lnSpc>
                        <a:spcBef>
                          <a:spcPts val="130"/>
                        </a:spcBef>
                      </a:pPr>
                      <a:r>
                        <a:rPr dirty="0" sz="6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Pagina</a:t>
                      </a:r>
                      <a:r>
                        <a:rPr dirty="0" sz="600" spc="1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-110">
                          <a:solidFill>
                            <a:srgbClr val="7E7E7E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r>
                        <a:rPr dirty="0" sz="600" spc="40">
                          <a:solidFill>
                            <a:srgbClr val="7E7E7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>
                          <a:solidFill>
                            <a:srgbClr val="666666"/>
                          </a:solidFill>
                          <a:latin typeface="Arial MT"/>
                          <a:cs typeface="Arial MT"/>
                        </a:rPr>
                        <a:t>Jo</a:t>
                      </a:r>
                      <a:r>
                        <a:rPr dirty="0" sz="600" spc="-20">
                          <a:solidFill>
                            <a:srgbClr val="6666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-50">
                          <a:solidFill>
                            <a:srgbClr val="7B7B7B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16510">
                    <a:lnT w="19050">
                      <a:solidFill>
                        <a:srgbClr val="2F3838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4108403" y="2745202"/>
            <a:ext cx="1925955" cy="543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4980">
              <a:lnSpc>
                <a:spcPct val="131700"/>
              </a:lnSpc>
              <a:spcBef>
                <a:spcPts val="100"/>
              </a:spcBef>
            </a:pPr>
            <a:r>
              <a:rPr dirty="0" sz="850" spc="-45">
                <a:solidFill>
                  <a:srgbClr val="2A2A2A"/>
                </a:solidFill>
                <a:latin typeface="Arial MT"/>
                <a:cs typeface="Arial MT"/>
              </a:rPr>
              <a:t>Outros</a:t>
            </a:r>
            <a:r>
              <a:rPr dirty="0" sz="850" spc="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81818"/>
                </a:solidFill>
                <a:latin typeface="Arial MT"/>
                <a:cs typeface="Arial MT"/>
              </a:rPr>
              <a:t>Recursos</a:t>
            </a:r>
            <a:r>
              <a:rPr dirty="0" sz="850" spc="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62626"/>
                </a:solidFill>
                <a:latin typeface="Arial MT"/>
                <a:cs typeface="Arial MT"/>
              </a:rPr>
              <a:t>não</a:t>
            </a:r>
            <a:r>
              <a:rPr dirty="0" sz="850" spc="-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Vinculados</a:t>
            </a:r>
            <a:r>
              <a:rPr dirty="0" sz="850" spc="-10">
                <a:latin typeface="Arial MT"/>
                <a:cs typeface="Arial MT"/>
              </a:rPr>
              <a:t> Total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do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Projeto</a:t>
            </a:r>
            <a:r>
              <a:rPr dirty="0" sz="850" spc="-60">
                <a:latin typeface="Arial MT"/>
                <a:cs typeface="Arial MT"/>
              </a:rPr>
              <a:t> </a:t>
            </a:r>
            <a:r>
              <a:rPr dirty="0" sz="850" i="1">
                <a:solidFill>
                  <a:srgbClr val="494949"/>
                </a:solidFill>
                <a:latin typeface="Arial"/>
                <a:cs typeface="Arial"/>
              </a:rPr>
              <a:t>I</a:t>
            </a:r>
            <a:r>
              <a:rPr dirty="0" sz="850" spc="20" i="1">
                <a:solidFill>
                  <a:srgbClr val="494949"/>
                </a:solidFill>
                <a:latin typeface="Arial"/>
                <a:cs typeface="Arial"/>
              </a:rPr>
              <a:t> </a:t>
            </a:r>
            <a:r>
              <a:rPr dirty="0" sz="850" spc="-20">
                <a:latin typeface="Arial MT"/>
                <a:cs typeface="Arial MT"/>
              </a:rPr>
              <a:t>Atividade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12121"/>
                </a:solidFill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70"/>
              </a:spcBef>
            </a:pPr>
            <a:r>
              <a:rPr dirty="0" sz="850" spc="-20">
                <a:latin typeface="Arial MT"/>
                <a:cs typeface="Arial MT"/>
              </a:rPr>
              <a:t>Total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C1C1C"/>
                </a:solidFill>
                <a:latin typeface="Arial MT"/>
                <a:cs typeface="Arial MT"/>
              </a:rPr>
              <a:t>da</a:t>
            </a:r>
            <a:r>
              <a:rPr dirty="0" sz="850" spc="-5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11111"/>
                </a:solidFill>
                <a:latin typeface="Arial MT"/>
                <a:cs typeface="Arial MT"/>
              </a:rPr>
              <a:t>Unidade</a:t>
            </a:r>
            <a:r>
              <a:rPr dirty="0" sz="850" spc="14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62626"/>
                </a:solidFill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592999" y="3583161"/>
            <a:ext cx="145351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-3175">
              <a:lnSpc>
                <a:spcPct val="129400"/>
              </a:lnSpc>
              <a:spcBef>
                <a:spcPts val="100"/>
              </a:spcBef>
            </a:pPr>
            <a:r>
              <a:rPr dirty="0" sz="850" spc="-55">
                <a:latin typeface="Arial MT"/>
                <a:cs typeface="Arial MT"/>
              </a:rPr>
              <a:t>Outros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Recursos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0E0E0E"/>
                </a:solidFill>
                <a:latin typeface="Arial MT"/>
                <a:cs typeface="Arial MT"/>
              </a:rPr>
              <a:t>não</a:t>
            </a:r>
            <a:r>
              <a:rPr dirty="0" sz="850" spc="-1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11111"/>
                </a:solidFill>
                <a:latin typeface="Arial MT"/>
                <a:cs typeface="Arial MT"/>
              </a:rPr>
              <a:t>Vinculados</a:t>
            </a:r>
            <a:r>
              <a:rPr dirty="0" sz="850" spc="50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62626"/>
                </a:solidFill>
                <a:latin typeface="Arial MT"/>
                <a:cs typeface="Arial MT"/>
              </a:rPr>
              <a:t>Outros</a:t>
            </a:r>
            <a:r>
              <a:rPr dirty="0" sz="850" spc="-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C1C1C"/>
                </a:solidFill>
                <a:latin typeface="Arial MT"/>
                <a:cs typeface="Arial MT"/>
              </a:rPr>
              <a:t>Recursos</a:t>
            </a:r>
            <a:r>
              <a:rPr dirty="0" sz="850" spc="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51515"/>
                </a:solidFill>
                <a:latin typeface="Arial MT"/>
                <a:cs typeface="Arial MT"/>
              </a:rPr>
              <a:t>não</a:t>
            </a:r>
            <a:r>
              <a:rPr dirty="0" sz="850" spc="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Vinculados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492726" y="2733012"/>
            <a:ext cx="454025" cy="537845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sz="850" spc="-130">
                <a:latin typeface="Arial Black"/>
                <a:cs typeface="Arial Black"/>
              </a:rPr>
              <a:t>26.000.00</a:t>
            </a:r>
            <a:endParaRPr sz="850">
              <a:latin typeface="Arial Black"/>
              <a:cs typeface="Arial Black"/>
            </a:endParaRPr>
          </a:p>
          <a:p>
            <a:pPr marL="15240">
              <a:lnSpc>
                <a:spcPct val="100000"/>
              </a:lnSpc>
              <a:spcBef>
                <a:spcPts val="300"/>
              </a:spcBef>
            </a:pPr>
            <a:r>
              <a:rPr dirty="0" sz="850" spc="-130">
                <a:solidFill>
                  <a:srgbClr val="0C0C0C"/>
                </a:solidFill>
                <a:latin typeface="Arial Black"/>
                <a:cs typeface="Arial Black"/>
              </a:rPr>
              <a:t>26.000,00</a:t>
            </a:r>
            <a:endParaRPr sz="850">
              <a:latin typeface="Arial Black"/>
              <a:cs typeface="Arial Black"/>
            </a:endParaRPr>
          </a:p>
          <a:p>
            <a:pPr marL="15240">
              <a:lnSpc>
                <a:spcPct val="100000"/>
              </a:lnSpc>
              <a:spcBef>
                <a:spcPts val="370"/>
              </a:spcBef>
            </a:pPr>
            <a:r>
              <a:rPr dirty="0" sz="850" spc="-130">
                <a:solidFill>
                  <a:srgbClr val="4F4F4F"/>
                </a:solidFill>
                <a:latin typeface="Arial Black"/>
                <a:cs typeface="Arial Black"/>
              </a:rPr>
              <a:t>26.000,00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447184" y="3570972"/>
            <a:ext cx="500380" cy="36068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sz="850" spc="-135">
                <a:solidFill>
                  <a:srgbClr val="333333"/>
                </a:solidFill>
                <a:latin typeface="Arial Black"/>
                <a:cs typeface="Arial Black"/>
              </a:rPr>
              <a:t>140.000,00</a:t>
            </a:r>
            <a:endParaRPr sz="850">
              <a:latin typeface="Arial Black"/>
              <a:cs typeface="Arial Black"/>
            </a:endParaRPr>
          </a:p>
          <a:p>
            <a:pPr marL="15240">
              <a:lnSpc>
                <a:spcPct val="100000"/>
              </a:lnSpc>
              <a:spcBef>
                <a:spcPts val="300"/>
              </a:spcBef>
            </a:pPr>
            <a:r>
              <a:rPr dirty="0" sz="850" spc="-140">
                <a:solidFill>
                  <a:srgbClr val="333333"/>
                </a:solidFill>
                <a:latin typeface="Arial Black"/>
                <a:cs typeface="Arial Black"/>
              </a:rPr>
              <a:t>100.000,00</a:t>
            </a:r>
            <a:endParaRPr sz="85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1961" y="1307215"/>
            <a:ext cx="6426042" cy="76178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8962" y="496681"/>
            <a:ext cx="697423" cy="697791"/>
          </a:xfrm>
          <a:prstGeom prst="rect">
            <a:avLst/>
          </a:prstGeom>
        </p:spPr>
      </p:pic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371553" y="3013765"/>
          <a:ext cx="6508750" cy="6838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1690"/>
                <a:gridCol w="3035300"/>
                <a:gridCol w="1870710"/>
                <a:gridCol w="704850"/>
              </a:tblGrid>
              <a:tr h="144145">
                <a:tc>
                  <a:txBody>
                    <a:bodyPr/>
                    <a:lstStyle/>
                    <a:p>
                      <a:pPr marL="145415">
                        <a:lnSpc>
                          <a:spcPts val="994"/>
                        </a:lnSpc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2.$0g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ts val="1019"/>
                        </a:lnSpc>
                      </a:pPr>
                      <a:r>
                        <a:rPr dirty="0" sz="900" spc="-80">
                          <a:latin typeface="Arial MT"/>
                          <a:cs typeface="Arial MT"/>
                        </a:rPr>
                        <a:t>Manutanc8o</a:t>
                      </a:r>
                      <a:r>
                        <a:rPr dirty="0" sz="9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3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5">
                          <a:latin typeface="Arial MT"/>
                          <a:cs typeface="Arial MT"/>
                        </a:rPr>
                        <a:t>Ooeredonalkac8o</a:t>
                      </a:r>
                      <a:r>
                        <a:rPr dirty="0" sz="900" spc="-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5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9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9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44145">
                        <a:lnSpc>
                          <a:spcPts val="1065"/>
                        </a:lnSpc>
                        <a:spcBef>
                          <a:spcPts val="165"/>
                        </a:spcBef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3.1.0.0.04.00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900" spc="-10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CONTRATAÇÃO</a:t>
                      </a:r>
                      <a:r>
                        <a:rPr dirty="0" sz="900" spc="2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900" spc="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14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sz="900" spc="-3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DETERMINADO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00" spc="-8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900" spc="3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900" spc="-7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lmpostos</a:t>
                      </a:r>
                      <a:r>
                        <a:rPr dirty="0" sz="900" spc="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Vlnculadœ</a:t>
                      </a:r>
                      <a:r>
                        <a:rPr dirty="0" sz="900" spc="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377.000,00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</a:tr>
              <a:tr h="154940">
                <a:tc>
                  <a:txBody>
                    <a:bodyPr/>
                    <a:lstStyle/>
                    <a:p>
                      <a:pPr marL="147320">
                        <a:lnSpc>
                          <a:spcPts val="990"/>
                        </a:lnSpc>
                        <a:spcBef>
                          <a:spcPts val="130"/>
                        </a:spcBef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3.1.9.0.11.01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ts val="1040"/>
                        </a:lnSpc>
                        <a:spcBef>
                          <a:spcPts val="80"/>
                        </a:spcBef>
                      </a:pPr>
                      <a:r>
                        <a:rPr dirty="0" sz="900" spc="-110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9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4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5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9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5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9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•</a:t>
                      </a:r>
                      <a:r>
                        <a:rPr dirty="0" sz="9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1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9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66040">
                        <a:lnSpc>
                          <a:spcPts val="1070"/>
                        </a:lnSpc>
                      </a:pPr>
                      <a:r>
                        <a:rPr dirty="0" sz="900" spc="-9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Recuraoa</a:t>
                      </a:r>
                      <a:r>
                        <a:rPr dirty="0" sz="900" spc="8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5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95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Imœstos</a:t>
                      </a:r>
                      <a:r>
                        <a:rPr dirty="0" sz="900" spc="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900" spc="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4769">
                        <a:lnSpc>
                          <a:spcPts val="1070"/>
                        </a:lnSpc>
                      </a:pPr>
                      <a:r>
                        <a:rPr dirty="0" sz="90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585.000,00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2351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900" spc="7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Tori</a:t>
                      </a:r>
                      <a:r>
                        <a:rPr dirty="0" sz="900" spc="-5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900" spc="-8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Pn#Ho</a:t>
                      </a:r>
                      <a:r>
                        <a:rPr dirty="0" sz="900" spc="-1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900" spc="1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AüvkhMe</a:t>
                      </a:r>
                      <a:r>
                        <a:rPr dirty="0" sz="900" spc="-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900" spc="-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&amp;M00000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2669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4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-3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900" spc="-1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4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UncüNN</a:t>
                      </a:r>
                      <a:r>
                        <a:rPr dirty="0" sz="900" spc="7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032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9.312.000,00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170180"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01.'IO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 gridSpan="2"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35">
                          <a:latin typeface="Arial MT"/>
                          <a:cs typeface="Arial MT"/>
                        </a:rPr>
                        <a:t>8ccratada</a:t>
                      </a:r>
                      <a:r>
                        <a:rPr dirty="0" sz="9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3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45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Trabalho,</a:t>
                      </a:r>
                      <a:r>
                        <a:rPr dirty="0" sz="900" spc="-2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5">
                          <a:latin typeface="Arial MT"/>
                          <a:cs typeface="Arial MT"/>
                        </a:rPr>
                        <a:t>Emprego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900" spc="-1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Renda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4859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9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2.803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 gridSpan="2"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900" spc="-8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900" spc="4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5">
                          <a:solidFill>
                            <a:srgbClr val="ACACAC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900" spc="-20">
                          <a:solidFill>
                            <a:srgbClr val="ACACA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Operaclorialtze¢ão</a:t>
                      </a:r>
                      <a:r>
                        <a:rPr dirty="0" sz="900" spc="-6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daa</a:t>
                      </a:r>
                      <a:r>
                        <a:rPr dirty="0" sz="90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900" spc="6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Admlnistra#vae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3.1.9.0.11,01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 gridSpan="2"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204845" algn="l"/>
                        </a:tabLst>
                      </a:pPr>
                      <a:r>
                        <a:rPr dirty="0" sz="900" spc="-1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900" spc="4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7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5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9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5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•</a:t>
                      </a:r>
                      <a:r>
                        <a:rPr dirty="0" sz="900" spc="-8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1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9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CNIL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086" sz="1350" spc="-142">
                          <a:latin typeface="Arial MT"/>
                          <a:cs typeface="Arial MT"/>
                        </a:rPr>
                        <a:t>Outroe</a:t>
                      </a:r>
                      <a:r>
                        <a:rPr dirty="0" baseline="3086" sz="13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086" sz="1350" spc="-12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086" sz="1350" spc="3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086" sz="1350" spc="-157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n&amp;o</a:t>
                      </a:r>
                      <a:r>
                        <a:rPr dirty="0" baseline="3086" sz="1350" spc="1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086" sz="1350" spc="-1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baseline="3086" sz="13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27.000,00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2669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20">
                          <a:latin typeface="Arial MT"/>
                          <a:cs typeface="Arial MT"/>
                        </a:rPr>
                        <a:t>ToNl</a:t>
                      </a:r>
                      <a:r>
                        <a:rPr dirty="0" sz="9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900" spc="-4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4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Pro}ato</a:t>
                      </a:r>
                      <a:r>
                        <a:rPr dirty="0" sz="900" spc="2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900" spc="-3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9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900" spc="2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25">
                          <a:solidFill>
                            <a:srgbClr val="727272"/>
                          </a:solidFill>
                          <a:latin typeface="Arial MT"/>
                          <a:cs typeface="Arial MT"/>
                        </a:rPr>
                        <a:t>RG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292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4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900" spc="-10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0">
                          <a:latin typeface="Arial MT"/>
                          <a:cs typeface="Arial MT"/>
                        </a:rPr>
                        <a:t>Unldade</a:t>
                      </a:r>
                      <a:r>
                        <a:rPr dirty="0" sz="9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RH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01.11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 gridSpan="2"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00" spc="-45">
                          <a:latin typeface="Arial MT"/>
                          <a:cs typeface="Arial MT"/>
                        </a:rPr>
                        <a:t>8eorataria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9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4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Melo</a:t>
                      </a:r>
                      <a:r>
                        <a:rPr dirty="0" sz="900" spc="2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AmbknN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9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2.823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 gridSpan="2"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8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9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4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5">
                          <a:latin typeface="Arial MT"/>
                          <a:cs typeface="Arial MT"/>
                        </a:rPr>
                        <a:t>Operaclonalfzs¢4o</a:t>
                      </a:r>
                      <a:r>
                        <a:rPr dirty="0" sz="9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900" spc="-4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Unidades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3.1.9.0.11.01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 gridSpan="2"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70"/>
                        </a:spcBef>
                        <a:tabLst>
                          <a:tab pos="3204210" algn="l"/>
                        </a:tabLst>
                      </a:pPr>
                      <a:r>
                        <a:rPr dirty="0" sz="900" spc="-114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9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1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9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5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9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•</a:t>
                      </a:r>
                      <a:r>
                        <a:rPr dirty="0" sz="900" spc="-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1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9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900" spc="-7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9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900" spc="-1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900" spc="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9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39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28.000,00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2923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35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9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Pro}ato</a:t>
                      </a:r>
                      <a:r>
                        <a:rPr dirty="0" sz="900" spc="-2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900" spc="-3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4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Atlvldede</a:t>
                      </a:r>
                      <a:r>
                        <a:rPr dirty="0" sz="900" spc="3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397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28.000,00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240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4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9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latin typeface="Arial MT"/>
                          <a:cs typeface="Arial MT"/>
                        </a:rPr>
                        <a:t>Unldade</a:t>
                      </a:r>
                      <a:r>
                        <a:rPr dirty="0" sz="9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RJ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26.000,00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</a:tr>
              <a:tr h="168910"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01.12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40">
                          <a:latin typeface="Arial MT"/>
                          <a:cs typeface="Arial MT"/>
                        </a:rPr>
                        <a:t>Controladoria</a:t>
                      </a:r>
                      <a:r>
                        <a:rPr dirty="0" sz="9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0">
                          <a:latin typeface="Arial MT"/>
                          <a:cs typeface="Arial MT"/>
                        </a:rPr>
                        <a:t>Osrsl</a:t>
                      </a:r>
                      <a:r>
                        <a:rPr dirty="0" sz="9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9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Municipio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574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9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2.829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8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9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5">
                          <a:latin typeface="Arial MT"/>
                          <a:cs typeface="Arial MT"/>
                        </a:rPr>
                        <a:t>Oparecionalizacão</a:t>
                      </a:r>
                      <a:r>
                        <a:rPr dirty="0" sz="9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5">
                          <a:latin typeface="Arial MT"/>
                          <a:cs typeface="Arial MT"/>
                        </a:rPr>
                        <a:t>daa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9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Admlni0trativaa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3.1.9.0.11.01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 gridSpan="2"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60"/>
                        </a:spcBef>
                        <a:tabLst>
                          <a:tab pos="3210560" algn="l"/>
                        </a:tabLst>
                      </a:pPr>
                      <a:r>
                        <a:rPr dirty="0" sz="900" spc="-105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9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1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9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90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9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1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9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900" spc="-7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900" spc="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nao</a:t>
                      </a:r>
                      <a:r>
                        <a:rPr dirty="0" sz="900" spc="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9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4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ImDosto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1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70.000,00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55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45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900" spc="-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9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900" spc="-4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4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Atfvldade</a:t>
                      </a:r>
                      <a:r>
                        <a:rPr dirty="0" sz="90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70.000,00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55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900" spc="-35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900" spc="-10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0">
                          <a:latin typeface="Arial MT"/>
                          <a:cs typeface="Arial MT"/>
                        </a:rPr>
                        <a:t>Unldade</a:t>
                      </a:r>
                      <a:r>
                        <a:rPr dirty="0" sz="9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RH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9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64465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01.13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 gridSpan="2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9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5">
                          <a:solidFill>
                            <a:srgbClr val="7E7E7E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40">
                          <a:solidFill>
                            <a:srgbClr val="7E7E7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latin typeface="Arial MT"/>
                          <a:cs typeface="Arial MT"/>
                        </a:rPr>
                        <a:t>9arvlços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Pûbllcas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2.825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80">
                          <a:latin typeface="Arial MT"/>
                          <a:cs typeface="Arial MT"/>
                        </a:rPr>
                        <a:t>Manutanc8o</a:t>
                      </a:r>
                      <a:r>
                        <a:rPr dirty="0" sz="9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5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0">
                          <a:latin typeface="Arial MT"/>
                          <a:cs typeface="Arial MT"/>
                        </a:rPr>
                        <a:t>Ooeædonalîzaç8o</a:t>
                      </a:r>
                      <a:r>
                        <a:rPr dirty="0" sz="900" spc="-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9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Secretgria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3.1.9.0.11.01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 gridSpan="2"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210560" algn="l"/>
                        </a:tabLst>
                      </a:pPr>
                      <a:r>
                        <a:rPr dirty="0" sz="900" spc="-1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900" spc="7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VANTAOENS</a:t>
                      </a:r>
                      <a:r>
                        <a:rPr dirty="0" sz="900" spc="4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9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900" spc="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900" spc="-5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1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9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sz="9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900" spc="-7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900" spc="-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5">
                          <a:solidFill>
                            <a:srgbClr val="676767"/>
                          </a:solidFill>
                          <a:latin typeface="Arial MT"/>
                          <a:cs typeface="Arial MT"/>
                        </a:rPr>
                        <a:t>n8o</a:t>
                      </a:r>
                      <a:r>
                        <a:rPr dirty="0" sz="900" spc="5">
                          <a:solidFill>
                            <a:srgbClr val="67676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5">
                          <a:latin typeface="Arial MT"/>
                          <a:cs typeface="Arial MT"/>
                        </a:rPr>
                        <a:t>\ñnculados</a:t>
                      </a:r>
                      <a:r>
                        <a:rPr dirty="0" sz="9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6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215.000,00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875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45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900" spc="-6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5">
                          <a:latin typeface="Arial MT"/>
                          <a:cs typeface="Arial MT"/>
                        </a:rPr>
                        <a:t>Prorata</a:t>
                      </a:r>
                      <a:r>
                        <a:rPr dirty="0" sz="9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90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4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900" spc="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10" i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246.000,00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762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8755">
                        <a:lnSpc>
                          <a:spcPts val="1075"/>
                        </a:lnSpc>
                        <a:spcBef>
                          <a:spcPts val="95"/>
                        </a:spcBef>
                      </a:pPr>
                      <a:r>
                        <a:rPr dirty="0" sz="900" spc="-4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900" spc="-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Unldade</a:t>
                      </a:r>
                      <a:r>
                        <a:rPr dirty="0" sz="900" spc="12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RC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ts val="1075"/>
                        </a:lnSpc>
                        <a:spcBef>
                          <a:spcPts val="95"/>
                        </a:spcBef>
                      </a:pPr>
                      <a:r>
                        <a:rPr dirty="0" sz="900" spc="-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210.0ê0,00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</a:tr>
              <a:tr h="164465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01.14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00" spc="-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9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Suprlmentoa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2.848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900" spc="-80">
                          <a:latin typeface="Arial MT"/>
                          <a:cs typeface="Arial MT"/>
                        </a:rPr>
                        <a:t>Manuten¢do,</a:t>
                      </a:r>
                      <a:r>
                        <a:rPr dirty="0" sz="9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0">
                          <a:latin typeface="Arial MT"/>
                          <a:cs typeface="Arial MT"/>
                        </a:rPr>
                        <a:t>AdmlnBtracoo</a:t>
                      </a:r>
                      <a:r>
                        <a:rPr dirty="0" sz="9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9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0">
                          <a:latin typeface="Arial MT"/>
                          <a:cs typeface="Arial MT"/>
                        </a:rPr>
                        <a:t>Opeædonallca¢ôo</a:t>
                      </a:r>
                      <a:r>
                        <a:rPr dirty="0" sz="900" spc="-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5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9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Unidades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0975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3.1.9.0.11.01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 gridSpan="2"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80"/>
                        </a:spcBef>
                        <a:tabLst>
                          <a:tab pos="3213735" algn="l"/>
                        </a:tabLst>
                      </a:pPr>
                      <a:r>
                        <a:rPr dirty="0" baseline="6172" sz="1350" spc="-165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baseline="6172" sz="1350" spc="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172" sz="1350" spc="-37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6172" sz="1350" spc="-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172" sz="1350" spc="-165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baseline="6172" sz="13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172" sz="1350" spc="-112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FMAS</a:t>
                      </a:r>
                      <a:r>
                        <a:rPr dirty="0" baseline="6172" sz="13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172" sz="1350" spc="-3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6172" sz="1350" spc="-12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172" sz="1350" spc="-157" b="1">
                          <a:latin typeface="Arial"/>
                          <a:cs typeface="Arial"/>
                        </a:rPr>
                        <a:t>PESSOA</a:t>
                      </a:r>
                      <a:r>
                        <a:rPr dirty="0" baseline="6172" sz="1350" spc="-7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baseline="6172" sz="1350" spc="-15"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baseline="6172" sz="13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900" spc="-7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900" spc="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n8o</a:t>
                      </a:r>
                      <a:r>
                        <a:rPr dirty="0" sz="900" spc="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9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lrnooato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9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SO.000,00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875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40">
                          <a:latin typeface="Arial MT"/>
                          <a:cs typeface="Arial MT"/>
                        </a:rPr>
                        <a:t>Tetal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900" spc="-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Pro}sto</a:t>
                      </a:r>
                      <a:r>
                        <a:rPr dirty="0" sz="900" spc="-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900" spc="-9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MMdads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SO.000,00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</a:tr>
              <a:tr h="316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59385">
                        <a:lnSpc>
                          <a:spcPct val="100000"/>
                        </a:lnSpc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01.16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8585" marR="1187450" indent="2630170">
                        <a:lnSpc>
                          <a:spcPct val="106600"/>
                        </a:lnSpc>
                        <a:spcBef>
                          <a:spcPts val="35"/>
                        </a:spcBef>
                      </a:pPr>
                      <a:r>
                        <a:rPr dirty="0" sz="900" spc="-30">
                          <a:latin typeface="Arial MT"/>
                          <a:cs typeface="Arial MT"/>
                        </a:rPr>
                        <a:t>Totsi</a:t>
                      </a:r>
                      <a:r>
                        <a:rPr dirty="0" sz="9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d«unia«as</a:t>
                      </a:r>
                      <a:r>
                        <a:rPr dirty="0" sz="90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r>
                        <a:rPr dirty="0" sz="900" spc="-3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latin typeface="Arial MT"/>
                          <a:cs typeface="Arial MT"/>
                        </a:rPr>
                        <a:t>8scrathda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9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ds</a:t>
                      </a:r>
                      <a:r>
                        <a:rPr dirty="0" sz="900" spc="-3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45">
                          <a:latin typeface="Arial MT"/>
                          <a:cs typeface="Arial MT"/>
                        </a:rPr>
                        <a:t>Acslstgn0la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9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9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latin typeface="Arial MT"/>
                          <a:cs typeface="Arial MT"/>
                        </a:rPr>
                        <a:t>Dlrakos</a:t>
                      </a:r>
                      <a:r>
                        <a:rPr dirty="0" sz="9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Humanos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so.4so,oo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70180"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2.849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900" spc="-75">
                          <a:latin typeface="Arial MT"/>
                          <a:cs typeface="Arial MT"/>
                        </a:rPr>
                        <a:t>Manutenc0o,</a:t>
                      </a:r>
                      <a:r>
                        <a:rPr dirty="0" sz="9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0">
                          <a:latin typeface="Arial MT"/>
                          <a:cs typeface="Arial MT"/>
                        </a:rPr>
                        <a:t>Admlnlstracdo</a:t>
                      </a:r>
                      <a:r>
                        <a:rPr dirty="0" sz="9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9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5">
                          <a:latin typeface="Arial MT"/>
                          <a:cs typeface="Arial MT"/>
                        </a:rPr>
                        <a:t>Operadonalizacëo</a:t>
                      </a:r>
                      <a:r>
                        <a:rPr dirty="0" sz="9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5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9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Unldade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3.1.8.0.11.01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 gridSpan="2"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80"/>
                        </a:spcBef>
                        <a:tabLst>
                          <a:tab pos="3210560" algn="l"/>
                        </a:tabLst>
                      </a:pPr>
                      <a:r>
                        <a:rPr dirty="0" sz="900" spc="-110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9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5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1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9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900" spc="-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900" spc="-6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900" spc="2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-6172" sz="1350" spc="-127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-6172" sz="1350" spc="67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172" sz="1350" spc="-104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n8o</a:t>
                      </a:r>
                      <a:r>
                        <a:rPr dirty="0" baseline="-6172" sz="1350" spc="-7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172" sz="1350" spc="-104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-6172" sz="13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172" sz="1350" spc="-82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-6172" sz="1350" spc="-89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172" sz="1350" spc="-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lmeosto</a:t>
                      </a:r>
                      <a:endParaRPr baseline="-6172" sz="13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9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126.000,00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55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00" spc="-7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9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05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9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8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Pzo/ate</a:t>
                      </a:r>
                      <a:r>
                        <a:rPr dirty="0" sz="900" spc="-2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900" spc="5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7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AtMdedc</a:t>
                      </a:r>
                      <a:r>
                        <a:rPr dirty="0" sz="900" spc="-3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Ra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25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00" spc="-1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12g.000,00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2540"/>
                </a:tc>
              </a:tr>
              <a:tr h="298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59385">
                        <a:lnSpc>
                          <a:spcPct val="100000"/>
                        </a:lnSpc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01.16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 gridSpan="2">
                  <a:txBody>
                    <a:bodyPr/>
                    <a:lstStyle/>
                    <a:p>
                      <a:pPr marL="2735580">
                        <a:lnSpc>
                          <a:spcPts val="1055"/>
                        </a:lnSpc>
                        <a:spcBef>
                          <a:spcPts val="70"/>
                        </a:spcBef>
                      </a:pPr>
                      <a:r>
                        <a:rPr dirty="0" sz="900" spc="-3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Tetal</a:t>
                      </a:r>
                      <a:r>
                        <a:rPr dirty="0" sz="900" spc="-7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900" spc="-1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latin typeface="Arial MT"/>
                          <a:cs typeface="Arial MT"/>
                        </a:rPr>
                        <a:t>Unldada</a:t>
                      </a:r>
                      <a:r>
                        <a:rPr dirty="0" sz="9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  <a:p>
                      <a:pPr marL="107314">
                        <a:lnSpc>
                          <a:spcPts val="1055"/>
                        </a:lnSpc>
                      </a:pPr>
                      <a:r>
                        <a:rPr dirty="0" sz="900" spc="-45">
                          <a:latin typeface="Arial MT"/>
                          <a:cs typeface="Arial MT"/>
                        </a:rPr>
                        <a:t>OablneN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9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Prafafto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12e,000,00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</a:tr>
              <a:tr h="170180">
                <a:tc>
                  <a:txBody>
                    <a:bodyPr/>
                    <a:lstStyle/>
                    <a:p>
                      <a:pPr marL="1574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2.832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900" spc="-80">
                          <a:latin typeface="Arial MT"/>
                          <a:cs typeface="Arial MT"/>
                        </a:rPr>
                        <a:t>Manutenc¥o</a:t>
                      </a:r>
                      <a:r>
                        <a:rPr dirty="0" sz="9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0">
                          <a:latin typeface="Arial MT"/>
                          <a:cs typeface="Arial MT"/>
                        </a:rPr>
                        <a:t>Admlnlstraç8o</a:t>
                      </a:r>
                      <a:r>
                        <a:rPr dirty="0" sz="9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solidFill>
                            <a:srgbClr val="C1C1C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25">
                          <a:solidFill>
                            <a:srgbClr val="C1C1C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5">
                          <a:latin typeface="Arial MT"/>
                          <a:cs typeface="Arial MT"/>
                        </a:rPr>
                        <a:t>Operaclonalizac8o</a:t>
                      </a:r>
                      <a:r>
                        <a:rPr dirty="0" sz="9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5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9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Unidade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3.1.8.0.11.01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 gridSpan="2"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210560" algn="l"/>
                        </a:tabLst>
                      </a:pPr>
                      <a:r>
                        <a:rPr dirty="0" baseline="3086" sz="1350" spc="-165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baseline="3086" sz="1350" spc="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086" sz="1350" spc="-82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086" sz="1350" spc="-3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086" sz="1350" spc="-16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baseline="3086" sz="1350" spc="67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086" sz="1350" spc="-120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baseline="3086" sz="13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086" sz="13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086" sz="1350" spc="-13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086" sz="1350" spc="-15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086" sz="135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086" sz="1350" spc="-15"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baseline="3086" sz="13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900" spc="-8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900" spc="6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n0o</a:t>
                      </a:r>
                      <a:r>
                        <a:rPr dirty="0" sz="900" spc="3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9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Irnooeto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900" spc="-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70.000.00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875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45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9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Projeto/A6vIdade</a:t>
                      </a:r>
                      <a:r>
                        <a:rPr dirty="0" sz="900" spc="-5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70.000,00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</a:tr>
              <a:tr h="2374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383B3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7355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35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900" spc="-1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0">
                          <a:latin typeface="Arial MT"/>
                          <a:cs typeface="Arial MT"/>
                        </a:rPr>
                        <a:t>Unldade</a:t>
                      </a:r>
                      <a:r>
                        <a:rPr dirty="0" sz="9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latin typeface="Arial MT"/>
                          <a:cs typeface="Arial MT"/>
                        </a:rPr>
                        <a:t>Rg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7620">
                    <a:lnB w="9525">
                      <a:solidFill>
                        <a:srgbClr val="383B3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70.000,00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7620">
                    <a:lnB w="9525">
                      <a:solidFill>
                        <a:srgbClr val="383B3B"/>
                      </a:solidFill>
                      <a:prstDash val="solid"/>
                    </a:lnB>
                  </a:tcPr>
                </a:tc>
              </a:tr>
              <a:tr h="1276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383B3B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383B3B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92075">
                        <a:lnSpc>
                          <a:spcPts val="869"/>
                        </a:lnSpc>
                      </a:pPr>
                      <a:r>
                        <a:rPr dirty="0" sz="900" spc="-10">
                          <a:solidFill>
                            <a:srgbClr val="878787"/>
                          </a:solidFill>
                          <a:latin typeface="Arial MT"/>
                          <a:cs typeface="Arial MT"/>
                        </a:rPr>
                        <a:t>»asae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9525">
                      <a:solidFill>
                        <a:srgbClr val="383B3B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95917" y="2193929"/>
            <a:ext cx="928883" cy="100555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167173" y="2830778"/>
            <a:ext cx="569511" cy="9446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313359" y="4363482"/>
            <a:ext cx="432463" cy="97507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313359" y="4540216"/>
            <a:ext cx="432463" cy="94460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199359" y="395360"/>
            <a:ext cx="3063240" cy="5880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65">
                <a:solidFill>
                  <a:srgbClr val="080808"/>
                </a:solidFill>
                <a:latin typeface="Arial MT"/>
                <a:cs typeface="Arial MT"/>
              </a:rPr>
              <a:t>PREFEITURA</a:t>
            </a:r>
            <a:r>
              <a:rPr dirty="0" sz="1250" spc="1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1250" spc="-55">
                <a:latin typeface="Arial MT"/>
                <a:cs typeface="Arial MT"/>
              </a:rPr>
              <a:t>MUNICIPAL</a:t>
            </a:r>
            <a:r>
              <a:rPr dirty="0" sz="1250" spc="-35">
                <a:latin typeface="Arial MT"/>
                <a:cs typeface="Arial MT"/>
              </a:rPr>
              <a:t> </a:t>
            </a:r>
            <a:r>
              <a:rPr dirty="0" sz="1250" spc="-50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1250" spc="-8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250" spc="-50">
                <a:latin typeface="Arial MT"/>
                <a:cs typeface="Arial MT"/>
              </a:rPr>
              <a:t>SEROPEDICA</a:t>
            </a:r>
            <a:endParaRPr sz="1250">
              <a:latin typeface="Arial MT"/>
              <a:cs typeface="Arial MT"/>
            </a:endParaRPr>
          </a:p>
          <a:p>
            <a:pPr marL="20320" marR="1929130" indent="-5080">
              <a:lnSpc>
                <a:spcPct val="106600"/>
              </a:lnSpc>
              <a:spcBef>
                <a:spcPts val="625"/>
              </a:spcBef>
            </a:pPr>
            <a:r>
              <a:rPr dirty="0" sz="900" spc="-65">
                <a:latin typeface="Arial MT"/>
                <a:cs typeface="Arial MT"/>
              </a:rPr>
              <a:t>Rua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900" spc="-60">
                <a:latin typeface="Arial MT"/>
                <a:cs typeface="Arial MT"/>
              </a:rPr>
              <a:t>Marla</a:t>
            </a:r>
            <a:r>
              <a:rPr dirty="0" sz="900" spc="-10">
                <a:latin typeface="Arial MT"/>
                <a:cs typeface="Arial MT"/>
              </a:rPr>
              <a:t> </a:t>
            </a:r>
            <a:r>
              <a:rPr dirty="0" sz="900" spc="-25">
                <a:latin typeface="Arial MT"/>
                <a:cs typeface="Arial MT"/>
              </a:rPr>
              <a:t>LouNnço.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 spc="-25">
                <a:solidFill>
                  <a:srgbClr val="0C0C0C"/>
                </a:solidFill>
                <a:latin typeface="Arial MT"/>
                <a:cs typeface="Arial MT"/>
              </a:rPr>
              <a:t>16 </a:t>
            </a:r>
            <a:r>
              <a:rPr dirty="0" sz="900" spc="-35">
                <a:latin typeface="Arial MT"/>
                <a:cs typeface="Arial MT"/>
              </a:rPr>
              <a:t>raeanda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Csxles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21175" y="2294481"/>
            <a:ext cx="255841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5">
                <a:solidFill>
                  <a:srgbClr val="080808"/>
                </a:solidFill>
                <a:latin typeface="Arial MT"/>
                <a:cs typeface="Arial MT"/>
              </a:rPr>
              <a:t>PREFEITURA</a:t>
            </a:r>
            <a:r>
              <a:rPr dirty="0" sz="1100" spc="8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1100" spc="-85">
                <a:latin typeface="Arial MT"/>
                <a:cs typeface="Arial MT"/>
              </a:rPr>
              <a:t>MUNICIPAL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 spc="-90">
                <a:solidFill>
                  <a:srgbClr val="050505"/>
                </a:solidFill>
                <a:latin typeface="Arial MT"/>
                <a:cs typeface="Arial MT"/>
              </a:rPr>
              <a:t>DE</a:t>
            </a:r>
            <a:r>
              <a:rPr dirty="0" sz="1100" spc="-5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1100" spc="-80">
                <a:latin typeface="Arial MT"/>
                <a:cs typeface="Arial MT"/>
              </a:rPr>
              <a:t>SEROPEDICA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96952" y="2423477"/>
            <a:ext cx="273050" cy="38544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900" spc="-40" i="1">
                <a:solidFill>
                  <a:srgbClr val="161616"/>
                </a:solidFill>
                <a:latin typeface="Arial"/>
                <a:cs typeface="Arial"/>
              </a:rPr>
              <a:t>0s.09</a:t>
            </a:r>
            <a:endParaRPr sz="900">
              <a:latin typeface="Arial"/>
              <a:cs typeface="Arial"/>
            </a:endParaRPr>
          </a:p>
          <a:p>
            <a:pPr marL="17145">
              <a:lnSpc>
                <a:spcPct val="100000"/>
              </a:lnSpc>
              <a:spcBef>
                <a:spcPts val="335"/>
              </a:spcBef>
            </a:pPr>
            <a:r>
              <a:rPr dirty="0" sz="900" spc="-65">
                <a:solidFill>
                  <a:srgbClr val="080808"/>
                </a:solidFill>
                <a:latin typeface="Arial MT"/>
                <a:cs typeface="Arial MT"/>
              </a:rPr>
              <a:t>2.041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69564" y="2423477"/>
            <a:ext cx="1608455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905">
              <a:lnSpc>
                <a:spcPct val="131100"/>
              </a:lnSpc>
              <a:spcBef>
                <a:spcPts val="100"/>
              </a:spcBef>
            </a:pPr>
            <a:r>
              <a:rPr dirty="0" sz="900" spc="-40">
                <a:latin typeface="Arial MT"/>
                <a:cs typeface="Arial MT"/>
              </a:rPr>
              <a:t>sacratarla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 spc="-35">
                <a:latin typeface="Arial MT"/>
                <a:cs typeface="Arial MT"/>
              </a:rPr>
              <a:t>Municipal</a:t>
            </a:r>
            <a:r>
              <a:rPr dirty="0" sz="900" spc="15">
                <a:latin typeface="Arial MT"/>
                <a:cs typeface="Arial MT"/>
              </a:rPr>
              <a:t> </a:t>
            </a:r>
            <a:r>
              <a:rPr dirty="0" sz="900" spc="-10">
                <a:solidFill>
                  <a:srgbClr val="0F0F0F"/>
                </a:solidFill>
                <a:latin typeface="Arial MT"/>
                <a:cs typeface="Arial MT"/>
              </a:rPr>
              <a:t>ds</a:t>
            </a:r>
            <a:r>
              <a:rPr dirty="0" sz="900" spc="-7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Educaçto </a:t>
            </a:r>
            <a:r>
              <a:rPr dirty="0" sz="900" spc="-85">
                <a:solidFill>
                  <a:srgbClr val="131313"/>
                </a:solidFill>
                <a:latin typeface="Arial MT"/>
                <a:cs typeface="Arial MT"/>
              </a:rPr>
              <a:t>Eduœç8o</a:t>
            </a:r>
            <a:r>
              <a:rPr dirty="0" sz="900" spc="-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0A0A0A"/>
                </a:solidFill>
                <a:latin typeface="Arial MT"/>
                <a:cs typeface="Arial MT"/>
              </a:rPr>
              <a:t>B8sica</a:t>
            </a:r>
            <a:r>
              <a:rPr dirty="0" sz="900" spc="-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900" spc="-10">
                <a:solidFill>
                  <a:srgbClr val="0A0A0A"/>
                </a:solidFill>
                <a:latin typeface="Arial MT"/>
                <a:cs typeface="Arial MT"/>
              </a:rPr>
              <a:t>(FUNDEB)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901382" y="2792178"/>
            <a:ext cx="144716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75" b="1">
                <a:latin typeface="Arial"/>
                <a:cs typeface="Arial"/>
              </a:rPr>
              <a:t>Total</a:t>
            </a:r>
            <a:r>
              <a:rPr dirty="0" sz="900" spc="-20" b="1">
                <a:latin typeface="Arial"/>
                <a:cs typeface="Arial"/>
              </a:rPr>
              <a:t> </a:t>
            </a:r>
            <a:r>
              <a:rPr dirty="0" sz="900" spc="-65" b="1">
                <a:solidFill>
                  <a:srgbClr val="161616"/>
                </a:solidFill>
                <a:latin typeface="Arial"/>
                <a:cs typeface="Arial"/>
              </a:rPr>
              <a:t>do</a:t>
            </a:r>
            <a:r>
              <a:rPr dirty="0" sz="900" spc="-8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900" spc="-80" b="1">
                <a:latin typeface="Arial"/>
                <a:cs typeface="Arial"/>
              </a:rPr>
              <a:t>Projeto</a:t>
            </a:r>
            <a:r>
              <a:rPr dirty="0" sz="900" spc="60" b="1">
                <a:latin typeface="Arial"/>
                <a:cs typeface="Arial"/>
              </a:rPr>
              <a:t> </a:t>
            </a:r>
            <a:r>
              <a:rPr dirty="0" sz="900" spc="-50" b="1">
                <a:solidFill>
                  <a:srgbClr val="2F2F2F"/>
                </a:solidFill>
                <a:latin typeface="Arial"/>
                <a:cs typeface="Arial"/>
              </a:rPr>
              <a:t>/</a:t>
            </a:r>
            <a:r>
              <a:rPr dirty="0" sz="900" spc="10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900" spc="-90" b="1">
                <a:solidFill>
                  <a:srgbClr val="161616"/>
                </a:solidFill>
                <a:latin typeface="Arial"/>
                <a:cs typeface="Arial"/>
              </a:rPr>
              <a:t>Atividade</a:t>
            </a:r>
            <a:r>
              <a:rPr dirty="0" sz="900" spc="5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900" spc="-60" b="1">
                <a:solidFill>
                  <a:srgbClr val="0C0C0C"/>
                </a:solidFill>
                <a:latin typeface="Arial"/>
                <a:cs typeface="Arial"/>
              </a:rPr>
              <a:t>RG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0736" y="1301122"/>
            <a:ext cx="6429087" cy="9446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4692" y="518011"/>
            <a:ext cx="697423" cy="691697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87282" y="9749277"/>
            <a:ext cx="6435725" cy="0"/>
          </a:xfrm>
          <a:custGeom>
            <a:avLst/>
            <a:gdLst/>
            <a:ahLst/>
            <a:cxnLst/>
            <a:rect l="l" t="t" r="r" b="b"/>
            <a:pathLst>
              <a:path w="6435725" h="0">
                <a:moveTo>
                  <a:pt x="0" y="0"/>
                </a:moveTo>
                <a:lnTo>
                  <a:pt x="6435181" y="0"/>
                </a:lnTo>
              </a:path>
            </a:pathLst>
          </a:custGeom>
          <a:ln w="15235">
            <a:solidFill>
              <a:srgbClr val="343B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762284" y="8993589"/>
            <a:ext cx="1885314" cy="0"/>
          </a:xfrm>
          <a:custGeom>
            <a:avLst/>
            <a:gdLst/>
            <a:ahLst/>
            <a:cxnLst/>
            <a:rect l="l" t="t" r="r" b="b"/>
            <a:pathLst>
              <a:path w="1885314" h="0">
                <a:moveTo>
                  <a:pt x="0" y="0"/>
                </a:moveTo>
                <a:lnTo>
                  <a:pt x="1885176" y="0"/>
                </a:lnTo>
              </a:path>
            </a:pathLst>
          </a:custGeom>
          <a:ln w="9141">
            <a:solidFill>
              <a:srgbClr val="3B444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450407" y="6237465"/>
            <a:ext cx="429417" cy="79225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002880" y="9796507"/>
            <a:ext cx="261914" cy="54848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432133" y="9799554"/>
            <a:ext cx="444645" cy="63989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25640" y="2852108"/>
            <a:ext cx="2332866" cy="100555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300448" y="429387"/>
            <a:ext cx="3117215" cy="567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7246" sz="1725" b="1">
                <a:latin typeface="Arial"/>
                <a:cs typeface="Arial"/>
              </a:rPr>
              <a:t>P</a:t>
            </a:r>
            <a:r>
              <a:rPr dirty="0" baseline="-2415" sz="1725" b="1">
                <a:latin typeface="Arial"/>
                <a:cs typeface="Arial"/>
              </a:rPr>
              <a:t>REFEITURA</a:t>
            </a:r>
            <a:r>
              <a:rPr dirty="0" baseline="-2415" sz="1725" spc="52" b="1">
                <a:latin typeface="Arial"/>
                <a:cs typeface="Arial"/>
              </a:rPr>
              <a:t> </a:t>
            </a:r>
            <a:r>
              <a:rPr dirty="0" baseline="2415" sz="1725" b="1">
                <a:latin typeface="Arial"/>
                <a:cs typeface="Arial"/>
              </a:rPr>
              <a:t>MUNICIPAL</a:t>
            </a:r>
            <a:r>
              <a:rPr dirty="0" baseline="2415" sz="1725" spc="89" b="1">
                <a:latin typeface="Arial"/>
                <a:cs typeface="Arial"/>
              </a:rPr>
              <a:t> </a:t>
            </a:r>
            <a:r>
              <a:rPr dirty="0" baseline="2415" sz="1725" b="1">
                <a:latin typeface="Arial"/>
                <a:cs typeface="Arial"/>
              </a:rPr>
              <a:t>DE</a:t>
            </a:r>
            <a:r>
              <a:rPr dirty="0" baseline="2415" sz="1725" spc="-52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</a:t>
            </a:r>
            <a:r>
              <a:rPr dirty="0" baseline="2415" sz="1725" spc="-15" b="1">
                <a:latin typeface="Arial"/>
                <a:cs typeface="Arial"/>
              </a:rPr>
              <a:t>EROPEDICA</a:t>
            </a:r>
            <a:endParaRPr baseline="2415" sz="1725">
              <a:latin typeface="Arial"/>
              <a:cs typeface="Arial"/>
            </a:endParaRPr>
          </a:p>
          <a:p>
            <a:pPr marL="43180" marR="1964689">
              <a:lnSpc>
                <a:spcPct val="122500"/>
              </a:lnSpc>
              <a:spcBef>
                <a:spcPts val="530"/>
              </a:spcBef>
            </a:pP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Rua</a:t>
            </a:r>
            <a:r>
              <a:rPr dirty="0" sz="800" spc="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18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Fazenda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03296" y="2147016"/>
            <a:ext cx="2599055" cy="358140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u="heavy" sz="800"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95"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28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1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55"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0C0C0C"/>
                </a:solidFill>
                <a:latin typeface="Arial MT"/>
                <a:cs typeface="Arial MT"/>
              </a:rPr>
              <a:t>DE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28736" y="2442268"/>
            <a:ext cx="588645" cy="543560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Arial MT"/>
                <a:cs typeface="Arial MT"/>
              </a:rPr>
              <a:t>01.18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2.636</a:t>
            </a:r>
            <a:endParaRPr sz="800">
              <a:latin typeface="Arial MT"/>
              <a:cs typeface="Arial MT"/>
            </a:endParaRPr>
          </a:p>
          <a:p>
            <a:pPr marL="18415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latin typeface="Arial MT"/>
                <a:cs typeface="Arial MT"/>
              </a:rPr>
              <a:t>3.1.9.0.11.01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96866" y="2442268"/>
            <a:ext cx="4079240" cy="1207770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7780">
              <a:lnSpc>
                <a:spcPct val="100000"/>
              </a:lnSpc>
              <a:spcBef>
                <a:spcPts val="530"/>
              </a:spcBef>
            </a:pPr>
            <a:r>
              <a:rPr dirty="0" sz="800">
                <a:latin typeface="Arial MT"/>
                <a:cs typeface="Arial MT"/>
              </a:rPr>
              <a:t>Secretária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Segurança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Ordem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Pública</a:t>
            </a:r>
            <a:endParaRPr sz="800">
              <a:latin typeface="Arial MT"/>
              <a:cs typeface="Arial MT"/>
            </a:endParaRPr>
          </a:p>
          <a:p>
            <a:pPr marL="21590" marR="1277620" indent="-9525">
              <a:lnSpc>
                <a:spcPct val="135000"/>
              </a:lnSpc>
              <a:spcBef>
                <a:spcPts val="95"/>
              </a:spcBef>
            </a:pPr>
            <a:r>
              <a:rPr dirty="0" sz="800" spc="-85">
                <a:latin typeface="Arial MT"/>
                <a:cs typeface="Arial MT"/>
              </a:rPr>
              <a:t>Ń1anutençäo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Operacionalizacão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Unidades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 spc="-65">
                <a:latin typeface="Arial MT"/>
                <a:cs typeface="Arial MT"/>
              </a:rPr>
              <a:t>VENCIÑ1ENTOS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 </a:t>
            </a:r>
            <a:r>
              <a:rPr dirty="0" sz="800" spc="-40">
                <a:latin typeface="Arial MT"/>
                <a:cs typeface="Arial MT"/>
              </a:rPr>
              <a:t>VANTAGENS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FIXAS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-</a:t>
            </a: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PESSOA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CIVIL</a:t>
            </a:r>
            <a:endParaRPr sz="800">
              <a:latin typeface="Arial MT"/>
              <a:cs typeface="Arial MT"/>
            </a:endParaRPr>
          </a:p>
          <a:p>
            <a:pPr marL="2647950">
              <a:lnSpc>
                <a:spcPct val="100000"/>
              </a:lnSpc>
              <a:spcBef>
                <a:spcPts val="240"/>
              </a:spcBef>
            </a:pP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1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Projeto</a:t>
            </a:r>
            <a:r>
              <a:rPr dirty="0" sz="750" spc="17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/</a:t>
            </a:r>
            <a:r>
              <a:rPr dirty="0" sz="750" spc="19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Atividade</a:t>
            </a:r>
            <a:r>
              <a:rPr dirty="0" sz="750" spc="19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33333"/>
                </a:solidFill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  <a:p>
            <a:pPr marL="2651125">
              <a:lnSpc>
                <a:spcPct val="100000"/>
              </a:lnSpc>
              <a:spcBef>
                <a:spcPts val="495"/>
              </a:spcBef>
            </a:pP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1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Unidade</a:t>
            </a:r>
            <a:r>
              <a:rPr dirty="0" sz="750" spc="445"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13131"/>
                </a:solidFill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  <a:p>
            <a:pPr marL="23495" marR="1986280" indent="-635">
              <a:lnSpc>
                <a:spcPct val="137500"/>
              </a:lnSpc>
              <a:spcBef>
                <a:spcPts val="55"/>
              </a:spcBef>
            </a:pPr>
            <a:r>
              <a:rPr dirty="0" sz="800">
                <a:latin typeface="Arial MT"/>
                <a:cs typeface="Arial MT"/>
              </a:rPr>
              <a:t>Secretária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Cultura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Turismo </a:t>
            </a:r>
            <a:r>
              <a:rPr dirty="0" sz="800" spc="-50">
                <a:latin typeface="Arial MT"/>
                <a:cs typeface="Arial MT"/>
              </a:rPr>
              <a:t>ManutenGão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e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Ooeracionalizacão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80808"/>
                </a:solidFill>
                <a:latin typeface="Arial MT"/>
                <a:cs typeface="Arial MT"/>
              </a:rPr>
              <a:t>da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Secretaria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09691" y="3297239"/>
            <a:ext cx="656590" cy="522605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20"/>
              </a:spcBef>
            </a:pPr>
            <a:r>
              <a:rPr dirty="0" sz="750" spc="-10">
                <a:latin typeface="Arial MT"/>
                <a:cs typeface="Arial MT"/>
              </a:rPr>
              <a:t>01.31</a:t>
            </a:r>
            <a:endParaRPr sz="750">
              <a:latin typeface="Arial MT"/>
              <a:cs typeface="Arial MT"/>
            </a:endParaRPr>
          </a:p>
          <a:p>
            <a:pPr marL="41910">
              <a:lnSpc>
                <a:spcPct val="100000"/>
              </a:lnSpc>
              <a:spcBef>
                <a:spcPts val="420"/>
              </a:spcBef>
            </a:pPr>
            <a:r>
              <a:rPr dirty="0" sz="750" spc="-10">
                <a:latin typeface="Arial MT"/>
                <a:cs typeface="Arial MT"/>
              </a:rPr>
              <a:t>2.046</a:t>
            </a:r>
            <a:endParaRPr sz="750">
              <a:latin typeface="Arial MT"/>
              <a:cs typeface="Arial MT"/>
            </a:endParaRPr>
          </a:p>
          <a:p>
            <a:pPr marL="43815">
              <a:lnSpc>
                <a:spcPct val="100000"/>
              </a:lnSpc>
              <a:spcBef>
                <a:spcPts val="370"/>
              </a:spcBef>
            </a:pPr>
            <a:r>
              <a:rPr dirty="0" sz="750" spc="-10">
                <a:latin typeface="Arial MT"/>
                <a:cs typeface="Arial MT"/>
              </a:rPr>
              <a:t>3.1.9.0.</a:t>
            </a:r>
            <a:r>
              <a:rPr dirty="0" baseline="7407" sz="1125" spc="-15">
                <a:latin typeface="Arial MT"/>
                <a:cs typeface="Arial MT"/>
              </a:rPr>
              <a:t>1</a:t>
            </a:r>
            <a:r>
              <a:rPr dirty="0" sz="750" spc="-10">
                <a:latin typeface="Arial MT"/>
                <a:cs typeface="Arial MT"/>
              </a:rPr>
              <a:t>1.01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40918" y="4121233"/>
            <a:ext cx="3305810" cy="543560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  <a:tabLst>
                <a:tab pos="785495" algn="l"/>
              </a:tabLst>
            </a:pP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01.34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	</a:t>
            </a:r>
            <a:r>
              <a:rPr dirty="0" baseline="3472" sz="1200">
                <a:latin typeface="Arial MT"/>
                <a:cs typeface="Arial MT"/>
              </a:rPr>
              <a:t>Secretária</a:t>
            </a:r>
            <a:r>
              <a:rPr dirty="0" baseline="3472" sz="1200" spc="37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Municlpal</a:t>
            </a:r>
            <a:r>
              <a:rPr dirty="0" baseline="3472" sz="1200" spc="15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181818"/>
                </a:solidFill>
                <a:latin typeface="Arial MT"/>
                <a:cs typeface="Arial MT"/>
              </a:rPr>
              <a:t>de </a:t>
            </a:r>
            <a:r>
              <a:rPr dirty="0" baseline="3472" sz="1200">
                <a:latin typeface="Arial MT"/>
                <a:cs typeface="Arial MT"/>
              </a:rPr>
              <a:t>Esporte</a:t>
            </a:r>
            <a:r>
              <a:rPr dirty="0" baseline="3472" sz="1200" spc="67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111111"/>
                </a:solidFill>
                <a:latin typeface="Arial MT"/>
                <a:cs typeface="Arial MT"/>
              </a:rPr>
              <a:t>e</a:t>
            </a:r>
            <a:r>
              <a:rPr dirty="0" baseline="3472" sz="1200" spc="22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Lazer</a:t>
            </a:r>
            <a:endParaRPr baseline="3472" sz="12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30"/>
              </a:spcBef>
              <a:tabLst>
                <a:tab pos="785495" algn="l"/>
              </a:tabLst>
            </a:pPr>
            <a:r>
              <a:rPr dirty="0" sz="800" spc="-10">
                <a:latin typeface="Arial MT"/>
                <a:cs typeface="Arial MT"/>
              </a:rPr>
              <a:t>2.047</a:t>
            </a:r>
            <a:r>
              <a:rPr dirty="0" sz="800">
                <a:latin typeface="Arial MT"/>
                <a:cs typeface="Arial MT"/>
              </a:rPr>
              <a:t>	</a:t>
            </a:r>
            <a:r>
              <a:rPr dirty="0" baseline="3472" sz="1200" spc="-37">
                <a:latin typeface="Arial MT"/>
                <a:cs typeface="Arial MT"/>
              </a:rPr>
              <a:t>Manïitencão</a:t>
            </a:r>
            <a:r>
              <a:rPr dirty="0" baseline="3472" sz="1200" spc="89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3F3F3F"/>
                </a:solidFill>
                <a:latin typeface="Arial MT"/>
                <a:cs typeface="Arial MT"/>
              </a:rPr>
              <a:t>e </a:t>
            </a:r>
            <a:r>
              <a:rPr dirty="0" baseline="3472" sz="1200" spc="-37">
                <a:latin typeface="Arial MT"/>
                <a:cs typeface="Arial MT"/>
              </a:rPr>
              <a:t>Operacionalizacão</a:t>
            </a:r>
            <a:r>
              <a:rPr dirty="0" baseline="3472" sz="1200" spc="-7">
                <a:latin typeface="Arial MT"/>
                <a:cs typeface="Arial MT"/>
              </a:rPr>
              <a:t> </a:t>
            </a:r>
            <a:r>
              <a:rPr dirty="0" baseline="3472" sz="1200" spc="-30">
                <a:latin typeface="Arial MT"/>
                <a:cs typeface="Arial MT"/>
              </a:rPr>
              <a:t>da</a:t>
            </a:r>
            <a:r>
              <a:rPr dirty="0" baseline="3472" sz="1200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Secretaria</a:t>
            </a:r>
            <a:endParaRPr baseline="3472" sz="12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35"/>
              </a:spcBef>
              <a:tabLst>
                <a:tab pos="783590" algn="l"/>
              </a:tabLst>
            </a:pPr>
            <a:r>
              <a:rPr dirty="0" sz="800" spc="-20">
                <a:solidFill>
                  <a:srgbClr val="161616"/>
                </a:solidFill>
                <a:latin typeface="Arial MT"/>
                <a:cs typeface="Arial MT"/>
              </a:rPr>
              <a:t>3.1.9.0.1</a:t>
            </a:r>
            <a:r>
              <a:rPr dirty="0" sz="800" spc="15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.01</a:t>
            </a:r>
            <a:r>
              <a:rPr dirty="0" sz="800">
                <a:latin typeface="Arial MT"/>
                <a:cs typeface="Arial MT"/>
              </a:rPr>
              <a:t>	</a:t>
            </a:r>
            <a:r>
              <a:rPr dirty="0" sz="800" spc="-60">
                <a:latin typeface="Arial MT"/>
                <a:cs typeface="Arial MT"/>
              </a:rPr>
              <a:t>*VENCIMENTOS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E</a:t>
            </a:r>
            <a:r>
              <a:rPr dirty="0" sz="800" spc="-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VANTAGENS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FIXAS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51515"/>
                </a:solidFill>
                <a:latin typeface="Arial MT"/>
                <a:cs typeface="Arial MT"/>
              </a:rPr>
              <a:t>-</a:t>
            </a:r>
            <a:r>
              <a:rPr dirty="0" sz="800" spc="-2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PESSOA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CIVIL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412156" y="3664164"/>
            <a:ext cx="25298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Arial MT"/>
                <a:cs typeface="Arial MT"/>
              </a:rPr>
              <a:t>VENCIMENTOS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VANTAGENS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FIXAS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E0E0E"/>
                </a:solidFill>
                <a:latin typeface="Arial MT"/>
                <a:cs typeface="Arial MT"/>
              </a:rPr>
              <a:t>-</a:t>
            </a:r>
            <a:r>
              <a:rPr dirty="0" sz="800" spc="-4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PESSOA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CIVIL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367886" y="2928539"/>
            <a:ext cx="501650" cy="379095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spc="-10">
                <a:solidFill>
                  <a:srgbClr val="242424"/>
                </a:solidFill>
                <a:latin typeface="Arial MT"/>
                <a:cs typeface="Arial MT"/>
              </a:rPr>
              <a:t>275.000,00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sz="750" spc="-20">
                <a:solidFill>
                  <a:srgbClr val="262626"/>
                </a:solidFill>
                <a:latin typeface="Arial MT"/>
                <a:cs typeface="Arial MT"/>
              </a:rPr>
              <a:t>2“/'5.00t),00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038504" y="3600174"/>
            <a:ext cx="1925955" cy="549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5615">
              <a:lnSpc>
                <a:spcPct val="142500"/>
              </a:lnSpc>
              <a:spcBef>
                <a:spcPts val="100"/>
              </a:spcBef>
            </a:pP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Outros</a:t>
            </a:r>
            <a:r>
              <a:rPr dirty="0" sz="800" spc="-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11111"/>
                </a:solidFill>
                <a:latin typeface="Arial MT"/>
                <a:cs typeface="Arial MT"/>
              </a:rPr>
              <a:t>Recursos</a:t>
            </a:r>
            <a:r>
              <a:rPr dirty="0" sz="800" spc="-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näo </a:t>
            </a:r>
            <a:r>
              <a:rPr dirty="0" sz="800" spc="-30">
                <a:solidFill>
                  <a:srgbClr val="0F0F0F"/>
                </a:solidFill>
                <a:latin typeface="Arial MT"/>
                <a:cs typeface="Arial MT"/>
              </a:rPr>
              <a:t>Vinculados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/</a:t>
            </a:r>
            <a:r>
              <a:rPr dirty="0" sz="800" spc="5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30"/>
              </a:spcBef>
            </a:pPr>
            <a:r>
              <a:rPr dirty="0" sz="800">
                <a:latin typeface="Arial MT"/>
                <a:cs typeface="Arial MT"/>
              </a:rPr>
              <a:t>Total 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Unidade</a:t>
            </a:r>
            <a:r>
              <a:rPr dirty="0" sz="800" spc="21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11111"/>
                </a:solidFill>
                <a:latin typeface="Arial MT"/>
                <a:cs typeface="Arial MT"/>
              </a:rPr>
              <a:t>RR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424357" y="3597128"/>
            <a:ext cx="453390" cy="543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35">
              <a:lnSpc>
                <a:spcPct val="140000"/>
              </a:lnSpc>
              <a:spcBef>
                <a:spcPts val="100"/>
              </a:spcBef>
            </a:pPr>
            <a:r>
              <a:rPr dirty="0" sz="800" spc="-50">
                <a:solidFill>
                  <a:srgbClr val="111111"/>
                </a:solidFill>
                <a:latin typeface="Arial MT"/>
                <a:cs typeface="Arial MT"/>
              </a:rPr>
              <a:t>õ3.0O0,0ü</a:t>
            </a:r>
            <a:r>
              <a:rPr dirty="0" sz="800" spc="50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B3B3B"/>
                </a:solidFill>
                <a:latin typeface="Arial MT"/>
                <a:cs typeface="Arial MT"/>
              </a:rPr>
              <a:t>53.000,00</a:t>
            </a:r>
            <a:endParaRPr sz="800">
              <a:latin typeface="Arial MT"/>
              <a:cs typeface="Arial MT"/>
            </a:endParaRPr>
          </a:p>
          <a:p>
            <a:pPr marL="18415">
              <a:lnSpc>
                <a:spcPct val="100000"/>
              </a:lnSpc>
              <a:spcBef>
                <a:spcPts val="430"/>
              </a:spcBef>
            </a:pP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53.000,00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041698" y="4452692"/>
            <a:ext cx="2118995" cy="546100"/>
          </a:xfrm>
          <a:prstGeom prst="rect">
            <a:avLst/>
          </a:prstGeom>
        </p:spPr>
        <p:txBody>
          <a:bodyPr wrap="square" lIns="0" tIns="67945" rIns="0" bIns="0" rtlCol="0" vert="horz">
            <a:spAutoFit/>
          </a:bodyPr>
          <a:lstStyle/>
          <a:p>
            <a:pPr marL="487680">
              <a:lnSpc>
                <a:spcPct val="100000"/>
              </a:lnSpc>
              <a:spcBef>
                <a:spcPts val="535"/>
              </a:spcBef>
            </a:pP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60">
                <a:solidFill>
                  <a:srgbClr val="3D3D3D"/>
                </a:solidFill>
                <a:latin typeface="Arial MT"/>
                <a:cs typeface="Arial MT"/>
              </a:rPr>
              <a:t>năo</a:t>
            </a:r>
            <a:r>
              <a:rPr dirty="0" sz="800" spc="4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Vinculados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Impos!u</a:t>
            </a:r>
            <a:endParaRPr sz="800">
              <a:latin typeface="Arial MT"/>
              <a:cs typeface="Arial MT"/>
            </a:endParaRPr>
          </a:p>
          <a:p>
            <a:pPr marL="12700" marR="680085" indent="2540">
              <a:lnSpc>
                <a:spcPts val="1390"/>
              </a:lnSpc>
              <a:spcBef>
                <a:spcPts val="20"/>
              </a:spcBef>
            </a:pP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1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Projeto</a:t>
            </a:r>
            <a:r>
              <a:rPr dirty="0" sz="750" spc="18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25252"/>
                </a:solidFill>
                <a:latin typeface="Arial MT"/>
                <a:cs typeface="Arial MT"/>
              </a:rPr>
              <a:t>/</a:t>
            </a:r>
            <a:r>
              <a:rPr dirty="0" sz="750" spc="20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Atividade</a:t>
            </a:r>
            <a:r>
              <a:rPr dirty="0" sz="750" spc="210"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262626"/>
                </a:solidFill>
                <a:latin typeface="Arial MT"/>
                <a:cs typeface="Arial MT"/>
              </a:rPr>
              <a:t>R$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13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11111"/>
                </a:solidFill>
                <a:latin typeface="Arial MT"/>
                <a:cs typeface="Arial MT"/>
              </a:rPr>
              <a:t>da</a:t>
            </a:r>
            <a:r>
              <a:rPr dirty="0" sz="750" spc="1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Unidade</a:t>
            </a:r>
            <a:r>
              <a:rPr dirty="0" sz="750" spc="434"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242424"/>
                </a:solidFill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427280" y="4452692"/>
            <a:ext cx="453390" cy="546100"/>
          </a:xfrm>
          <a:prstGeom prst="rect">
            <a:avLst/>
          </a:prstGeom>
        </p:spPr>
        <p:txBody>
          <a:bodyPr wrap="square" lIns="0" tIns="679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4</a:t>
            </a:r>
            <a:r>
              <a:rPr dirty="0" sz="800" spc="40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212121"/>
                </a:solidFill>
                <a:latin typeface="Arial MT"/>
                <a:cs typeface="Arial MT"/>
              </a:rPr>
              <a:t>004.OF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09"/>
              </a:spcBef>
            </a:pPr>
            <a:r>
              <a:rPr dirty="0" sz="750" spc="-10">
                <a:solidFill>
                  <a:srgbClr val="0C0C0C"/>
                </a:solidFill>
                <a:latin typeface="Arial MT"/>
                <a:cs typeface="Arial MT"/>
              </a:rPr>
              <a:t>41.000,00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90"/>
              </a:spcBef>
            </a:pPr>
            <a:r>
              <a:rPr dirty="0" sz="750" spc="-10">
                <a:latin typeface="Arial MT"/>
                <a:cs typeface="Arial MT"/>
              </a:rPr>
              <a:t>41.000,0s'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47225" y="4960969"/>
            <a:ext cx="586740" cy="53467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750" spc="-10">
                <a:latin typeface="Arial MT"/>
                <a:cs typeface="Arial MT"/>
              </a:rPr>
              <a:t>01.35</a:t>
            </a:r>
            <a:endParaRPr sz="7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70"/>
              </a:spcBef>
            </a:pPr>
            <a:r>
              <a:rPr dirty="0" sz="750" spc="-10">
                <a:latin typeface="Arial MT"/>
                <a:cs typeface="Arial MT"/>
              </a:rPr>
              <a:t>2.018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750" spc="-10">
                <a:latin typeface="Arial MT"/>
                <a:cs typeface="Arial MT"/>
              </a:rPr>
              <a:t>3.1.9.0.11.01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418042" y="4968334"/>
            <a:ext cx="4647565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459"/>
              </a:spcBef>
            </a:pPr>
            <a:r>
              <a:rPr dirty="0" sz="800" spc="-45">
                <a:solidFill>
                  <a:srgbClr val="070707"/>
                </a:solidFill>
                <a:latin typeface="Arial MT"/>
                <a:cs typeface="Arial MT"/>
              </a:rPr>
              <a:t>Secretźria</a:t>
            </a:r>
            <a:r>
              <a:rPr dirty="0" sz="800" spc="55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de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Defesa</a:t>
            </a:r>
            <a:r>
              <a:rPr dirty="0" sz="800" spc="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Civil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70">
                <a:latin typeface="Arial MT"/>
                <a:cs typeface="Arial MT"/>
              </a:rPr>
              <a:t>k1ANUTENCĂO.</a:t>
            </a:r>
            <a:r>
              <a:rPr dirty="0" sz="800" spc="13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ADMINISTRACÃO</a:t>
            </a:r>
            <a:r>
              <a:rPr dirty="0" sz="800" spc="1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E</a:t>
            </a:r>
            <a:r>
              <a:rPr dirty="0" sz="800" spc="-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OPERACIONALIZACÄO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50505"/>
                </a:solidFill>
                <a:latin typeface="Arial MT"/>
                <a:cs typeface="Arial MT"/>
              </a:rPr>
              <a:t>DA</a:t>
            </a:r>
            <a:r>
              <a:rPr dirty="0" sz="800" spc="-1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SUBSE</a:t>
            </a:r>
            <a:r>
              <a:rPr dirty="0" sz="800" spc="-140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81818"/>
                </a:solidFill>
                <a:latin typeface="Arial MT"/>
                <a:cs typeface="Arial MT"/>
              </a:rPr>
              <a:t>CRETËÑIA</a:t>
            </a:r>
            <a:r>
              <a:rPr dirty="0" sz="800" spc="7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61616"/>
                </a:solidFill>
                <a:latin typeface="Arial MT"/>
                <a:cs typeface="Arial MT"/>
              </a:rPr>
              <a:t>DEFESA</a:t>
            </a:r>
            <a:r>
              <a:rPr dirty="0" sz="800" spc="8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CI*7IL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421320" y="5352526"/>
            <a:ext cx="253111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VENCIŁJENTOS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A0A0A"/>
                </a:solidFill>
                <a:latin typeface="Arial MT"/>
                <a:cs typeface="Arial MT"/>
              </a:rPr>
              <a:t>E</a:t>
            </a:r>
            <a:r>
              <a:rPr dirty="0" sz="750" spc="-2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VANTAGENS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FIXAS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51515"/>
                </a:solidFill>
                <a:latin typeface="Arial MT"/>
                <a:cs typeface="Arial MT"/>
              </a:rPr>
              <a:t>-</a:t>
            </a:r>
            <a:r>
              <a:rPr dirty="0" sz="750" spc="1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PESSOA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CIVIL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4047789" y="5305295"/>
            <a:ext cx="2125345" cy="5251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2440">
              <a:lnSpc>
                <a:spcPct val="141300"/>
              </a:lnSpc>
              <a:spcBef>
                <a:spcPts val="100"/>
              </a:spcBef>
            </a:pPr>
            <a:r>
              <a:rPr dirty="0" sz="750">
                <a:solidFill>
                  <a:srgbClr val="151515"/>
                </a:solidFill>
                <a:latin typeface="Arial MT"/>
                <a:cs typeface="Arial MT"/>
              </a:rPr>
              <a:t>Recursos</a:t>
            </a:r>
            <a:r>
              <a:rPr dirty="0" sz="750" spc="4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750" spc="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InJuoslos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\‘iric\Jiados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Sa</a:t>
            </a:r>
            <a:r>
              <a:rPr dirty="0" sz="750">
                <a:latin typeface="Arial MT"/>
                <a:cs typeface="Arial MT"/>
              </a:rPr>
              <a:t> Total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51515"/>
                </a:solidFill>
                <a:latin typeface="Arial MT"/>
                <a:cs typeface="Arial MT"/>
              </a:rPr>
              <a:t>Projeto</a:t>
            </a:r>
            <a:r>
              <a:rPr dirty="0" sz="750" spc="2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/</a:t>
            </a:r>
            <a:r>
              <a:rPr dirty="0" sz="750" spc="229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E0E0E"/>
                </a:solidFill>
                <a:latin typeface="Arial MT"/>
                <a:cs typeface="Arial MT"/>
              </a:rPr>
              <a:t>Atividade</a:t>
            </a:r>
            <a:r>
              <a:rPr dirty="0" sz="750" spc="17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464646"/>
                </a:solidFill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14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11111"/>
                </a:solidFill>
                <a:latin typeface="Arial MT"/>
                <a:cs typeface="Arial MT"/>
              </a:rPr>
              <a:t>da</a:t>
            </a:r>
            <a:r>
              <a:rPr dirty="0" sz="750" spc="1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Unidade</a:t>
            </a:r>
            <a:r>
              <a:rPr dirty="0" sz="750" spc="45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2A2A2A"/>
                </a:solidFill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433431" y="5305295"/>
            <a:ext cx="453390" cy="5251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 marR="5080" indent="-3810">
              <a:lnSpc>
                <a:spcPct val="141300"/>
              </a:lnSpc>
              <a:spcBef>
                <a:spcPts val="100"/>
              </a:spcBef>
            </a:pPr>
            <a:r>
              <a:rPr dirty="0" sz="750" spc="-70">
                <a:solidFill>
                  <a:srgbClr val="2F2F2F"/>
                </a:solidFill>
                <a:latin typeface="Arial MT"/>
                <a:cs typeface="Arial MT"/>
              </a:rPr>
              <a:t>SO.0!JtJ.ú'ü</a:t>
            </a:r>
            <a:r>
              <a:rPr dirty="0" sz="750" spc="-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32323"/>
                </a:solidFill>
                <a:latin typeface="Arial MT"/>
                <a:cs typeface="Arial MT"/>
              </a:rPr>
              <a:t>30.000,00</a:t>
            </a:r>
            <a:endParaRPr sz="75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490"/>
              </a:spcBef>
            </a:pPr>
            <a:r>
              <a:rPr dirty="0" sz="750" spc="-10">
                <a:solidFill>
                  <a:srgbClr val="1F1F1F"/>
                </a:solidFill>
                <a:latin typeface="Arial MT"/>
                <a:cs typeface="Arial MT"/>
              </a:rPr>
              <a:t>30.000,00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46259" y="5784962"/>
            <a:ext cx="589280" cy="55562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solidFill>
                  <a:srgbClr val="070707"/>
                </a:solidFill>
                <a:latin typeface="Arial MT"/>
                <a:cs typeface="Arial MT"/>
              </a:rPr>
              <a:t>01.36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1.832</a:t>
            </a:r>
            <a:endParaRPr sz="800">
              <a:latin typeface="Arial MT"/>
              <a:cs typeface="Arial MT"/>
            </a:endParaRPr>
          </a:p>
          <a:p>
            <a:pPr marL="19050">
              <a:lnSpc>
                <a:spcPct val="100000"/>
              </a:lnSpc>
              <a:spcBef>
                <a:spcPts val="384"/>
              </a:spcBef>
            </a:pPr>
            <a:r>
              <a:rPr dirty="0" sz="800" spc="-30">
                <a:latin typeface="Arial MT"/>
                <a:cs typeface="Arial MT"/>
              </a:rPr>
              <a:t>3.1.9.0.11.01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421088" y="5784962"/>
            <a:ext cx="2534920" cy="555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458470" indent="1905">
              <a:lnSpc>
                <a:spcPct val="147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Secretária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E0E0E"/>
                </a:solidFill>
                <a:latin typeface="Arial MT"/>
                <a:cs typeface="Arial MT"/>
              </a:rPr>
              <a:t>de</a:t>
            </a:r>
            <a:r>
              <a:rPr dirty="0" sz="800" spc="3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Agronegócios </a:t>
            </a:r>
            <a:r>
              <a:rPr dirty="0" sz="800" spc="-20">
                <a:latin typeface="Arial MT"/>
                <a:cs typeface="Arial MT"/>
              </a:rPr>
              <a:t>kłanutençñu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E0E0E"/>
                </a:solidFill>
                <a:latin typeface="Arial MT"/>
                <a:cs typeface="Arial MT"/>
              </a:rPr>
              <a:t>e</a:t>
            </a:r>
            <a:r>
              <a:rPr dirty="0" sz="800" spc="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Operacionalizacão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A0A0A"/>
                </a:solidFill>
                <a:latin typeface="Arial MT"/>
                <a:cs typeface="Arial MT"/>
              </a:rPr>
              <a:t>Secretária</a:t>
            </a:r>
            <a:endParaRPr sz="80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380"/>
              </a:spcBef>
            </a:pPr>
            <a:r>
              <a:rPr dirty="0" sz="800" spc="-40">
                <a:latin typeface="Arial MT"/>
                <a:cs typeface="Arial MT"/>
              </a:rPr>
              <a:t>VENCIMENTOS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E</a:t>
            </a:r>
            <a:r>
              <a:rPr dirty="0" sz="800" spc="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VANTAGENS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C1C1C"/>
                </a:solidFill>
                <a:latin typeface="Arial MT"/>
                <a:cs typeface="Arial MT"/>
              </a:rPr>
              <a:t>FIXAS</a:t>
            </a:r>
            <a:r>
              <a:rPr dirty="0" sz="800" spc="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PESSOA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CIVIL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647009" y="6638156"/>
            <a:ext cx="582930" cy="53149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01.90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9.999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latin typeface="Arial MT"/>
                <a:cs typeface="Arial MT"/>
              </a:rPr>
              <a:t>9.9.9.9.99.99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1416804" y="6642982"/>
            <a:ext cx="1429385" cy="53276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5080" indent="3175">
              <a:lnSpc>
                <a:spcPct val="143800"/>
              </a:lnSpc>
              <a:spcBef>
                <a:spcPts val="150"/>
              </a:spcBef>
            </a:pPr>
            <a:r>
              <a:rPr dirty="0" sz="750">
                <a:latin typeface="Arial MT"/>
                <a:cs typeface="Arial MT"/>
              </a:rPr>
              <a:t>Resarva</a:t>
            </a:r>
            <a:r>
              <a:rPr dirty="0" sz="750" spc="1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Contigência</a:t>
            </a:r>
            <a:r>
              <a:rPr dirty="0" sz="750" spc="5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Reserva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70707"/>
                </a:solidFill>
                <a:latin typeface="Arial MT"/>
                <a:cs typeface="Arial MT"/>
              </a:rPr>
              <a:t>C</a:t>
            </a:r>
            <a:r>
              <a:rPr dirty="0" sz="750" spc="-10">
                <a:latin typeface="Arial MT"/>
                <a:cs typeface="Arial MT"/>
              </a:rPr>
              <a:t>ontiqència </a:t>
            </a:r>
            <a:r>
              <a:rPr dirty="0" sz="800" spc="-50">
                <a:latin typeface="Arial MT"/>
                <a:cs typeface="Arial MT"/>
              </a:rPr>
              <a:t>RESER'v‘A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CONTINGÊ</a:t>
            </a:r>
            <a:r>
              <a:rPr dirty="0" sz="800" spc="-13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32323"/>
                </a:solidFill>
                <a:latin typeface="Arial MT"/>
                <a:cs typeface="Arial MT"/>
              </a:rPr>
              <a:t>NCIA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4047641" y="6147569"/>
            <a:ext cx="1924050" cy="546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475615">
              <a:lnSpc>
                <a:spcPct val="140000"/>
              </a:lnSpc>
              <a:spcBef>
                <a:spcPts val="100"/>
              </a:spcBef>
            </a:pP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Outros</a:t>
            </a:r>
            <a:r>
              <a:rPr dirty="0" sz="800" spc="-4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A1A1A"/>
                </a:solidFill>
                <a:latin typeface="Arial MT"/>
                <a:cs typeface="Arial MT"/>
              </a:rPr>
              <a:t>Recursos</a:t>
            </a:r>
            <a:r>
              <a:rPr dirty="0" sz="800" spc="5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95">
                <a:solidFill>
                  <a:srgbClr val="262626"/>
                </a:solidFill>
                <a:latin typeface="Arial MT"/>
                <a:cs typeface="Arial MT"/>
              </a:rPr>
              <a:t>wão</a:t>
            </a:r>
            <a:r>
              <a:rPr dirty="0" sz="800" spc="4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81818"/>
                </a:solidFill>
                <a:latin typeface="Arial MT"/>
                <a:cs typeface="Arial MT"/>
              </a:rPr>
              <a:t>Vinculados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do</a:t>
            </a:r>
            <a:r>
              <a:rPr dirty="0" sz="800" spc="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!</a:t>
            </a:r>
            <a:r>
              <a:rPr dirty="0" sz="800" spc="5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2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RS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6434606" y="6291611"/>
            <a:ext cx="445134" cy="408940"/>
          </a:xfrm>
          <a:prstGeom prst="rect">
            <a:avLst/>
          </a:prstGeom>
        </p:spPr>
        <p:txBody>
          <a:bodyPr wrap="square" lIns="0" tIns="781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15"/>
              </a:spcBef>
            </a:pPr>
            <a:r>
              <a:rPr dirty="0" sz="900" spc="-229">
                <a:solidFill>
                  <a:srgbClr val="383838"/>
                </a:solidFill>
                <a:latin typeface="Arial MT"/>
                <a:cs typeface="Arial MT"/>
              </a:rPr>
              <a:t>ÆOOO0,OO</a:t>
            </a:r>
            <a:endParaRPr sz="9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59"/>
              </a:spcBef>
            </a:pPr>
            <a:r>
              <a:rPr dirty="0" sz="800" spc="-185">
                <a:latin typeface="Arial MT"/>
                <a:cs typeface="Arial MT"/>
              </a:rPr>
              <a:t>ÆO.OOO.OO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4044595" y="7014686"/>
            <a:ext cx="2118995" cy="678815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488315">
              <a:lnSpc>
                <a:spcPct val="100000"/>
              </a:lnSpc>
              <a:spcBef>
                <a:spcPts val="425"/>
              </a:spcBef>
            </a:pP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Recursos</a:t>
            </a:r>
            <a:r>
              <a:rPr dirty="0" sz="750" spc="4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nño</a:t>
            </a:r>
            <a:r>
              <a:rPr dirty="0" sz="750" spc="5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E0E0E"/>
                </a:solidFill>
                <a:latin typeface="Arial MT"/>
                <a:cs typeface="Arial MT"/>
              </a:rPr>
              <a:t>Vinculados</a:t>
            </a:r>
            <a:r>
              <a:rPr dirty="0" sz="750" spc="11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750" spc="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In</a:t>
            </a:r>
            <a:r>
              <a:rPr dirty="0" sz="750" spc="9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A1A1A"/>
                </a:solidFill>
                <a:latin typeface="Arial MT"/>
                <a:cs typeface="Arial MT"/>
              </a:rPr>
              <a:t>õos:o</a:t>
            </a:r>
            <a:endParaRPr sz="750">
              <a:latin typeface="Arial MT"/>
              <a:cs typeface="Arial MT"/>
            </a:endParaRPr>
          </a:p>
          <a:p>
            <a:pPr marL="12700" marR="681355" indent="2540">
              <a:lnSpc>
                <a:spcPts val="1340"/>
              </a:lnSpc>
              <a:spcBef>
                <a:spcPts val="7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70707"/>
                </a:solidFill>
                <a:latin typeface="Arial MT"/>
                <a:cs typeface="Arial MT"/>
              </a:rPr>
              <a:t>do</a:t>
            </a:r>
            <a:r>
              <a:rPr dirty="0" sz="800" spc="-15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/</a:t>
            </a:r>
            <a:r>
              <a:rPr dirty="0" sz="800" spc="4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42424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675005">
              <a:lnSpc>
                <a:spcPct val="100000"/>
              </a:lnSpc>
              <a:spcBef>
                <a:spcPts val="209"/>
              </a:spcBef>
            </a:pP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Valor</a:t>
            </a:r>
            <a:r>
              <a:rPr dirty="0" sz="800" spc="4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Total</a:t>
            </a:r>
            <a:r>
              <a:rPr dirty="0" sz="800" spc="5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Anulado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RS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6237830" y="7014686"/>
            <a:ext cx="647065" cy="678815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425"/>
              </a:spcBef>
            </a:pPr>
            <a:r>
              <a:rPr dirty="0" sz="750" spc="-10">
                <a:solidFill>
                  <a:srgbClr val="444444"/>
                </a:solidFill>
                <a:latin typeface="Arial MT"/>
                <a:cs typeface="Arial MT"/>
              </a:rPr>
              <a:t>1</a:t>
            </a:r>
            <a:r>
              <a:rPr dirty="0" sz="750" spc="-10">
                <a:solidFill>
                  <a:srgbClr val="2F2F2F"/>
                </a:solidFill>
                <a:latin typeface="Arial MT"/>
                <a:cs typeface="Arial MT"/>
              </a:rPr>
              <a:t>25.0úû.ú?</a:t>
            </a:r>
            <a:endParaRPr sz="750">
              <a:latin typeface="Arial MT"/>
              <a:cs typeface="Arial MT"/>
            </a:endParaRPr>
          </a:p>
          <a:p>
            <a:pPr algn="r" marR="9525">
              <a:lnSpc>
                <a:spcPct val="100000"/>
              </a:lnSpc>
              <a:spcBef>
                <a:spcPts val="345"/>
              </a:spcBef>
            </a:pP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125.000,00</a:t>
            </a:r>
            <a:endParaRPr sz="800">
              <a:latin typeface="Arial MT"/>
              <a:cs typeface="Arial MT"/>
            </a:endParaRPr>
          </a:p>
          <a:p>
            <a:pPr algn="r" marL="12700" marR="15240" indent="133985">
              <a:lnSpc>
                <a:spcPct val="132500"/>
              </a:lnSpc>
              <a:spcBef>
                <a:spcPts val="70"/>
              </a:spcBef>
            </a:pPr>
            <a:r>
              <a:rPr dirty="0" sz="800" spc="-35">
                <a:solidFill>
                  <a:srgbClr val="1C1C1C"/>
                </a:solidFill>
                <a:latin typeface="Arial MT"/>
                <a:cs typeface="Arial MT"/>
              </a:rPr>
              <a:t>12s.oo0,oo</a:t>
            </a:r>
            <a:r>
              <a:rPr dirty="0" sz="800" spc="50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2D2D2D"/>
                </a:solidFill>
                <a:latin typeface="Arial MT"/>
                <a:cs typeface="Arial MT"/>
              </a:rPr>
              <a:t>12.057.000,00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846285" y="7713792"/>
            <a:ext cx="4540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151515"/>
                </a:solidFill>
                <a:latin typeface="Arial MT"/>
                <a:cs typeface="Arial MT"/>
              </a:rPr>
              <a:t>Artigo</a:t>
            </a:r>
            <a:r>
              <a:rPr dirty="0" sz="80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A1A1A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1428986" y="7713792"/>
            <a:ext cx="33172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Revogadas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 </a:t>
            </a:r>
            <a:r>
              <a:rPr dirty="0" sz="800" spc="-25">
                <a:solidFill>
                  <a:srgbClr val="0C0C0C"/>
                </a:solidFill>
                <a:latin typeface="Arial MT"/>
                <a:cs typeface="Arial MT"/>
              </a:rPr>
              <a:t>disposições</a:t>
            </a:r>
            <a:r>
              <a:rPr dirty="0" sz="800" spc="6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em</a:t>
            </a:r>
            <a:r>
              <a:rPr dirty="0" sz="800" spc="-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contrário.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e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111111"/>
                </a:solidFill>
                <a:latin typeface="Arial MT"/>
                <a:cs typeface="Arial MT"/>
              </a:rPr>
              <a:t>cunJara-</a:t>
            </a:r>
            <a:r>
              <a:rPr dirty="0" sz="800" spc="-25">
                <a:solidFill>
                  <a:srgbClr val="111111"/>
                </a:solidFill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2741474" y="8457546"/>
            <a:ext cx="189103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Gabinete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do</a:t>
            </a:r>
            <a:r>
              <a:rPr dirty="0" sz="750" spc="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Prefeito,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15</a:t>
            </a:r>
            <a:r>
              <a:rPr dirty="0" sz="750" spc="44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750" spc="25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janeiro,</a:t>
            </a:r>
            <a:r>
              <a:rPr dirty="0" sz="750" spc="7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1F1F1F"/>
                </a:solidFill>
                <a:latin typeface="Arial MT"/>
                <a:cs typeface="Arial MT"/>
              </a:rPr>
              <a:t>202a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2025-07-22T14:29:22Z</dcterms:created>
  <dcterms:modified xsi:type="dcterms:W3CDTF">2025-07-22T14:29:22Z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2025-01-23T00:00:00Z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2025-07-22T00:00:00Z</vt:filetime>
  </property>
  <property fmtid="{D5CDD505-2E9C-101B-9397-08002B2CF9AE}" pid="5" name="Producer">
    <vt:lpwstr>Scanner System Image Conversion</vt:lpwstr>
  </property>
</Properties>
</file>