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8648" y="9712711"/>
            <a:ext cx="6426200" cy="0"/>
          </a:xfrm>
          <a:custGeom>
            <a:avLst/>
            <a:gdLst/>
            <a:ahLst/>
            <a:cxnLst/>
            <a:rect l="l" t="t" r="r" b="b"/>
            <a:pathLst>
              <a:path w="6426200" h="0">
                <a:moveTo>
                  <a:pt x="0" y="0"/>
                </a:moveTo>
                <a:lnTo>
                  <a:pt x="6426044" y="0"/>
                </a:lnTo>
              </a:path>
            </a:pathLst>
          </a:custGeom>
          <a:ln w="9141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569511" y="1305693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 h="0">
                <a:moveTo>
                  <a:pt x="0" y="0"/>
                </a:moveTo>
                <a:lnTo>
                  <a:pt x="6429090" y="0"/>
                </a:lnTo>
              </a:path>
            </a:pathLst>
          </a:custGeom>
          <a:ln w="9141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480526" y="328831"/>
            <a:ext cx="30562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115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745"/>
              </a:spcBef>
            </a:pPr>
            <a:r>
              <a:rPr dirty="0" sz="750" spc="20">
                <a:latin typeface="Arial MT"/>
                <a:cs typeface="Arial MT"/>
              </a:rPr>
              <a:t>Rua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Maria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Lourenç</a:t>
            </a:r>
            <a:r>
              <a:rPr dirty="0" sz="750" spc="-85">
                <a:latin typeface="Arial MT"/>
                <a:cs typeface="Arial MT"/>
              </a:rPr>
              <a:t> </a:t>
            </a:r>
            <a:r>
              <a:rPr dirty="0" sz="750" spc="20">
                <a:latin typeface="Arial MT"/>
                <a:cs typeface="Arial MT"/>
              </a:rPr>
              <a:t>o,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250"/>
              </a:spcBef>
            </a:pPr>
            <a:r>
              <a:rPr dirty="0" sz="800" spc="-20">
                <a:latin typeface="Arial MT"/>
                <a:cs typeface="Arial MT"/>
              </a:rPr>
              <a:t>Fazenda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79823" y="745018"/>
            <a:ext cx="450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50">
                <a:solidFill>
                  <a:srgbClr val="1A1A1A"/>
                </a:solidFill>
                <a:latin typeface="Arial MT"/>
                <a:cs typeface="Arial MT"/>
              </a:rPr>
              <a:t>•p,fj.g</a:t>
            </a:r>
            <a:r>
              <a:rPr dirty="0" sz="800" spc="3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6E9589"/>
                </a:solidFill>
                <a:latin typeface="Arial MT"/>
                <a:cs typeface="Arial MT"/>
              </a:rPr>
              <a:t>:.-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01526" y="1522034"/>
            <a:ext cx="19615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Decreto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60">
                <a:solidFill>
                  <a:srgbClr val="1F1F1F"/>
                </a:solidFill>
                <a:latin typeface="Arial MT"/>
                <a:cs typeface="Arial MT"/>
              </a:rPr>
              <a:t>RJ”</a:t>
            </a:r>
            <a:r>
              <a:rPr dirty="0" sz="800" spc="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2831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2õ</a:t>
            </a:r>
            <a:r>
              <a:rPr dirty="0" sz="800" spc="3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14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úez</a:t>
            </a:r>
            <a:r>
              <a:rPr dirty="0" sz="800" spc="1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181818"/>
                </a:solidFill>
                <a:latin typeface="Arial MT"/>
                <a:cs typeface="Arial MT"/>
              </a:rPr>
              <a:t>!J</a:t>
            </a:r>
            <a:r>
              <a:rPr dirty="0" sz="80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i›ro. </a:t>
            </a:r>
            <a:r>
              <a:rPr dirty="0" sz="800" spc="-75">
                <a:solidFill>
                  <a:srgbClr val="131313"/>
                </a:solidFill>
                <a:latin typeface="Arial MT"/>
                <a:cs typeface="Arial MT"/>
              </a:rPr>
              <a:t>2112*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23252" y="1951932"/>
            <a:ext cx="267462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4604" marR="5080" indent="-2540">
              <a:lnSpc>
                <a:spcPts val="890"/>
              </a:lnSpc>
              <a:spcBef>
                <a:spcPts val="13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750" spc="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lutal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RS42.710.60.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fi0S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131313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7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3016" y="2682988"/>
            <a:ext cx="6241415" cy="944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1210">
              <a:lnSpc>
                <a:spcPct val="147500"/>
              </a:lnSpc>
              <a:spcBef>
                <a:spcPts val="100"/>
              </a:spcBef>
            </a:pPr>
            <a:r>
              <a:rPr dirty="0" sz="800" spc="-7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 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Ihe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confere</a:t>
            </a:r>
            <a:r>
              <a:rPr dirty="0" sz="80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art.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8°</a:t>
            </a:r>
            <a:r>
              <a:rPr dirty="0" sz="800" spc="1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N“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82J/2023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*1/12.’2023,</a:t>
            </a:r>
            <a:r>
              <a:rPr dirty="0" sz="8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publ/cad‹n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em</a:t>
            </a:r>
            <a:r>
              <a:rPr dirty="0" sz="800" spc="19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21/12'2023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131313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10">
                <a:solidFill>
                  <a:srgbClr val="131313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5">
                <a:solidFill>
                  <a:srgbClr val="313131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45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C1C1C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35">
                <a:solidFill>
                  <a:srgbClr val="1C1C1C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25"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0F0F0F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0F0F0F"/>
                </a:solidFill>
                <a:uFill>
                  <a:solidFill>
                    <a:srgbClr val="2828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1º</a:t>
            </a:r>
            <a:r>
              <a:rPr dirty="0" sz="7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abe'1o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seguintes</a:t>
            </a:r>
            <a:r>
              <a:rPr dirty="0" sz="750" spc="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dotaçoes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07333" y="4351354"/>
            <a:ext cx="2360930" cy="36766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1F23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1000" spc="-10">
                <a:latin typeface="Arial MT"/>
                <a:cs typeface="Arial MT"/>
              </a:rPr>
              <a:t>CAMARA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MUNICIPAL</a:t>
            </a:r>
            <a:r>
              <a:rPr dirty="0" sz="1000">
                <a:latin typeface="Arial MT"/>
                <a:cs typeface="Arial MT"/>
              </a:rPr>
              <a:t> 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SEROPÉDICA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707406" y="4743490"/>
          <a:ext cx="6350635" cy="955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734310"/>
                <a:gridCol w="2237740"/>
                <a:gridCol w="603885"/>
              </a:tblGrid>
              <a:tr h="31496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02.01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2.OOH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30"/>
                        </a:lnSpc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Cámara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Seropédíca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ManutetJcão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Legislativo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55">
                          <a:latin typeface="Arial MT"/>
                          <a:cs typeface="Arial MT"/>
                        </a:rPr>
                        <a:t>DEI\MAIS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RVICOS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4730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40">
                          <a:latin typeface="Arial MT"/>
                          <a:cs typeface="Arial MT"/>
                        </a:rPr>
                        <a:t>Rersursc›s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VincuIacios</a:t>
                      </a:r>
                      <a:r>
                        <a:rPr dirty="0" sz="750" spc="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ele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Impus!u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42.710,8G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8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42.710,80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42.710,80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2905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42.710,80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050334" y="5754491"/>
            <a:ext cx="576580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2º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Óespesas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decurrunles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do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presen</a:t>
            </a:r>
            <a:r>
              <a:rPr dirty="0" sz="800" spc="-20">
                <a:latin typeface="Arial MT"/>
                <a:cs typeface="Arial MT"/>
              </a:rPr>
              <a:t>le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plemertar,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serño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cubertas</a:t>
            </a:r>
            <a:r>
              <a:rPr dirty="0" sz="800" spc="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cena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reC\irsos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42424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Arial MT"/>
                <a:cs typeface="Arial MT"/>
              </a:rPr>
              <a:t>mala</a:t>
            </a:r>
            <a:r>
              <a:rPr dirty="0" sz="80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30">
                <a:solidFill>
                  <a:srgbClr val="414141"/>
                </a:solidFill>
                <a:latin typeface="Arial MT"/>
                <a:cs typeface="Arial MT"/>
              </a:rPr>
              <a:t>c›</a:t>
            </a:r>
            <a:r>
              <a:rPr dirty="0" sz="800" spc="7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Arli¿‹J </a:t>
            </a:r>
            <a:r>
              <a:rPr dirty="0" sz="800" spc="-5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40">
                <a:solidFill>
                  <a:srgbClr val="1C1C1C"/>
                </a:solidFill>
                <a:latin typeface="Arial MT"/>
                <a:cs typeface="Arial MT"/>
              </a:rPr>
              <a:t>Cla</a:t>
            </a:r>
            <a:r>
              <a:rPr dirty="0" sz="80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Ferleral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N”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4.fi20/64.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96508" y="6092722"/>
            <a:ext cx="158877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Arrecadação.</a:t>
            </a:r>
            <a:endParaRPr sz="800">
              <a:latin typeface="Arial MT"/>
              <a:cs typeface="Arial MT"/>
            </a:endParaRPr>
          </a:p>
          <a:p>
            <a:pPr marL="332105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Anulaçao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4287" y="6442192"/>
            <a:ext cx="236410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45"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CAMARA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SEROPÉDICA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87220" y="6098818"/>
            <a:ext cx="57213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R$42.710,80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$42.710.80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707143" y="6821977"/>
          <a:ext cx="6348095" cy="1131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670810"/>
                <a:gridCol w="2296795"/>
                <a:gridCol w="60642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Cãmara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Seropúdica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7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ele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Pocier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L.°.oislattvo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VE</a:t>
                      </a:r>
                      <a:r>
                        <a:rPr dirty="0" sz="7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NF</a:t>
                      </a:r>
                      <a:r>
                        <a:rPr dirty="0" sz="750" spc="-1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liVIENTOS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VANTAGE</a:t>
                      </a:r>
                      <a:r>
                        <a:rPr dirty="0" sz="750" spc="-1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 spc="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PESSUA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Vinculaclos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38.787,20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OBR</a:t>
                      </a:r>
                      <a:r>
                        <a:rPr dirty="0" sz="750" spc="-14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IGACÕE</a:t>
                      </a:r>
                      <a:r>
                        <a:rPr dirty="0" sz="75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 spc="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PAT</a:t>
                      </a:r>
                      <a:r>
                        <a:rPr dirty="0" sz="750" spc="-1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RONAIS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416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Recurscs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3.923.60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42.710,80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42.710,80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152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42.710,80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3071970" y="9700772"/>
            <a:ext cx="2844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0">
                <a:solidFill>
                  <a:srgbClr val="2B2B2B"/>
                </a:solidFill>
                <a:latin typeface="Arial MT"/>
                <a:cs typeface="Arial MT"/>
              </a:rPr>
              <a:t>e</a:t>
            </a:r>
            <a:r>
              <a:rPr dirty="0" sz="75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'‹</a:t>
            </a:r>
            <a:r>
              <a:rPr dirty="0" sz="750" spc="-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2B2B2B"/>
                </a:solidFill>
                <a:latin typeface="Arial MT"/>
                <a:cs typeface="Arial MT"/>
              </a:rPr>
              <a:t>'a:.x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420" y="1298074"/>
            <a:ext cx="6426042" cy="3351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87784" y="9724899"/>
            <a:ext cx="6429375" cy="0"/>
          </a:xfrm>
          <a:custGeom>
            <a:avLst/>
            <a:gdLst/>
            <a:ahLst/>
            <a:cxnLst/>
            <a:rect l="l" t="t" r="r" b="b"/>
            <a:pathLst>
              <a:path w="6429375" h="0">
                <a:moveTo>
                  <a:pt x="0" y="0"/>
                </a:moveTo>
                <a:lnTo>
                  <a:pt x="6429090" y="0"/>
                </a:lnTo>
              </a:path>
            </a:pathLst>
          </a:custGeom>
          <a:ln w="9141">
            <a:solidFill>
              <a:srgbClr val="3B3F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56696" y="2679946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 h="0">
                <a:moveTo>
                  <a:pt x="0" y="0"/>
                </a:moveTo>
                <a:lnTo>
                  <a:pt x="1876039" y="0"/>
                </a:lnTo>
              </a:path>
            </a:pathLst>
          </a:custGeom>
          <a:ln w="9141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706560" y="524104"/>
            <a:ext cx="530225" cy="497205"/>
            <a:chOff x="706560" y="524104"/>
            <a:chExt cx="530225" cy="49720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2698" y="524104"/>
              <a:ext cx="377644" cy="255958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6560" y="798347"/>
              <a:ext cx="529920" cy="222440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444470" y="390027"/>
            <a:ext cx="3048635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927225" indent="-3175">
              <a:lnSpc>
                <a:spcPct val="128000"/>
              </a:lnSpc>
              <a:spcBef>
                <a:spcPts val="480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Lourenço,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Fazcnda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31550" y="1385167"/>
            <a:ext cx="4508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Artigo</a:t>
            </a:r>
            <a:r>
              <a:rPr dirty="0" sz="75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3º</a:t>
            </a:r>
            <a:r>
              <a:rPr dirty="0" sz="7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11714" y="1385167"/>
            <a:ext cx="33159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Revogaclas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em</a:t>
            </a:r>
            <a:r>
              <a:rPr dirty="0" sz="7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coiJtrãrio.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PublÍque-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a(ixe-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31313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131313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62793" y="2125620"/>
            <a:ext cx="20320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Prefeito.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26</a:t>
            </a:r>
            <a:r>
              <a:rPr dirty="0" sz="750" spc="459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</a:t>
            </a:r>
            <a:r>
              <a:rPr dirty="0" sz="750" spc="155">
                <a:latin typeface="Arial MT"/>
                <a:cs typeface="Arial MT"/>
              </a:rPr>
              <a:t>  </a:t>
            </a:r>
            <a:r>
              <a:rPr dirty="0" sz="750" spc="-25">
                <a:latin typeface="Arial MT"/>
                <a:cs typeface="Arial MT"/>
              </a:rPr>
              <a:t>dezei1Jbro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. </a:t>
            </a:r>
            <a:r>
              <a:rPr dirty="0" sz="750" spc="-20">
                <a:solidFill>
                  <a:srgbClr val="131313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2025-07-22T13:41:24Z</dcterms:created>
  <dcterms:modified xsi:type="dcterms:W3CDTF">2025-07-22T13:41:24Z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