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Relationship Id="rId4" Type="http://schemas.openxmlformats.org/officeDocument/2006/relationships/image" Target="../media/image6.png"/><Relationship Id="rId5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3876" y="780064"/>
            <a:ext cx="612149" cy="60333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502510" y="9599967"/>
            <a:ext cx="6173470" cy="0"/>
          </a:xfrm>
          <a:custGeom>
            <a:avLst/>
            <a:gdLst/>
            <a:ahLst/>
            <a:cxnLst/>
            <a:rect l="l" t="t" r="r" b="b"/>
            <a:pathLst>
              <a:path w="6173470" h="0">
                <a:moveTo>
                  <a:pt x="0" y="0"/>
                </a:moveTo>
                <a:lnTo>
                  <a:pt x="6173266" y="0"/>
                </a:lnTo>
              </a:path>
            </a:pathLst>
          </a:custGeom>
          <a:ln w="9141">
            <a:solidFill>
              <a:srgbClr val="5B60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499464" y="1522038"/>
            <a:ext cx="6170295" cy="0"/>
          </a:xfrm>
          <a:custGeom>
            <a:avLst/>
            <a:gdLst/>
            <a:ahLst/>
            <a:cxnLst/>
            <a:rect l="l" t="t" r="r" b="b"/>
            <a:pathLst>
              <a:path w="6170295" h="0">
                <a:moveTo>
                  <a:pt x="0" y="0"/>
                </a:moveTo>
                <a:lnTo>
                  <a:pt x="6170221" y="0"/>
                </a:lnTo>
              </a:path>
            </a:pathLst>
          </a:custGeom>
          <a:ln w="9141">
            <a:solidFill>
              <a:srgbClr val="545457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914561" y="9644150"/>
            <a:ext cx="252778" cy="48754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09810" y="9644150"/>
            <a:ext cx="429417" cy="60942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74576" y="584790"/>
            <a:ext cx="2942590" cy="550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-35" b="1">
                <a:solidFill>
                  <a:srgbClr val="0C0C0C"/>
                </a:solidFill>
                <a:latin typeface="Arial"/>
                <a:cs typeface="Arial"/>
              </a:rPr>
              <a:t>PREFEITURA</a:t>
            </a:r>
            <a:r>
              <a:rPr dirty="0" sz="1150" spc="20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1150" spc="-30" b="1">
                <a:solidFill>
                  <a:srgbClr val="0C0C0C"/>
                </a:solidFill>
                <a:latin typeface="Arial"/>
                <a:cs typeface="Arial"/>
              </a:rPr>
              <a:t>MUNICIPAL</a:t>
            </a:r>
            <a:r>
              <a:rPr dirty="0" sz="1150" spc="25" b="1">
                <a:solidFill>
                  <a:srgbClr val="0C0C0C"/>
                </a:solidFill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40" b="1">
                <a:latin typeface="Arial"/>
                <a:cs typeface="Arial"/>
              </a:rPr>
              <a:t> </a:t>
            </a:r>
            <a:r>
              <a:rPr dirty="0" sz="1150" spc="-25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5240" marR="1854200">
              <a:lnSpc>
                <a:spcPct val="125299"/>
              </a:lnSpc>
              <a:spcBef>
                <a:spcPts val="495"/>
              </a:spcBef>
            </a:pPr>
            <a:r>
              <a:rPr dirty="0" sz="750">
                <a:latin typeface="Microsoft Sans Serif"/>
                <a:cs typeface="Microsoft Sans Serif"/>
              </a:rPr>
              <a:t>Rua</a:t>
            </a:r>
            <a:r>
              <a:rPr dirty="0" sz="750" spc="6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Maria</a:t>
            </a:r>
            <a:r>
              <a:rPr dirty="0" sz="750" spc="7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Lourenço,</a:t>
            </a:r>
            <a:r>
              <a:rPr dirty="0" sz="750" spc="114"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181818"/>
                </a:solidFill>
                <a:latin typeface="Microsoft Sans Serif"/>
                <a:cs typeface="Microsoft Sans Serif"/>
              </a:rPr>
              <a:t>18</a:t>
            </a:r>
            <a:r>
              <a:rPr dirty="0" sz="750" spc="50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Fazenda</a:t>
            </a:r>
            <a:r>
              <a:rPr dirty="0" sz="750" spc="15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Caxias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48959" y="1735587"/>
            <a:ext cx="18935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343434"/>
                </a:solidFill>
                <a:latin typeface="Microsoft Sans Serif"/>
                <a:cs typeface="Microsoft Sans Serif"/>
              </a:rPr>
              <a:t>Decreto </a:t>
            </a:r>
            <a:r>
              <a:rPr dirty="0" sz="750">
                <a:solidFill>
                  <a:srgbClr val="161616"/>
                </a:solidFill>
                <a:latin typeface="Microsoft Sans Serif"/>
                <a:cs typeface="Microsoft Sans Serif"/>
              </a:rPr>
              <a:t>N°</a:t>
            </a:r>
            <a:r>
              <a:rPr dirty="0" sz="750" spc="-35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D1D1D"/>
                </a:solidFill>
                <a:latin typeface="Microsoft Sans Serif"/>
                <a:cs typeface="Microsoft Sans Serif"/>
              </a:rPr>
              <a:t>2807</a:t>
            </a:r>
            <a:r>
              <a:rPr dirty="0" sz="750" spc="25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646464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5">
                <a:solidFill>
                  <a:srgbClr val="646464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10</a:t>
            </a:r>
            <a:r>
              <a:rPr dirty="0" sz="750" spc="390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B2B2B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195">
                <a:solidFill>
                  <a:srgbClr val="2B2B2B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F1F1F"/>
                </a:solidFill>
                <a:latin typeface="Microsoft Sans Serif"/>
                <a:cs typeface="Microsoft Sans Serif"/>
              </a:rPr>
              <a:t>dezembro,</a:t>
            </a:r>
            <a:r>
              <a:rPr dirty="0" sz="750" spc="5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0">
                <a:latin typeface="Microsoft Sans Serif"/>
                <a:cs typeface="Microsoft Sans Serif"/>
              </a:rPr>
              <a:t>2024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06974" y="2140855"/>
            <a:ext cx="270827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4604" marR="5080" indent="-2540">
              <a:lnSpc>
                <a:spcPts val="860"/>
              </a:lnSpc>
              <a:spcBef>
                <a:spcPts val="160"/>
              </a:spcBef>
            </a:pPr>
            <a:r>
              <a:rPr dirty="0" sz="750">
                <a:solidFill>
                  <a:srgbClr val="363636"/>
                </a:solidFill>
                <a:latin typeface="Microsoft Sans Serif"/>
                <a:cs typeface="Microsoft Sans Serif"/>
              </a:rPr>
              <a:t>Abre </a:t>
            </a:r>
            <a:r>
              <a:rPr dirty="0" sz="750" spc="-10">
                <a:solidFill>
                  <a:srgbClr val="444444"/>
                </a:solidFill>
                <a:latin typeface="Microsoft Sans Serif"/>
                <a:cs typeface="Microsoft Sans Serif"/>
              </a:rPr>
              <a:t>crédito</a:t>
            </a:r>
            <a:r>
              <a:rPr dirty="0" sz="750" spc="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484848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750" spc="50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606060"/>
                </a:solidFill>
                <a:latin typeface="Microsoft Sans Serif"/>
                <a:cs typeface="Microsoft Sans Serif"/>
              </a:rPr>
              <a:t>no</a:t>
            </a:r>
            <a:r>
              <a:rPr dirty="0" sz="750" spc="10">
                <a:solidFill>
                  <a:srgbClr val="606060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D4D4D"/>
                </a:solidFill>
                <a:latin typeface="Microsoft Sans Serif"/>
                <a:cs typeface="Microsoft Sans Serif"/>
              </a:rPr>
              <a:t>valor</a:t>
            </a:r>
            <a:r>
              <a:rPr dirty="0" sz="750" spc="2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33333"/>
                </a:solidFill>
                <a:latin typeface="Microsoft Sans Serif"/>
                <a:cs typeface="Microsoft Sans Serif"/>
              </a:rPr>
              <a:t>total</a:t>
            </a:r>
            <a:r>
              <a:rPr dirty="0" sz="750" spc="-15">
                <a:solidFill>
                  <a:srgbClr val="333333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F0F0F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-3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Microsoft Sans Serif"/>
                <a:cs typeface="Microsoft Sans Serif"/>
              </a:rPr>
              <a:t>R$1.308.287,18, </a:t>
            </a:r>
            <a:r>
              <a:rPr dirty="0" sz="750" spc="-20">
                <a:solidFill>
                  <a:srgbClr val="262626"/>
                </a:solidFill>
                <a:latin typeface="Microsoft Sans Serif"/>
                <a:cs typeface="Microsoft Sans Serif"/>
              </a:rPr>
              <a:t>para</a:t>
            </a:r>
            <a:r>
              <a:rPr dirty="0" sz="750" spc="50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D3D3D"/>
                </a:solidFill>
                <a:latin typeface="Microsoft Sans Serif"/>
                <a:cs typeface="Microsoft Sans Serif"/>
              </a:rPr>
              <a:t>fins</a:t>
            </a:r>
            <a:r>
              <a:rPr dirty="0" sz="750" spc="-25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D3D3D"/>
                </a:solidFill>
                <a:latin typeface="Microsoft Sans Serif"/>
                <a:cs typeface="Microsoft Sans Serif"/>
              </a:rPr>
              <a:t>que</a:t>
            </a:r>
            <a:r>
              <a:rPr dirty="0" sz="750" spc="-2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45454"/>
                </a:solidFill>
                <a:latin typeface="Microsoft Sans Serif"/>
                <a:cs typeface="Microsoft Sans Serif"/>
              </a:rPr>
              <a:t>se</a:t>
            </a:r>
            <a:r>
              <a:rPr dirty="0" sz="750" spc="-25">
                <a:solidFill>
                  <a:srgbClr val="545454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A3A3A"/>
                </a:solidFill>
                <a:latin typeface="Microsoft Sans Serif"/>
                <a:cs typeface="Microsoft Sans Serif"/>
              </a:rPr>
              <a:t>especifica</a:t>
            </a:r>
            <a:r>
              <a:rPr dirty="0" sz="750" spc="25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606060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15">
                <a:solidFill>
                  <a:srgbClr val="606060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25252"/>
                </a:solidFill>
                <a:latin typeface="Microsoft Sans Serif"/>
                <a:cs typeface="Microsoft Sans Serif"/>
              </a:rPr>
              <a:t>da</a:t>
            </a:r>
            <a:r>
              <a:rPr dirty="0" sz="750" spc="-30">
                <a:solidFill>
                  <a:srgbClr val="525252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B3B3B"/>
                </a:solidFill>
                <a:latin typeface="Microsoft Sans Serif"/>
                <a:cs typeface="Microsoft Sans Serif"/>
              </a:rPr>
              <a:t>outras</a:t>
            </a:r>
            <a:r>
              <a:rPr dirty="0" sz="750" spc="15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Microsoft Sans Serif"/>
                <a:cs typeface="Microsoft Sans Serif"/>
              </a:rPr>
              <a:t>providências.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73554" y="2849312"/>
            <a:ext cx="6004560" cy="91249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765" marR="5080" indent="758190">
              <a:lnSpc>
                <a:spcPct val="152000"/>
              </a:lnSpc>
              <a:spcBef>
                <a:spcPts val="100"/>
              </a:spcBef>
            </a:pPr>
            <a:r>
              <a:rPr dirty="0" sz="750">
                <a:solidFill>
                  <a:srgbClr val="676767"/>
                </a:solidFill>
                <a:latin typeface="Microsoft Sans Serif"/>
                <a:cs typeface="Microsoft Sans Serif"/>
              </a:rPr>
              <a:t>O</a:t>
            </a:r>
            <a:r>
              <a:rPr dirty="0" sz="750" spc="-50">
                <a:solidFill>
                  <a:srgbClr val="676767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Microsoft Sans Serif"/>
                <a:cs typeface="Microsoft Sans Serif"/>
              </a:rPr>
              <a:t>PREFEITO</a:t>
            </a:r>
            <a:r>
              <a:rPr dirty="0" sz="750" spc="20">
                <a:solidFill>
                  <a:srgbClr val="363636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81818"/>
                </a:solidFill>
                <a:latin typeface="Microsoft Sans Serif"/>
                <a:cs typeface="Microsoft Sans Serif"/>
              </a:rPr>
              <a:t>MUNICIPAL,</a:t>
            </a:r>
            <a:r>
              <a:rPr dirty="0" sz="750" spc="25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D5D5D"/>
                </a:solidFill>
                <a:latin typeface="Microsoft Sans Serif"/>
                <a:cs typeface="Microsoft Sans Serif"/>
              </a:rPr>
              <a:t>no</a:t>
            </a:r>
            <a:r>
              <a:rPr dirty="0" sz="750" spc="-10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F1F1F"/>
                </a:solidFill>
                <a:latin typeface="Microsoft Sans Serif"/>
                <a:cs typeface="Microsoft Sans Serif"/>
              </a:rPr>
              <a:t>uso</a:t>
            </a:r>
            <a:r>
              <a:rPr dirty="0" sz="750" spc="-1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F3F3F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-5">
                <a:solidFill>
                  <a:srgbClr val="3F3F3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32323"/>
                </a:solidFill>
                <a:latin typeface="Microsoft Sans Serif"/>
                <a:cs typeface="Microsoft Sans Serif"/>
              </a:rPr>
              <a:t>suas</a:t>
            </a:r>
            <a:r>
              <a:rPr dirty="0" sz="750" spc="1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Microsoft Sans Serif"/>
                <a:cs typeface="Microsoft Sans Serif"/>
              </a:rPr>
              <a:t>atûbuições</a:t>
            </a:r>
            <a:r>
              <a:rPr dirty="0" sz="750" spc="3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D1D1D"/>
                </a:solidFill>
                <a:latin typeface="Microsoft Sans Serif"/>
                <a:cs typeface="Microsoft Sans Serif"/>
              </a:rPr>
              <a:t>legais,</a:t>
            </a:r>
            <a:r>
              <a:rPr dirty="0" sz="75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Microsoft Sans Serif"/>
                <a:cs typeface="Microsoft Sans Serif"/>
              </a:rPr>
              <a:t>constitucionais</a:t>
            </a:r>
            <a:r>
              <a:rPr dirty="0" sz="750" spc="1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D5D5D"/>
                </a:solidFill>
                <a:latin typeface="Microsoft Sans Serif"/>
                <a:cs typeface="Microsoft Sans Serif"/>
              </a:rPr>
              <a:t>e</a:t>
            </a:r>
            <a:r>
              <a:rPr dirty="0" sz="750" spc="-20">
                <a:solidFill>
                  <a:srgbClr val="5D5D5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05050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10">
                <a:solidFill>
                  <a:srgbClr val="505050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94949"/>
                </a:solidFill>
                <a:latin typeface="Microsoft Sans Serif"/>
                <a:cs typeface="Microsoft Sans Serif"/>
              </a:rPr>
              <a:t>acordo</a:t>
            </a:r>
            <a:r>
              <a:rPr dirty="0" sz="750" spc="5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F4F4F"/>
                </a:solidFill>
                <a:latin typeface="Microsoft Sans Serif"/>
                <a:cs typeface="Microsoft Sans Serif"/>
              </a:rPr>
              <a:t>com</a:t>
            </a:r>
            <a:r>
              <a:rPr dirty="0" sz="750" spc="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94949"/>
                </a:solidFill>
                <a:latin typeface="Microsoft Sans Serif"/>
                <a:cs typeface="Microsoft Sans Serif"/>
              </a:rPr>
              <a:t>o</a:t>
            </a:r>
            <a:r>
              <a:rPr dirty="0" sz="750" spc="-20">
                <a:solidFill>
                  <a:srgbClr val="494949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83838"/>
                </a:solidFill>
                <a:latin typeface="Microsoft Sans Serif"/>
                <a:cs typeface="Microsoft Sans Serif"/>
              </a:rPr>
              <a:t>que</a:t>
            </a:r>
            <a:r>
              <a:rPr dirty="0" sz="750" spc="-5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44444"/>
                </a:solidFill>
                <a:latin typeface="Microsoft Sans Serif"/>
                <a:cs typeface="Microsoft Sans Serif"/>
              </a:rPr>
              <a:t>lhe</a:t>
            </a:r>
            <a:r>
              <a:rPr dirty="0" sz="750" spc="15">
                <a:solidFill>
                  <a:srgbClr val="444444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Microsoft Sans Serif"/>
                <a:cs typeface="Microsoft Sans Serif"/>
              </a:rPr>
              <a:t>confere</a:t>
            </a:r>
            <a:r>
              <a:rPr dirty="0" sz="750" spc="40">
                <a:solidFill>
                  <a:srgbClr val="2A2A2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24242"/>
                </a:solidFill>
                <a:latin typeface="Microsoft Sans Serif"/>
                <a:cs typeface="Microsoft Sans Serif"/>
              </a:rPr>
              <a:t>o </a:t>
            </a:r>
            <a:r>
              <a:rPr dirty="0" sz="750" spc="-10">
                <a:solidFill>
                  <a:srgbClr val="3D3D3D"/>
                </a:solidFill>
                <a:latin typeface="Microsoft Sans Serif"/>
                <a:cs typeface="Microsoft Sans Serif"/>
              </a:rPr>
              <a:t>art.</a:t>
            </a:r>
            <a:r>
              <a:rPr dirty="0" sz="750" spc="-40">
                <a:solidFill>
                  <a:srgbClr val="3D3D3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14141"/>
                </a:solidFill>
                <a:latin typeface="Microsoft Sans Serif"/>
                <a:cs typeface="Microsoft Sans Serif"/>
              </a:rPr>
              <a:t>8º</a:t>
            </a:r>
            <a:r>
              <a:rPr dirty="0" sz="750" spc="195">
                <a:solidFill>
                  <a:srgbClr val="414141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3B3B3B"/>
                </a:solidFill>
                <a:latin typeface="Microsoft Sans Serif"/>
                <a:cs typeface="Microsoft Sans Serif"/>
              </a:rPr>
              <a:t>da</a:t>
            </a:r>
            <a:r>
              <a:rPr dirty="0" sz="750" spc="50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31313"/>
                </a:solidFill>
                <a:latin typeface="Microsoft Sans Serif"/>
                <a:cs typeface="Microsoft Sans Serif"/>
              </a:rPr>
              <a:t>LEI</a:t>
            </a:r>
            <a:r>
              <a:rPr dirty="0" sz="750" spc="-4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31313"/>
                </a:solidFill>
                <a:latin typeface="Microsoft Sans Serif"/>
                <a:cs typeface="Microsoft Sans Serif"/>
              </a:rPr>
              <a:t>N°</a:t>
            </a:r>
            <a:r>
              <a:rPr dirty="0" sz="750" spc="-4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Microsoft Sans Serif"/>
                <a:cs typeface="Microsoft Sans Serif"/>
              </a:rPr>
              <a:t>823/2023</a:t>
            </a:r>
            <a:r>
              <a:rPr dirty="0" sz="750" spc="1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D4D4D"/>
                </a:solidFill>
                <a:latin typeface="Microsoft Sans Serif"/>
                <a:cs typeface="Microsoft Sans Serif"/>
              </a:rPr>
              <a:t>datada</a:t>
            </a:r>
            <a:r>
              <a:rPr dirty="0" sz="750" spc="-10">
                <a:solidFill>
                  <a:srgbClr val="4D4D4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65656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-5">
                <a:solidFill>
                  <a:srgbClr val="565656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21/12!2023,</a:t>
            </a:r>
            <a:r>
              <a:rPr dirty="0" sz="750" spc="25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publicada</a:t>
            </a:r>
            <a:r>
              <a:rPr dirty="0" sz="750" spc="4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84848"/>
                </a:solidFill>
                <a:latin typeface="Microsoft Sans Serif"/>
                <a:cs typeface="Microsoft Sans Serif"/>
              </a:rPr>
              <a:t>em</a:t>
            </a:r>
            <a:r>
              <a:rPr dirty="0" sz="750" spc="170">
                <a:solidFill>
                  <a:srgbClr val="484848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21/12/2023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30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750">
                <a:solidFill>
                  <a:srgbClr val="181818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D</a:t>
            </a:r>
            <a:r>
              <a:rPr dirty="0" u="sng" sz="750" spc="5">
                <a:solidFill>
                  <a:srgbClr val="181818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232323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750" spc="15">
                <a:solidFill>
                  <a:srgbClr val="232323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313131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C</a:t>
            </a:r>
            <a:r>
              <a:rPr dirty="0" u="sng" sz="750" spc="10">
                <a:solidFill>
                  <a:srgbClr val="313131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626262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R</a:t>
            </a:r>
            <a:r>
              <a:rPr dirty="0" u="sng" sz="750" spc="-35">
                <a:solidFill>
                  <a:srgbClr val="626262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111111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E</a:t>
            </a:r>
            <a:r>
              <a:rPr dirty="0" u="sng" sz="750" spc="5">
                <a:solidFill>
                  <a:srgbClr val="111111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>
                <a:solidFill>
                  <a:srgbClr val="3B3B3B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T</a:t>
            </a:r>
            <a:r>
              <a:rPr dirty="0" u="sng" sz="750" spc="-5">
                <a:solidFill>
                  <a:srgbClr val="3B3B3B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 spc="-25">
                <a:solidFill>
                  <a:srgbClr val="4D4D4D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A:</a:t>
            </a:r>
            <a:r>
              <a:rPr dirty="0" u="sng" sz="750" spc="500">
                <a:solidFill>
                  <a:srgbClr val="4D4D4D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 </a:t>
            </a:r>
            <a:endParaRPr sz="75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310"/>
              </a:spcBef>
            </a:pPr>
            <a:endParaRPr sz="750">
              <a:latin typeface="Microsoft Sans Serif"/>
              <a:cs typeface="Microsoft Sans Serif"/>
            </a:endParaRPr>
          </a:p>
          <a:p>
            <a:pPr marL="315595">
              <a:lnSpc>
                <a:spcPct val="100000"/>
              </a:lnSpc>
            </a:pPr>
            <a:r>
              <a:rPr dirty="0" sz="750" spc="-10">
                <a:solidFill>
                  <a:srgbClr val="0F0F0F"/>
                </a:solidFill>
                <a:latin typeface="Microsoft Sans Serif"/>
                <a:cs typeface="Microsoft Sans Serif"/>
              </a:rPr>
              <a:t>Artigo</a:t>
            </a:r>
            <a:r>
              <a:rPr dirty="0" sz="750" spc="-15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1ᵉ</a:t>
            </a:r>
            <a:r>
              <a:rPr dirty="0" sz="750" spc="-45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D2D2D"/>
                </a:solidFill>
                <a:latin typeface="Microsoft Sans Serif"/>
                <a:cs typeface="Microsoft Sans Serif"/>
              </a:rPr>
              <a:t>-</a:t>
            </a:r>
            <a:r>
              <a:rPr dirty="0" sz="750" spc="-5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64646"/>
                </a:solidFill>
                <a:latin typeface="Microsoft Sans Serif"/>
                <a:cs typeface="Microsoft Sans Serif"/>
              </a:rPr>
              <a:t>Fica</a:t>
            </a:r>
            <a:r>
              <a:rPr dirty="0" sz="750" spc="-4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61616"/>
                </a:solidFill>
                <a:latin typeface="Microsoft Sans Serif"/>
                <a:cs typeface="Microsoft Sans Serif"/>
              </a:rPr>
              <a:t>aberto</a:t>
            </a:r>
            <a:r>
              <a:rPr dirty="0" sz="750" spc="-10">
                <a:solidFill>
                  <a:srgbClr val="16161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43434"/>
                </a:solidFill>
                <a:latin typeface="Microsoft Sans Serif"/>
                <a:cs typeface="Microsoft Sans Serif"/>
              </a:rPr>
              <a:t>crédito</a:t>
            </a:r>
            <a:r>
              <a:rPr dirty="0" sz="750" spc="10">
                <a:solidFill>
                  <a:srgbClr val="343434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Microsoft Sans Serif"/>
                <a:cs typeface="Microsoft Sans Serif"/>
              </a:rPr>
              <a:t>suplementar</a:t>
            </a:r>
            <a:r>
              <a:rPr dirty="0" sz="750" spc="60">
                <a:solidFill>
                  <a:srgbClr val="2D2D2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B5B5B"/>
                </a:solidFill>
                <a:latin typeface="Microsoft Sans Serif"/>
                <a:cs typeface="Microsoft Sans Serif"/>
              </a:rPr>
              <a:t>as</a:t>
            </a:r>
            <a:r>
              <a:rPr dirty="0" sz="750" spc="-10">
                <a:solidFill>
                  <a:srgbClr val="5B5B5B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646464"/>
                </a:solidFill>
                <a:latin typeface="Microsoft Sans Serif"/>
                <a:cs typeface="Microsoft Sans Serif"/>
              </a:rPr>
              <a:t>seguìntes</a:t>
            </a:r>
            <a:r>
              <a:rPr dirty="0" sz="750" spc="5">
                <a:solidFill>
                  <a:srgbClr val="646464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525252"/>
                </a:solidFill>
                <a:latin typeface="Microsoft Sans Serif"/>
                <a:cs typeface="Microsoft Sans Serif"/>
              </a:rPr>
              <a:t>dotações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533962" y="4487141"/>
            <a:ext cx="119380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>
                <a:uFill>
                  <a:solidFill>
                    <a:srgbClr val="2B2B34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sng" sz="750" spc="10">
                <a:uFill>
                  <a:solidFill>
                    <a:srgbClr val="2B2B34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 spc="-10">
                <a:uFill>
                  <a:solidFill>
                    <a:srgbClr val="2B2B34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sng" sz="750" spc="500">
                <a:uFill>
                  <a:solidFill>
                    <a:srgbClr val="2B2B34"/>
                  </a:solidFill>
                </a:uFill>
                <a:latin typeface="Microsoft Sans Serif"/>
                <a:cs typeface="Microsoft Sans Serif"/>
              </a:rPr>
              <a:t> </a:t>
            </a:r>
            <a:endParaRPr sz="750">
              <a:latin typeface="Microsoft Sans Serif"/>
              <a:cs typeface="Microsoft Sans Serif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587267" y="4657558"/>
          <a:ext cx="6149975" cy="47745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15645"/>
                <a:gridCol w="2994660"/>
                <a:gridCol w="1755775"/>
                <a:gridCol w="607060"/>
              </a:tblGrid>
              <a:tr h="163195">
                <a:tc gridSpan="4">
                  <a:txBody>
                    <a:bodyPr/>
                    <a:lstStyle/>
                    <a:p>
                      <a:pPr>
                        <a:lnSpc>
                          <a:spcPts val="1065"/>
                        </a:lnSpc>
                      </a:pPr>
                      <a:r>
                        <a:rPr dirty="0" sz="950" spc="-25">
                          <a:latin typeface="Microsoft Sans Serif"/>
                          <a:cs typeface="Microsoft Sans Serif"/>
                        </a:rPr>
                        <a:t>PREFEITURA</a:t>
                      </a:r>
                      <a:r>
                        <a:rPr dirty="0" sz="9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3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950" spc="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>
                          <a:solidFill>
                            <a:srgbClr val="070707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950" spc="-40">
                          <a:solidFill>
                            <a:srgbClr val="07070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10">
                          <a:latin typeface="Microsoft Sans Serif"/>
                          <a:cs typeface="Microsoft Sans Serif"/>
                        </a:rPr>
                        <a:t>SEROPEDICA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0335">
                <a:tc>
                  <a:txBody>
                    <a:bodyPr/>
                    <a:lstStyle/>
                    <a:p>
                      <a:pPr marL="71755">
                        <a:lnSpc>
                          <a:spcPts val="840"/>
                        </a:lnSpc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01.06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ts val="840"/>
                        </a:lnSpc>
                      </a:pP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Secretźna</a:t>
                      </a:r>
                      <a:r>
                        <a:rPr dirty="0" sz="7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0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Administraçăo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2.802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dirty="0" baseline="3703" sz="1125" spc="-15">
                          <a:latin typeface="Microsoft Sans Serif"/>
                          <a:cs typeface="Microsoft Sans Serif"/>
                        </a:rPr>
                        <a:t>Manutençäo</a:t>
                      </a:r>
                      <a:r>
                        <a:rPr dirty="0" baseline="3703" sz="1125" spc="89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Operacionaliza</a:t>
                      </a:r>
                      <a:r>
                        <a:rPr dirty="0" sz="750" spc="-1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cã</a:t>
                      </a:r>
                      <a:r>
                        <a:rPr dirty="0" baseline="3703" sz="1125" spc="-1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baseline="3703" sz="1125" spc="-52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baseline="3703" sz="1125" spc="-44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baseline="3703" sz="1125" spc="1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baseline="3703" sz="1125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42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781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3.1.9.0.*</a:t>
                      </a:r>
                      <a:r>
                        <a:rPr dirty="0" sz="750" spc="2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3.04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Obrigacões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Patronais</a:t>
                      </a:r>
                      <a:r>
                        <a:rPr dirty="0" sz="750" spc="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Regime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Próprio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-3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Previdëncia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750" spc="-1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750" spc="4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-2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50.000,00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do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676767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90">
                          <a:solidFill>
                            <a:srgbClr val="67676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50.000,00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</a:tr>
              <a:tr h="1536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da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3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50.000,00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</a:tr>
              <a:tr h="156845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01.07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25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80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Fazenda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1.169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Encarüos</a:t>
                      </a:r>
                      <a:r>
                        <a:rPr dirty="0" sz="750" spc="3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606060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-50">
                          <a:solidFill>
                            <a:srgbClr val="60606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Divìda</a:t>
                      </a:r>
                      <a:r>
                        <a:rPr dirty="0" sz="750" spc="2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com</a:t>
                      </a:r>
                      <a:r>
                        <a:rPr dirty="0" sz="750" spc="-15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707070"/>
                          </a:solidFill>
                          <a:latin typeface="Microsoft Sans Serif"/>
                          <a:cs typeface="Microsoft Sans Serif"/>
                        </a:rPr>
                        <a:t>o</a:t>
                      </a:r>
                      <a:r>
                        <a:rPr dirty="0" sz="750" spc="-35">
                          <a:solidFill>
                            <a:srgbClr val="70707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INSS,</a:t>
                      </a:r>
                      <a:r>
                        <a:rPr dirty="0" sz="750" spc="-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Previdëncia</a:t>
                      </a:r>
                      <a:r>
                        <a:rPr dirty="0" sz="750" spc="254">
                          <a:solidFill>
                            <a:srgbClr val="2B2B2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8C8C8C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-25">
                          <a:solidFill>
                            <a:srgbClr val="8C8C8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PASEP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3.2.9.0.21.00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JUROS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SO8RE</a:t>
                      </a:r>
                      <a:r>
                        <a:rPr dirty="0" sz="750" spc="2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dirty="0" sz="750" spc="-35">
                          <a:solidFill>
                            <a:srgbClr val="59595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070707"/>
                          </a:solidFill>
                          <a:latin typeface="Microsoft Sans Serif"/>
                          <a:cs typeface="Microsoft Sans Serif"/>
                        </a:rPr>
                        <a:t>DIVIDA</a:t>
                      </a:r>
                      <a:r>
                        <a:rPr dirty="0" sz="750" spc="5">
                          <a:solidFill>
                            <a:srgbClr val="07070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POR</a:t>
                      </a:r>
                      <a:r>
                        <a:rPr dirty="0" sz="750" spc="-25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CONTRATO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831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3A3A3A"/>
                          </a:solidFill>
                          <a:latin typeface="Microsoft Sans Serif"/>
                          <a:cs typeface="Microsoft Sans Serif"/>
                        </a:rPr>
                        <a:t>Outros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750" spc="2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666666"/>
                          </a:solidFill>
                          <a:latin typeface="Microsoft Sans Serif"/>
                          <a:cs typeface="Microsoft Sans Serif"/>
                        </a:rPr>
                        <a:t>näo</a:t>
                      </a:r>
                      <a:r>
                        <a:rPr dirty="0" sz="750" spc="10">
                          <a:solidFill>
                            <a:srgbClr val="66666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73.000,00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</a:tr>
              <a:tr h="161290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4.6.9.0.71.01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Principal</a:t>
                      </a:r>
                      <a:r>
                        <a:rPr dirty="0" sz="750" spc="-1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-5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Divida</a:t>
                      </a:r>
                      <a:r>
                        <a:rPr dirty="0" sz="75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Contratual</a:t>
                      </a:r>
                      <a:r>
                        <a:rPr dirty="0" sz="750" spc="2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626262"/>
                          </a:solidFill>
                          <a:latin typeface="Microsoft Sans Serif"/>
                          <a:cs typeface="Microsoft Sans Serif"/>
                        </a:rPr>
                        <a:t>com</a:t>
                      </a:r>
                      <a:r>
                        <a:rPr dirty="0" sz="750" spc="-40">
                          <a:solidFill>
                            <a:srgbClr val="62626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INSS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757575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-30">
                          <a:solidFill>
                            <a:srgbClr val="75757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PASEP</a:t>
                      </a:r>
                      <a:r>
                        <a:rPr dirty="0" sz="750" spc="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Arrecadacăo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1085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não</a:t>
                      </a:r>
                      <a:r>
                        <a:rPr dirty="0" sz="750" spc="-20">
                          <a:solidFill>
                            <a:srgbClr val="34343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750" spc="6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-5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5D5D5D"/>
                          </a:solidFill>
                          <a:latin typeface="Microsoft Sans Serif"/>
                          <a:cs typeface="Microsoft Sans Serif"/>
                        </a:rPr>
                        <a:t>lmposto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505050"/>
                          </a:solidFill>
                          <a:latin typeface="Microsoft Sans Serif"/>
                          <a:cs typeface="Microsoft Sans Serif"/>
                        </a:rPr>
                        <a:t>315.000,00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9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757575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10">
                          <a:solidFill>
                            <a:srgbClr val="75757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3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38d.000,00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524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da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3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R5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388.000,00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</a:tr>
              <a:tr h="158750">
                <a:tc>
                  <a:txBody>
                    <a:bodyPr/>
                    <a:lstStyle/>
                    <a:p>
                      <a:pPr marL="74930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01.09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20">
                          <a:latin typeface="Microsoft Sans Serif"/>
                          <a:cs typeface="Microsoft Sans Serif"/>
                        </a:rPr>
                        <a:t>Secætaria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80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80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800" spc="-10">
                          <a:latin typeface="Microsoft Sans Serif"/>
                          <a:cs typeface="Microsoft Sans Serif"/>
                        </a:rPr>
                        <a:t>Educaçăo</a:t>
                      </a:r>
                      <a:endParaRPr sz="8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2.808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baseline="3703" sz="1125" spc="-15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Manuten</a:t>
                      </a:r>
                      <a:r>
                        <a:rPr dirty="0" sz="750" spc="-10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r>
                        <a:rPr dirty="0" baseline="3703" sz="1125" spc="-15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äo</a:t>
                      </a:r>
                      <a:r>
                        <a:rPr dirty="0" baseline="3703" sz="1125" spc="22">
                          <a:solidFill>
                            <a:srgbClr val="15151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797979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baseline="3703" sz="1125" spc="22">
                          <a:solidFill>
                            <a:srgbClr val="79797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OperacionalizaCão</a:t>
                      </a:r>
                      <a:r>
                        <a:rPr dirty="0" baseline="3703" sz="1125" spc="-52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666666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baseline="3703" sz="1125" spc="37">
                          <a:solidFill>
                            <a:srgbClr val="66666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baseline="3703" sz="1125" spc="104">
                          <a:solidFill>
                            <a:srgbClr val="44444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 spc="-15"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baseline="3703" sz="1125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3.3.9.0.94.00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750" spc="-20">
                          <a:latin typeface="Microsoft Sans Serif"/>
                          <a:cs typeface="Microsoft Sans Serif"/>
                        </a:rPr>
                        <a:t>INDENIZACÖES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RESTITUICÖES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10413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Outras</a:t>
                      </a:r>
                      <a:r>
                        <a:rPr dirty="0" sz="750" spc="15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Transferéncias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de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Recursos </a:t>
                      </a:r>
                      <a:r>
                        <a:rPr dirty="0" sz="750" spc="-5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d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102.882,89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</a:tr>
              <a:tr h="15811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3.3.9.0.94.00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baseline="3703" sz="1125" spc="-15">
                          <a:latin typeface="Microsoft Sans Serif"/>
                          <a:cs typeface="Microsoft Sans Serif"/>
                        </a:rPr>
                        <a:t>INDENIZASOES</a:t>
                      </a:r>
                      <a:r>
                        <a:rPr dirty="0" baseline="3703" sz="1125" spc="89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baseline="3703" sz="1125" spc="-67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RESTITU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IC</a:t>
                      </a:r>
                      <a:r>
                        <a:rPr dirty="0" baseline="3703" sz="1125" spc="-1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OES</a:t>
                      </a:r>
                      <a:endParaRPr baseline="3703" sz="1125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2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PNAE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287,51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6446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3.3.9.0.94.00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baseline="3703" sz="1125" spc="-15">
                          <a:latin typeface="Microsoft Sans Serif"/>
                          <a:cs typeface="Microsoft Sans Serif"/>
                        </a:rPr>
                        <a:t>INDENIZ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AC</a:t>
                      </a:r>
                      <a:r>
                        <a:rPr dirty="0" baseline="3703" sz="1125" spc="-15">
                          <a:latin typeface="Microsoft Sans Serif"/>
                          <a:cs typeface="Microsoft Sans Serif"/>
                        </a:rPr>
                        <a:t>ÕES </a:t>
                      </a:r>
                      <a:r>
                        <a:rPr dirty="0" baseline="3703" sz="112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baseline="3703" sz="1125" spc="-1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baseline="3703" sz="1125" spc="-15">
                          <a:latin typeface="Microsoft Sans Serif"/>
                          <a:cs typeface="Microsoft Sans Serif"/>
                        </a:rPr>
                        <a:t>RESTITUICÔES</a:t>
                      </a:r>
                      <a:endParaRPr baseline="3703" sz="1125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8001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PNATE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Microsoft Sans Serif"/>
                          <a:cs typeface="Microsoft Sans Serif"/>
                        </a:rPr>
                        <a:t>172,46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do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587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05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103.342,86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</a:tr>
              <a:tr h="1549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1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da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1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3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103.342,86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2225"/>
                </a:tc>
              </a:tr>
              <a:tr h="156845">
                <a:tc>
                  <a:txBody>
                    <a:bodyPr/>
                    <a:lstStyle/>
                    <a:p>
                      <a:pPr marL="7175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01.31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Secretźrîa</a:t>
                      </a:r>
                      <a:r>
                        <a:rPr dirty="0" sz="750" spc="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Cukura</a:t>
                      </a:r>
                      <a:r>
                        <a:rPr dirty="0" sz="750" spc="11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dirty="0" sz="750" spc="1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Turismo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736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2.897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4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Artisticas,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Culturais</a:t>
                      </a:r>
                      <a:r>
                        <a:rPr dirty="0" sz="750" spc="3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Oukos</a:t>
                      </a:r>
                      <a:r>
                        <a:rPr dirty="0" sz="750" spc="-5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Fomentos</a:t>
                      </a:r>
                      <a:r>
                        <a:rPr dirty="0" sz="750" spc="5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Cultura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3.3.9.0.36.01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2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750" spc="20">
                          <a:solidFill>
                            <a:srgbClr val="2A2A2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750" spc="5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-1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750" spc="7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750" spc="-1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FÍSICA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9842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Transferéncias</a:t>
                      </a:r>
                      <a:r>
                        <a:rPr dirty="0" sz="750" spc="-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Destinadas</a:t>
                      </a:r>
                      <a:r>
                        <a:rPr dirty="0" sz="750" spc="-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7E7E7E"/>
                          </a:solidFill>
                          <a:latin typeface="Microsoft Sans Serif"/>
                          <a:cs typeface="Microsoft Sans Serif"/>
                        </a:rPr>
                        <a:t>ao</a:t>
                      </a:r>
                      <a:r>
                        <a:rPr dirty="0" sz="750" spc="-20">
                          <a:solidFill>
                            <a:srgbClr val="7E7E7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Setor</a:t>
                      </a:r>
                      <a:r>
                        <a:rPr dirty="0" sz="750" spc="-2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50">
                          <a:solidFill>
                            <a:srgbClr val="828282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356.089.92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984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do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27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626262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00">
                          <a:solidFill>
                            <a:srgbClr val="62626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356.089,92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15">
                        <a:lnSpc>
                          <a:spcPts val="805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6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6985">
                        <a:lnSpc>
                          <a:spcPts val="805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3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805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356.089,92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87960">
                <a:tc gridSpan="4">
                  <a:txBody>
                    <a:bodyPr/>
                    <a:lstStyle/>
                    <a:p>
                      <a:pPr>
                        <a:lnSpc>
                          <a:spcPts val="1050"/>
                        </a:lnSpc>
                        <a:spcBef>
                          <a:spcPts val="330"/>
                        </a:spcBef>
                      </a:pPr>
                      <a:r>
                        <a:rPr dirty="0" sz="95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FUNDO</a:t>
                      </a:r>
                      <a:r>
                        <a:rPr dirty="0" sz="950" spc="-1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10">
                          <a:latin typeface="Microsoft Sans Serif"/>
                          <a:cs typeface="Microsoft Sans Serif"/>
                        </a:rPr>
                        <a:t>ESPECIAL</a:t>
                      </a:r>
                      <a:r>
                        <a:rPr dirty="0" sz="95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950" spc="-2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2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SECRET</a:t>
                      </a:r>
                      <a:r>
                        <a:rPr dirty="0" sz="950" spc="3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950" spc="-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40" b="1">
                          <a:latin typeface="Arial"/>
                          <a:cs typeface="Arial"/>
                        </a:rPr>
                        <a:t>SEGURANÇA</a:t>
                      </a:r>
                      <a:r>
                        <a:rPr dirty="0" sz="950" spc="6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950"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950" spc="-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20">
                          <a:latin typeface="Microsoft Sans Serif"/>
                          <a:cs typeface="Microsoft Sans Serif"/>
                        </a:rPr>
                        <a:t>ORDEM</a:t>
                      </a:r>
                      <a:r>
                        <a:rPr dirty="0" sz="950" spc="-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950" spc="-20">
                          <a:latin typeface="Microsoft Sans Serif"/>
                          <a:cs typeface="Microsoft Sans Serif"/>
                        </a:rPr>
                        <a:t>PÚBL</a:t>
                      </a:r>
                      <a:endParaRPr sz="9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419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6604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18.Q1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Fundo</a:t>
                      </a:r>
                      <a:r>
                        <a:rPr dirty="0" sz="7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Especial</a:t>
                      </a:r>
                      <a:r>
                        <a:rPr dirty="0" sz="750" spc="4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4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Ordem</a:t>
                      </a:r>
                      <a:r>
                        <a:rPr dirty="0" sz="750" spc="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Pública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1765"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2.797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gridSpan="2">
                  <a:txBody>
                    <a:bodyPr/>
                    <a:lstStyle/>
                    <a:p>
                      <a:pPr marL="933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1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Manutencăo.</a:t>
                      </a:r>
                      <a:r>
                        <a:rPr dirty="0" sz="700" spc="13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Administracão</a:t>
                      </a:r>
                      <a:r>
                        <a:rPr dirty="0" sz="700" spc="125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solidFill>
                            <a:srgbClr val="8C8C8C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00" spc="45">
                          <a:solidFill>
                            <a:srgbClr val="8C8C8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 i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Operacionaiizacao</a:t>
                      </a:r>
                      <a:r>
                        <a:rPr dirty="0" sz="700" i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00" spc="10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700" spc="35">
                          <a:solidFill>
                            <a:srgbClr val="4B4B4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700" spc="8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00" spc="-10"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70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6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5575"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414141"/>
                          </a:solidFill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77845" algn="l"/>
                        </a:tabLst>
                      </a:pPr>
                      <a:r>
                        <a:rPr dirty="0" sz="750" spc="-20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750" spc="-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750" spc="1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3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OE</a:t>
                      </a:r>
                      <a:r>
                        <a:rPr dirty="0" sz="750" spc="-2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750" spc="-15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näo </a:t>
                      </a:r>
                      <a:r>
                        <a:rPr dirty="0" sz="750" spc="-1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750" spc="40">
                          <a:solidFill>
                            <a:srgbClr val="46464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757575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-20">
                          <a:solidFill>
                            <a:srgbClr val="75757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lmßosto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410.854.40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6510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001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8C8C8C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20">
                          <a:solidFill>
                            <a:srgbClr val="8C8C8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050505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20">
                          <a:solidFill>
                            <a:srgbClr val="050505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410.854,40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</a:tr>
              <a:tr h="1358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20010">
                        <a:lnSpc>
                          <a:spcPts val="805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-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39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Microsoft Sans Serif"/>
                          <a:cs typeface="Microsoft Sans Serif"/>
                        </a:rPr>
                        <a:t>RR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805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410.854,40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0783" y="9595397"/>
            <a:ext cx="6161082" cy="91413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43510" y="6764618"/>
            <a:ext cx="1964358" cy="1508326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03012" y="767876"/>
            <a:ext cx="633467" cy="594189"/>
          </a:xfrm>
          <a:prstGeom prst="rect">
            <a:avLst/>
          </a:prstGeom>
        </p:spPr>
      </p:pic>
      <p:sp>
        <p:nvSpPr>
          <p:cNvPr id="5" name="object 5" descr=""/>
          <p:cNvSpPr/>
          <p:nvPr/>
        </p:nvSpPr>
        <p:spPr>
          <a:xfrm>
            <a:off x="523829" y="1497661"/>
            <a:ext cx="6158230" cy="0"/>
          </a:xfrm>
          <a:custGeom>
            <a:avLst/>
            <a:gdLst/>
            <a:ahLst/>
            <a:cxnLst/>
            <a:rect l="l" t="t" r="r" b="b"/>
            <a:pathLst>
              <a:path w="6158230" h="0">
                <a:moveTo>
                  <a:pt x="0" y="0"/>
                </a:moveTo>
                <a:lnTo>
                  <a:pt x="6158039" y="0"/>
                </a:lnTo>
              </a:path>
            </a:pathLst>
          </a:custGeom>
          <a:ln w="9141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18709" y="9366862"/>
            <a:ext cx="3971354" cy="140167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356253" y="624657"/>
            <a:ext cx="2936875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10" b="1">
                <a:latin typeface="Arial"/>
                <a:cs typeface="Arial"/>
              </a:rPr>
              <a:t>PREFEITURA</a:t>
            </a:r>
            <a:r>
              <a:rPr dirty="0" sz="1100" spc="65" b="1">
                <a:latin typeface="Arial"/>
                <a:cs typeface="Arial"/>
              </a:rPr>
              <a:t> </a:t>
            </a:r>
            <a:r>
              <a:rPr dirty="0" sz="1100" spc="-10" b="1">
                <a:solidFill>
                  <a:srgbClr val="0E0E0E"/>
                </a:solidFill>
                <a:latin typeface="Arial"/>
                <a:cs typeface="Arial"/>
              </a:rPr>
              <a:t>MUNICIPAL</a:t>
            </a:r>
            <a:r>
              <a:rPr dirty="0" sz="1100" spc="65" b="1">
                <a:solidFill>
                  <a:srgbClr val="0E0E0E"/>
                </a:solidFill>
                <a:latin typeface="Arial"/>
                <a:cs typeface="Arial"/>
              </a:rPr>
              <a:t> </a:t>
            </a:r>
            <a:r>
              <a:rPr dirty="0" sz="1100" b="1">
                <a:solidFill>
                  <a:srgbClr val="111111"/>
                </a:solidFill>
                <a:latin typeface="Arial"/>
                <a:cs typeface="Arial"/>
              </a:rPr>
              <a:t>DE</a:t>
            </a:r>
            <a:r>
              <a:rPr dirty="0" sz="1100" spc="-2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5240" marR="1858645" indent="-3175">
              <a:lnSpc>
                <a:spcPct val="125299"/>
              </a:lnSpc>
              <a:spcBef>
                <a:spcPts val="455"/>
              </a:spcBef>
            </a:pPr>
            <a:r>
              <a:rPr dirty="0" sz="750">
                <a:latin typeface="Microsoft Sans Serif"/>
                <a:cs typeface="Microsoft Sans Serif"/>
              </a:rPr>
              <a:t>Rua</a:t>
            </a:r>
            <a:r>
              <a:rPr dirty="0" sz="750" spc="7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Maria</a:t>
            </a:r>
            <a:r>
              <a:rPr dirty="0" sz="750" spc="60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Lourenço,</a:t>
            </a:r>
            <a:r>
              <a:rPr dirty="0" sz="750" spc="145"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0C0C0C"/>
                </a:solidFill>
                <a:latin typeface="Microsoft Sans Serif"/>
                <a:cs typeface="Microsoft Sans Serif"/>
              </a:rPr>
              <a:t>18</a:t>
            </a:r>
            <a:r>
              <a:rPr dirty="0" sz="750" spc="50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Fazenda</a:t>
            </a:r>
            <a:r>
              <a:rPr dirty="0" sz="750" spc="15"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D1D1D"/>
                </a:solidFill>
                <a:latin typeface="Microsoft Sans Serif"/>
                <a:cs typeface="Microsoft Sans Serif"/>
              </a:rPr>
              <a:t>Caxias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59556" y="2296258"/>
            <a:ext cx="6085205" cy="575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750">
                <a:solidFill>
                  <a:srgbClr val="0A0A0A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ootaçôes</a:t>
            </a:r>
            <a:r>
              <a:rPr dirty="0" u="sng" sz="750" spc="265">
                <a:solidFill>
                  <a:srgbClr val="0A0A0A"/>
                </a:solidFill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 spc="-10"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Suplementadas</a:t>
            </a:r>
            <a:r>
              <a:rPr dirty="0" u="sng" sz="750" spc="500"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 </a:t>
            </a:r>
            <a:endParaRPr sz="750">
              <a:latin typeface="Microsoft Sans Serif"/>
              <a:cs typeface="Microsoft Sans Serif"/>
            </a:endParaRPr>
          </a:p>
          <a:p>
            <a:pPr marL="3749040">
              <a:lnSpc>
                <a:spcPct val="100000"/>
              </a:lnSpc>
              <a:spcBef>
                <a:spcPts val="35"/>
              </a:spcBef>
              <a:tabLst>
                <a:tab pos="5532755" algn="l"/>
              </a:tabLst>
            </a:pPr>
            <a:r>
              <a:rPr dirty="0" sz="750">
                <a:latin typeface="Microsoft Sans Serif"/>
                <a:cs typeface="Microsoft Sans Serif"/>
              </a:rPr>
              <a:t>Valor</a:t>
            </a:r>
            <a:r>
              <a:rPr dirty="0" sz="750" spc="9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Total</a:t>
            </a:r>
            <a:r>
              <a:rPr dirty="0" sz="750" spc="12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Suplementado</a:t>
            </a:r>
            <a:r>
              <a:rPr dirty="0" sz="750" spc="160">
                <a:latin typeface="Microsoft Sans Serif"/>
                <a:cs typeface="Microsoft Sans Serif"/>
              </a:rPr>
              <a:t> </a:t>
            </a:r>
            <a:r>
              <a:rPr dirty="0" sz="750" spc="-25">
                <a:solidFill>
                  <a:srgbClr val="0A0A0A"/>
                </a:solidFill>
                <a:latin typeface="Microsoft Sans Serif"/>
                <a:cs typeface="Microsoft Sans Serif"/>
              </a:rPr>
              <a:t>R$</a:t>
            </a:r>
            <a:r>
              <a:rPr dirty="0" sz="750">
                <a:solidFill>
                  <a:srgbClr val="0A0A0A"/>
                </a:solidFill>
                <a:latin typeface="Microsoft Sans Serif"/>
                <a:cs typeface="Microsoft Sans Serif"/>
              </a:rPr>
              <a:t>	</a:t>
            </a:r>
            <a:r>
              <a:rPr dirty="0" sz="750" spc="-10">
                <a:latin typeface="Microsoft Sans Serif"/>
                <a:cs typeface="Microsoft Sans Serif"/>
              </a:rPr>
              <a:t>1.308.287,18</a:t>
            </a:r>
            <a:endParaRPr sz="750">
              <a:latin typeface="Microsoft Sans Serif"/>
              <a:cs typeface="Microsoft Sans Serif"/>
            </a:endParaRPr>
          </a:p>
          <a:p>
            <a:pPr marL="436245">
              <a:lnSpc>
                <a:spcPct val="100000"/>
              </a:lnSpc>
              <a:spcBef>
                <a:spcPts val="565"/>
              </a:spcBef>
            </a:pPr>
            <a:r>
              <a:rPr dirty="0" sz="750" spc="-10">
                <a:solidFill>
                  <a:srgbClr val="242424"/>
                </a:solidFill>
                <a:latin typeface="Microsoft Sans Serif"/>
                <a:cs typeface="Microsoft Sans Serif"/>
              </a:rPr>
              <a:t>Artigo</a:t>
            </a:r>
            <a:r>
              <a:rPr dirty="0" sz="750" spc="1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Microsoft Sans Serif"/>
                <a:cs typeface="Microsoft Sans Serif"/>
              </a:rPr>
              <a:t>2º</a:t>
            </a:r>
            <a:r>
              <a:rPr dirty="0" sz="750" spc="-40">
                <a:solidFill>
                  <a:srgbClr val="313131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62626"/>
                </a:solidFill>
                <a:latin typeface="Microsoft Sans Serif"/>
                <a:cs typeface="Microsoft Sans Serif"/>
              </a:rPr>
              <a:t>-</a:t>
            </a:r>
            <a:r>
              <a:rPr dirty="0" sz="750" spc="-5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42424"/>
                </a:solidFill>
                <a:latin typeface="Microsoft Sans Serif"/>
                <a:cs typeface="Microsoft Sans Serif"/>
              </a:rPr>
              <a:t>As</a:t>
            </a:r>
            <a:r>
              <a:rPr dirty="0" sz="750" spc="-10">
                <a:solidFill>
                  <a:srgbClr val="242424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C1C1C"/>
                </a:solidFill>
                <a:latin typeface="Microsoft Sans Serif"/>
                <a:cs typeface="Microsoft Sans Serif"/>
              </a:rPr>
              <a:t>despesas</a:t>
            </a:r>
            <a:r>
              <a:rPr dirty="0" sz="750" spc="25">
                <a:solidFill>
                  <a:srgbClr val="1C1C1C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decorrentes</a:t>
            </a:r>
            <a:r>
              <a:rPr dirty="0" sz="750" spc="15"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da</a:t>
            </a:r>
            <a:r>
              <a:rPr dirty="0" sz="750" spc="-40"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0F0F0F"/>
                </a:solidFill>
                <a:latin typeface="Microsoft Sans Serif"/>
                <a:cs typeface="Microsoft Sans Serif"/>
              </a:rPr>
              <a:t>abertura</a:t>
            </a:r>
            <a:r>
              <a:rPr dirty="0" sz="750" spc="2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do</a:t>
            </a:r>
            <a:r>
              <a:rPr dirty="0" sz="750" spc="-30"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51515"/>
                </a:solidFill>
                <a:latin typeface="Microsoft Sans Serif"/>
                <a:cs typeface="Microsoft Sans Serif"/>
              </a:rPr>
              <a:t>presente</a:t>
            </a:r>
            <a:r>
              <a:rPr dirty="0" sz="750" spc="2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crédito</a:t>
            </a:r>
            <a:r>
              <a:rPr dirty="0" sz="750" spc="15">
                <a:latin typeface="Microsoft Sans Serif"/>
                <a:cs typeface="Microsoft Sans Serif"/>
              </a:rPr>
              <a:t> </a:t>
            </a:r>
            <a:r>
              <a:rPr dirty="0" sz="750" spc="-10">
                <a:latin typeface="Microsoft Sans Serif"/>
                <a:cs typeface="Microsoft Sans Serif"/>
              </a:rPr>
              <a:t>suplementar,</a:t>
            </a:r>
            <a:r>
              <a:rPr dirty="0" sz="750" spc="65"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F1F1F"/>
                </a:solidFill>
                <a:latin typeface="Microsoft Sans Serif"/>
                <a:cs typeface="Microsoft Sans Serif"/>
              </a:rPr>
              <a:t>serão</a:t>
            </a:r>
            <a:r>
              <a:rPr dirty="0" sz="750" spc="-20">
                <a:solidFill>
                  <a:srgbClr val="1F1F1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cobertas</a:t>
            </a:r>
            <a:r>
              <a:rPr dirty="0" sz="750" spc="10"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E0E0E"/>
                </a:solidFill>
                <a:latin typeface="Microsoft Sans Serif"/>
                <a:cs typeface="Microsoft Sans Serif"/>
              </a:rPr>
              <a:t>com</a:t>
            </a:r>
            <a:r>
              <a:rPr dirty="0" sz="750" spc="-40">
                <a:solidFill>
                  <a:srgbClr val="0E0E0E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31313"/>
                </a:solidFill>
                <a:latin typeface="Microsoft Sans Serif"/>
                <a:cs typeface="Microsoft Sans Serif"/>
              </a:rPr>
              <a:t>recursos</a:t>
            </a:r>
            <a:r>
              <a:rPr dirty="0" sz="750" spc="-10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C0C0C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-1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83838"/>
                </a:solidFill>
                <a:latin typeface="Microsoft Sans Serif"/>
                <a:cs typeface="Microsoft Sans Serif"/>
              </a:rPr>
              <a:t>que</a:t>
            </a:r>
            <a:r>
              <a:rPr dirty="0" sz="750" spc="10">
                <a:solidFill>
                  <a:srgbClr val="38383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51515"/>
                </a:solidFill>
                <a:latin typeface="Microsoft Sans Serif"/>
                <a:cs typeface="Microsoft Sans Serif"/>
              </a:rPr>
              <a:t>trata</a:t>
            </a:r>
            <a:r>
              <a:rPr dirty="0" sz="750" spc="-10">
                <a:solidFill>
                  <a:srgbClr val="151515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F4F4F"/>
                </a:solidFill>
                <a:latin typeface="Microsoft Sans Serif"/>
                <a:cs typeface="Microsoft Sans Serif"/>
              </a:rPr>
              <a:t>o</a:t>
            </a:r>
            <a:r>
              <a:rPr dirty="0" sz="750" spc="-15">
                <a:solidFill>
                  <a:srgbClr val="4F4F4F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3A3A3A"/>
                </a:solidFill>
                <a:latin typeface="Microsoft Sans Serif"/>
                <a:cs typeface="Microsoft Sans Serif"/>
              </a:rPr>
              <a:t>Artigo</a:t>
            </a:r>
            <a:endParaRPr sz="750">
              <a:latin typeface="Microsoft Sans Serif"/>
              <a:cs typeface="Microsoft Sans Serif"/>
            </a:endParaRPr>
          </a:p>
          <a:p>
            <a:pPr marL="862330">
              <a:lnSpc>
                <a:spcPct val="100000"/>
              </a:lnSpc>
              <a:spcBef>
                <a:spcPts val="130"/>
              </a:spcBef>
            </a:pPr>
            <a:r>
              <a:rPr dirty="0" sz="750">
                <a:solidFill>
                  <a:srgbClr val="0C0C0C"/>
                </a:solidFill>
                <a:latin typeface="Microsoft Sans Serif"/>
                <a:cs typeface="Microsoft Sans Serif"/>
              </a:rPr>
              <a:t>*3</a:t>
            </a:r>
            <a:r>
              <a:rPr dirty="0" sz="750" spc="95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0C0C0C"/>
                </a:solidFill>
                <a:latin typeface="Microsoft Sans Serif"/>
                <a:cs typeface="Microsoft Sans Serif"/>
              </a:rPr>
              <a:t>parágrafo</a:t>
            </a:r>
            <a:r>
              <a:rPr dirty="0" sz="750" spc="20">
                <a:solidFill>
                  <a:srgbClr val="0C0C0C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Microsoft Sans Serif"/>
                <a:cs typeface="Microsoft Sans Serif"/>
              </a:rPr>
              <a:t>1°</a:t>
            </a:r>
            <a:r>
              <a:rPr dirty="0" sz="750" spc="-20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3B3B3B"/>
                </a:solidFill>
                <a:latin typeface="Microsoft Sans Serif"/>
                <a:cs typeface="Microsoft Sans Serif"/>
              </a:rPr>
              <a:t>da</a:t>
            </a:r>
            <a:r>
              <a:rPr dirty="0" sz="750" spc="-40">
                <a:solidFill>
                  <a:srgbClr val="3B3B3B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D1D1D"/>
                </a:solidFill>
                <a:latin typeface="Microsoft Sans Serif"/>
                <a:cs typeface="Microsoft Sans Serif"/>
              </a:rPr>
              <a:t>Lei</a:t>
            </a:r>
            <a:r>
              <a:rPr dirty="0" sz="750" spc="-50">
                <a:solidFill>
                  <a:srgbClr val="1D1D1D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A0A0A"/>
                </a:solidFill>
                <a:latin typeface="Microsoft Sans Serif"/>
                <a:cs typeface="Microsoft Sans Serif"/>
              </a:rPr>
              <a:t>Federal</a:t>
            </a:r>
            <a:r>
              <a:rPr dirty="0" sz="750" spc="-15">
                <a:solidFill>
                  <a:srgbClr val="0A0A0A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latin typeface="Microsoft Sans Serif"/>
                <a:cs typeface="Microsoft Sans Serif"/>
              </a:rPr>
              <a:t>N°</a:t>
            </a:r>
            <a:r>
              <a:rPr dirty="0" sz="750" spc="-50"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11111"/>
                </a:solidFill>
                <a:latin typeface="Microsoft Sans Serif"/>
                <a:cs typeface="Microsoft Sans Serif"/>
              </a:rPr>
              <a:t>4.320/64,</a:t>
            </a:r>
            <a:r>
              <a:rPr dirty="0" sz="750" spc="40">
                <a:solidFill>
                  <a:srgbClr val="111111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70707"/>
                </a:solidFill>
                <a:latin typeface="Microsoft Sans Serif"/>
                <a:cs typeface="Microsoft Sans Serif"/>
              </a:rPr>
              <a:t>Inciso</a:t>
            </a:r>
            <a:r>
              <a:rPr dirty="0" sz="750" spc="25">
                <a:solidFill>
                  <a:srgbClr val="070707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0">
                <a:latin typeface="Microsoft Sans Serif"/>
                <a:cs typeface="Microsoft Sans Serif"/>
              </a:rPr>
              <a:t>III.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93692" y="2934630"/>
            <a:ext cx="152400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6865" marR="5080" indent="-304800">
              <a:lnSpc>
                <a:spcPct val="146600"/>
              </a:lnSpc>
              <a:spcBef>
                <a:spcPts val="100"/>
              </a:spcBef>
            </a:pPr>
            <a:r>
              <a:rPr dirty="0" sz="750" spc="-10">
                <a:solidFill>
                  <a:srgbClr val="131313"/>
                </a:solidFill>
                <a:latin typeface="Microsoft Sans Serif"/>
                <a:cs typeface="Microsoft Sans Serif"/>
              </a:rPr>
              <a:t>Inciso:</a:t>
            </a:r>
            <a:r>
              <a:rPr dirty="0" sz="750" spc="85">
                <a:solidFill>
                  <a:srgbClr val="131313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181818"/>
                </a:solidFill>
                <a:latin typeface="Microsoft Sans Serif"/>
                <a:cs typeface="Microsoft Sans Serif"/>
              </a:rPr>
              <a:t>ll</a:t>
            </a:r>
            <a:r>
              <a:rPr dirty="0" sz="750" spc="50">
                <a:solidFill>
                  <a:srgbClr val="18181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32323"/>
                </a:solidFill>
                <a:latin typeface="Microsoft Sans Serif"/>
                <a:cs typeface="Microsoft Sans Serif"/>
              </a:rPr>
              <a:t>-</a:t>
            </a:r>
            <a:r>
              <a:rPr dirty="0" sz="750" spc="-35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Microsoft Sans Serif"/>
                <a:cs typeface="Microsoft Sans Serif"/>
              </a:rPr>
              <a:t>Excesso</a:t>
            </a:r>
            <a:r>
              <a:rPr dirty="0" sz="750" spc="10">
                <a:solidFill>
                  <a:srgbClr val="232323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464646"/>
                </a:solidFill>
                <a:latin typeface="Microsoft Sans Serif"/>
                <a:cs typeface="Microsoft Sans Serif"/>
              </a:rPr>
              <a:t>ôe</a:t>
            </a:r>
            <a:r>
              <a:rPr dirty="0" sz="750" spc="35">
                <a:solidFill>
                  <a:srgbClr val="464646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050505"/>
                </a:solidFill>
                <a:latin typeface="Microsoft Sans Serif"/>
                <a:cs typeface="Microsoft Sans Serif"/>
              </a:rPr>
              <a:t>Arrecadação:</a:t>
            </a:r>
            <a:r>
              <a:rPr dirty="0" sz="750" spc="500">
                <a:solidFill>
                  <a:srgbClr val="050505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0F0F0F"/>
                </a:solidFill>
                <a:latin typeface="Microsoft Sans Serif"/>
                <a:cs typeface="Microsoft Sans Serif"/>
              </a:rPr>
              <a:t>III</a:t>
            </a:r>
            <a:r>
              <a:rPr dirty="0" sz="750" spc="-30">
                <a:solidFill>
                  <a:srgbClr val="0F0F0F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595959"/>
                </a:solidFill>
                <a:latin typeface="Microsoft Sans Serif"/>
                <a:cs typeface="Microsoft Sans Serif"/>
              </a:rPr>
              <a:t>-</a:t>
            </a:r>
            <a:r>
              <a:rPr dirty="0" sz="750" spc="10">
                <a:solidFill>
                  <a:srgbClr val="595959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20">
                <a:solidFill>
                  <a:srgbClr val="282828"/>
                </a:solidFill>
                <a:latin typeface="Microsoft Sans Serif"/>
                <a:cs typeface="Microsoft Sans Serif"/>
              </a:rPr>
              <a:t>Anulação</a:t>
            </a:r>
            <a:r>
              <a:rPr dirty="0" sz="750" spc="45">
                <a:solidFill>
                  <a:srgbClr val="282828"/>
                </a:solidFill>
                <a:latin typeface="Microsoft Sans Serif"/>
                <a:cs typeface="Microsoft Sans Serif"/>
              </a:rPr>
              <a:t> </a:t>
            </a:r>
            <a:r>
              <a:rPr dirty="0" sz="750">
                <a:solidFill>
                  <a:srgbClr val="262626"/>
                </a:solidFill>
                <a:latin typeface="Microsoft Sans Serif"/>
                <a:cs typeface="Microsoft Sans Serif"/>
              </a:rPr>
              <a:t>de</a:t>
            </a:r>
            <a:r>
              <a:rPr dirty="0" sz="750" spc="-10">
                <a:solidFill>
                  <a:srgbClr val="262626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Microsoft Sans Serif"/>
                <a:cs typeface="Microsoft Sans Serif"/>
              </a:rPr>
              <a:t>Dotação</a:t>
            </a:r>
            <a:r>
              <a:rPr dirty="0" sz="750" spc="25">
                <a:solidFill>
                  <a:srgbClr val="1A1A1A"/>
                </a:solidFill>
                <a:latin typeface="Microsoft Sans Serif"/>
                <a:cs typeface="Microsoft Sans Serif"/>
              </a:rPr>
              <a:t> </a:t>
            </a:r>
            <a:r>
              <a:rPr dirty="0" sz="750" spc="-50">
                <a:solidFill>
                  <a:srgbClr val="959595"/>
                </a:solidFill>
                <a:latin typeface="Microsoft Sans Serif"/>
                <a:cs typeface="Microsoft Sans Serif"/>
              </a:rPr>
              <a:t>:</a:t>
            </a:r>
            <a:endParaRPr sz="750">
              <a:latin typeface="Microsoft Sans Serif"/>
              <a:cs typeface="Microsoft Sans Serif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55281" y="3276798"/>
            <a:ext cx="2491740" cy="345440"/>
          </a:xfrm>
          <a:prstGeom prst="rect">
            <a:avLst/>
          </a:prstGeom>
        </p:spPr>
        <p:txBody>
          <a:bodyPr wrap="square" lIns="0" tIns="438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u="sng" sz="750"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Dotações</a:t>
            </a:r>
            <a:r>
              <a:rPr dirty="0" u="sng" sz="750" spc="210"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dirty="0" u="sng" sz="750" spc="-10"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Anuiadas</a:t>
            </a:r>
            <a:r>
              <a:rPr dirty="0" u="sng" sz="750" spc="500">
                <a:uFill>
                  <a:solidFill>
                    <a:srgbClr val="383B3F"/>
                  </a:solidFill>
                </a:uFill>
                <a:latin typeface="Microsoft Sans Serif"/>
                <a:cs typeface="Microsoft Sans Serif"/>
              </a:rPr>
              <a:t> </a:t>
            </a:r>
            <a:endParaRPr sz="750">
              <a:latin typeface="Microsoft Sans Serif"/>
              <a:cs typeface="Microsoft Sans Serif"/>
            </a:endParaRPr>
          </a:p>
          <a:p>
            <a:pPr marL="57150">
              <a:lnSpc>
                <a:spcPct val="100000"/>
              </a:lnSpc>
              <a:spcBef>
                <a:spcPts val="290"/>
              </a:spcBef>
            </a:pPr>
            <a:r>
              <a:rPr dirty="0" sz="900" b="1">
                <a:latin typeface="Arial"/>
                <a:cs typeface="Arial"/>
              </a:rPr>
              <a:t>PREFEITURA</a:t>
            </a:r>
            <a:r>
              <a:rPr dirty="0" sz="900" spc="100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MUNICIPAL</a:t>
            </a:r>
            <a:r>
              <a:rPr dirty="0" sz="900" spc="65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DE </a:t>
            </a:r>
            <a:r>
              <a:rPr dirty="0" sz="900" spc="-10">
                <a:latin typeface="Microsoft Sans Serif"/>
                <a:cs typeface="Microsoft Sans Serif"/>
              </a:rPr>
              <a:t>SEROPEDICA</a:t>
            </a:r>
            <a:endParaRPr sz="900">
              <a:latin typeface="Microsoft Sans Serif"/>
              <a:cs typeface="Microsoft Sans Serif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795712" y="2928538"/>
            <a:ext cx="695960" cy="36703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750" spc="-10">
                <a:latin typeface="Microsoft Sans Serif"/>
                <a:cs typeface="Microsoft Sans Serif"/>
              </a:rPr>
              <a:t>R$1.308.287,18</a:t>
            </a:r>
            <a:endParaRPr sz="750">
              <a:latin typeface="Microsoft Sans Serif"/>
              <a:cs typeface="Microsoft Sans Serif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solidFill>
                  <a:srgbClr val="262626"/>
                </a:solidFill>
                <a:latin typeface="Microsoft Sans Serif"/>
                <a:cs typeface="Microsoft Sans Serif"/>
              </a:rPr>
              <a:t>$1.308.287,18</a:t>
            </a:r>
            <a:endParaRPr sz="750">
              <a:latin typeface="Microsoft Sans Serif"/>
              <a:cs typeface="Microsoft Sans Serif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655307" y="3635802"/>
          <a:ext cx="6092825" cy="27089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4850"/>
                <a:gridCol w="4669155"/>
                <a:gridCol w="643254"/>
              </a:tblGrid>
              <a:tr h="139065">
                <a:tc>
                  <a:txBody>
                    <a:bodyPr/>
                    <a:lstStyle/>
                    <a:p>
                      <a:pPr marL="31750">
                        <a:lnSpc>
                          <a:spcPts val="840"/>
                        </a:lnSpc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01.07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ts val="840"/>
                        </a:lnSpc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750" spc="13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070707"/>
                          </a:solidFill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20">
                          <a:solidFill>
                            <a:srgbClr val="070707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10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Fazenda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2.804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Manutencão</a:t>
                      </a:r>
                      <a:r>
                        <a:rPr dirty="0" sz="750" spc="6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-20">
                          <a:solidFill>
                            <a:srgbClr val="494949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Operac‹onalizacão</a:t>
                      </a:r>
                      <a:r>
                        <a:rPr dirty="0" sz="750" spc="-3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das</a:t>
                      </a:r>
                      <a:r>
                        <a:rPr dirty="0" sz="750" spc="-1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750" spc="8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Administrativas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3.1.9.0.11.01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038475" algn="l"/>
                        </a:tabLst>
                      </a:pPr>
                      <a:r>
                        <a:rPr dirty="0" sz="750" spc="-20">
                          <a:latin typeface="Microsoft Sans Serif"/>
                          <a:cs typeface="Microsoft Sans Serif"/>
                        </a:rPr>
                        <a:t>VENCIMENTOS</a:t>
                      </a:r>
                      <a:r>
                        <a:rPr dirty="0" sz="75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1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VANTAGENS</a:t>
                      </a:r>
                      <a:r>
                        <a:rPr dirty="0" sz="750" spc="5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FIXAS</a:t>
                      </a:r>
                      <a:r>
                        <a:rPr dirty="0" sz="750" spc="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750" spc="-45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750" spc="65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CIVIL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750" spc="-30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Rec:ursos</a:t>
                      </a:r>
                      <a:r>
                        <a:rPr dirty="0" sz="750" spc="25">
                          <a:solidFill>
                            <a:srgbClr val="3B3B3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nãc</a:t>
                      </a:r>
                      <a:r>
                        <a:rPr dirty="0" sz="750" spc="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4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Vinc:usados</a:t>
                      </a:r>
                      <a:r>
                        <a:rPr dirty="0" sz="750" spc="60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-5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Imposto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Microsoft Sans Serif"/>
                          <a:cs typeface="Microsoft Sans Serif"/>
                        </a:rPr>
                        <a:t>53.346,97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587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844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7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i="1">
                          <a:solidFill>
                            <a:srgbClr val="676767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145" i="1">
                          <a:solidFill>
                            <a:srgbClr val="67676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14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53.346,87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844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1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33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R8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53.346,87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01.09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Secretaria</a:t>
                      </a:r>
                      <a:r>
                        <a:rPr dirty="0" sz="7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95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Educação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2.066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Unidades</a:t>
                      </a:r>
                      <a:r>
                        <a:rPr dirty="0" sz="750" spc="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Escolares</a:t>
                      </a:r>
                      <a:r>
                        <a:rPr dirty="0" sz="750" spc="-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750" spc="-4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Microsoft Sans Serif"/>
                          <a:cs typeface="Microsoft Sans Serif"/>
                        </a:rPr>
                        <a:t>Merenda</a:t>
                      </a:r>
                      <a:r>
                        <a:rPr dirty="0" sz="750" spc="10">
                          <a:solidFill>
                            <a:srgbClr val="08080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Escolara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3.3.9.0.30.03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038475" algn="l"/>
                        </a:tabLst>
                      </a:pPr>
                      <a:r>
                        <a:rPr dirty="0" sz="750" spc="-2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750" spc="15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0">
                          <a:latin typeface="Microsoft Sans Serif"/>
                          <a:cs typeface="Microsoft Sans Serif"/>
                        </a:rPr>
                        <a:t>MATERIAIS</a:t>
                      </a:r>
                      <a:r>
                        <a:rPr dirty="0" sz="75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CONSUMO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Recursos</a:t>
                      </a:r>
                      <a:r>
                        <a:rPr dirty="0" sz="750" spc="5">
                          <a:solidFill>
                            <a:srgbClr val="2F2F2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-5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Impostos</a:t>
                      </a:r>
                      <a:r>
                        <a:rPr dirty="0" sz="750" spc="30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Vinculados</a:t>
                      </a:r>
                      <a:r>
                        <a:rPr dirty="0" sz="750" spc="-15">
                          <a:solidFill>
                            <a:srgbClr val="33333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Microsoft Sans Serif"/>
                          <a:cs typeface="Microsoft Sans Serif"/>
                        </a:rPr>
                        <a:t>Ed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809.650,39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844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646464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110">
                          <a:solidFill>
                            <a:srgbClr val="646464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14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0F0F0F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898.850,39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9050"/>
                </a:tc>
              </a:tr>
              <a:tr h="3136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7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01.31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60325"/>
                </a:tc>
                <a:tc>
                  <a:txBody>
                    <a:bodyPr/>
                    <a:lstStyle/>
                    <a:p>
                      <a:pPr marL="258445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4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35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Secretária</a:t>
                      </a:r>
                      <a:r>
                        <a:rPr dirty="0" sz="750" spc="12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Municipal</a:t>
                      </a:r>
                      <a:r>
                        <a:rPr dirty="0" sz="750" spc="1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Cultura</a:t>
                      </a:r>
                      <a:r>
                        <a:rPr dirty="0" sz="750" spc="7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105">
                          <a:solidFill>
                            <a:srgbClr val="2D2D2D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Turismo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898.850,39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3495"/>
                </a:tc>
              </a:tr>
              <a:tr h="16129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Microsoft Sans Serif"/>
                          <a:cs typeface="Microsoft Sans Serif"/>
                        </a:rPr>
                        <a:t>2.897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6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Artísticas.</a:t>
                      </a:r>
                      <a:r>
                        <a:rPr dirty="0" sz="750" spc="25">
                          <a:solidFill>
                            <a:srgbClr val="16161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Culturais</a:t>
                      </a:r>
                      <a:r>
                        <a:rPr dirty="0" sz="75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-15">
                          <a:solidFill>
                            <a:srgbClr val="36363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Outros</a:t>
                      </a:r>
                      <a:r>
                        <a:rPr dirty="0" sz="750" spc="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Fomentos</a:t>
                      </a:r>
                      <a:r>
                        <a:rPr dirty="0" sz="750" spc="2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a</a:t>
                      </a:r>
                      <a:r>
                        <a:rPr dirty="0" sz="750" spc="-2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Cultura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3.3.9.0.39.05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140"/>
                        </a:spcBef>
                        <a:tabLst>
                          <a:tab pos="3041015" algn="l"/>
                        </a:tabLst>
                      </a:pPr>
                      <a:r>
                        <a:rPr dirty="0" sz="750" spc="-20">
                          <a:latin typeface="Microsoft Sans Serif"/>
                          <a:cs typeface="Microsoft Sans Serif"/>
                        </a:rPr>
                        <a:t>OE</a:t>
                      </a:r>
                      <a:r>
                        <a:rPr dirty="0" sz="750" spc="-20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MAIS</a:t>
                      </a:r>
                      <a:r>
                        <a:rPr dirty="0" sz="750" spc="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0">
                          <a:latin typeface="Microsoft Sans Serif"/>
                          <a:cs typeface="Microsoft Sans Serif"/>
                        </a:rPr>
                        <a:t>SERVICOS</a:t>
                      </a:r>
                      <a:r>
                        <a:rPr dirty="0" sz="750" spc="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DE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TERCEIROS</a:t>
                      </a:r>
                      <a:r>
                        <a:rPr dirty="0" sz="750" spc="6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dirty="0" sz="750" spc="-40">
                          <a:solidFill>
                            <a:srgbClr val="424242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PESSOA</a:t>
                      </a:r>
                      <a:r>
                        <a:rPr dirty="0" sz="750" spc="45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JURÍDICA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	</a:t>
                      </a:r>
                      <a:r>
                        <a:rPr dirty="0" sz="750" spc="-1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Transferências</a:t>
                      </a:r>
                      <a:r>
                        <a:rPr dirty="0" sz="750" spc="-40">
                          <a:solidFill>
                            <a:srgbClr val="1C1C1C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Destinadas</a:t>
                      </a:r>
                      <a:r>
                        <a:rPr dirty="0" sz="750" spc="85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ao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Setor</a:t>
                      </a:r>
                      <a:r>
                        <a:rPr dirty="0" sz="750" spc="40">
                          <a:solidFill>
                            <a:srgbClr val="181818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50">
                          <a:solidFill>
                            <a:srgbClr val="676767"/>
                          </a:solidFill>
                          <a:latin typeface="Microsoft Sans Serif"/>
                          <a:cs typeface="Microsoft Sans Serif"/>
                        </a:rPr>
                        <a:t>c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Microsoft Sans Serif"/>
                          <a:cs typeface="Microsoft Sans Serif"/>
                        </a:rPr>
                        <a:t>356.089.92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876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8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do</a:t>
                      </a:r>
                      <a:r>
                        <a:rPr dirty="0" sz="750" spc="6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Projeto</a:t>
                      </a:r>
                      <a:r>
                        <a:rPr dirty="0" sz="750" spc="114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/</a:t>
                      </a:r>
                      <a:r>
                        <a:rPr dirty="0" sz="750" spc="8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Atividade</a:t>
                      </a:r>
                      <a:r>
                        <a:rPr dirty="0" sz="750" spc="12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Microsoft Sans Serif"/>
                          <a:cs typeface="Microsoft Sans Serif"/>
                        </a:rPr>
                        <a:t>356.089,92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778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876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da</a:t>
                      </a:r>
                      <a:r>
                        <a:rPr dirty="0" sz="750" spc="-1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Unidade</a:t>
                      </a:r>
                      <a:r>
                        <a:rPr dirty="0" sz="750" spc="35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Microsoft Sans Serif"/>
                          <a:cs typeface="Microsoft Sans Serif"/>
                        </a:rPr>
                        <a:t>R$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Microsoft Sans Serif"/>
                          <a:cs typeface="Microsoft Sans Serif"/>
                        </a:rPr>
                        <a:t>356.089,92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2095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0640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>
                          <a:latin typeface="Microsoft Sans Serif"/>
                          <a:cs typeface="Microsoft Sans Serif"/>
                        </a:rPr>
                        <a:t>Valor</a:t>
                      </a:r>
                      <a:r>
                        <a:rPr dirty="0" sz="750" spc="9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Total</a:t>
                      </a:r>
                      <a:r>
                        <a:rPr dirty="0" sz="750" spc="10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Anulado</a:t>
                      </a:r>
                      <a:r>
                        <a:rPr dirty="0" sz="750" spc="130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RS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750" spc="-10">
                          <a:latin typeface="Microsoft Sans Serif"/>
                          <a:cs typeface="Microsoft Sans Serif"/>
                        </a:rPr>
                        <a:t>1.308.287,18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14604"/>
                </a:tc>
              </a:tr>
              <a:tr h="146685">
                <a:tc>
                  <a:txBody>
                    <a:bodyPr/>
                    <a:lstStyle/>
                    <a:p>
                      <a:pPr marL="230504">
                        <a:lnSpc>
                          <a:spcPts val="805"/>
                        </a:lnSpc>
                        <a:spcBef>
                          <a:spcPts val="245"/>
                        </a:spcBef>
                      </a:pPr>
                      <a:r>
                        <a:rPr dirty="0" sz="750" spc="-1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Artigo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3º</a:t>
                      </a:r>
                      <a:r>
                        <a:rPr dirty="0" sz="750" spc="-30">
                          <a:solidFill>
                            <a:srgbClr val="5B5B5B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60">
                          <a:solidFill>
                            <a:srgbClr val="696969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marL="84455">
                        <a:lnSpc>
                          <a:spcPts val="805"/>
                        </a:lnSpc>
                        <a:spcBef>
                          <a:spcPts val="245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Revogadas</a:t>
                      </a:r>
                      <a:r>
                        <a:rPr dirty="0" sz="750" spc="40">
                          <a:solidFill>
                            <a:srgbClr val="0A0A0A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as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disposições</a:t>
                      </a:r>
                      <a:r>
                        <a:rPr dirty="0" sz="750" spc="70">
                          <a:solidFill>
                            <a:srgbClr val="0E0E0E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em</a:t>
                      </a:r>
                      <a:r>
                        <a:rPr dirty="0" sz="750" spc="20">
                          <a:solidFill>
                            <a:srgbClr val="3F3F3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contrário.</a:t>
                      </a:r>
                      <a:r>
                        <a:rPr dirty="0" sz="750" spc="60">
                          <a:solidFill>
                            <a:srgbClr val="111111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5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Publique-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se,</a:t>
                      </a:r>
                      <a:r>
                        <a:rPr dirty="0" sz="750" spc="80">
                          <a:solidFill>
                            <a:srgbClr val="131313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0">
                          <a:latin typeface="Microsoft Sans Serif"/>
                          <a:cs typeface="Microsoft Sans Serif"/>
                        </a:rPr>
                        <a:t>afixe-</a:t>
                      </a:r>
                      <a:r>
                        <a:rPr dirty="0" sz="750">
                          <a:latin typeface="Microsoft Sans Serif"/>
                          <a:cs typeface="Microsoft Sans Serif"/>
                        </a:rPr>
                        <a:t>se</a:t>
                      </a:r>
                      <a:r>
                        <a:rPr dirty="0" sz="750" spc="45"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e</a:t>
                      </a:r>
                      <a:r>
                        <a:rPr dirty="0" sz="750" spc="-20">
                          <a:solidFill>
                            <a:srgbClr val="4F4F4F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dirty="0" sz="750" spc="-20">
                          <a:latin typeface="Microsoft Sans Serif"/>
                          <a:cs typeface="Microsoft Sans Serif"/>
                        </a:rPr>
                        <a:t>cumpra-</a:t>
                      </a:r>
                      <a:r>
                        <a:rPr dirty="0" sz="750" spc="-25">
                          <a:latin typeface="Microsoft Sans Serif"/>
                          <a:cs typeface="Microsoft Sans Serif"/>
                        </a:rPr>
                        <a:t>se.</a:t>
                      </a:r>
                      <a:endParaRPr sz="750">
                        <a:latin typeface="Microsoft Sans Serif"/>
                        <a:cs typeface="Microsoft Sans Serif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2025-07-22T14:12:57Z</dcterms:created>
  <dcterms:modified xsi:type="dcterms:W3CDTF">2025-07-22T14:12:57Z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