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856233"/>
            <a:ext cx="3174365" cy="193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DECRETO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2844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24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</a:t>
            </a:r>
            <a:endParaRPr sz="11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6596" y="1469872"/>
            <a:ext cx="5427980" cy="2906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91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DISPOE</a:t>
            </a:r>
            <a:r>
              <a:rPr dirty="0" sz="1100" spc="2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SOBRE</a:t>
            </a:r>
            <a:r>
              <a:rPr dirty="0" sz="1100" spc="2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1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REMUNERACAO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PESSOAL</a:t>
            </a:r>
            <a:r>
              <a:rPr dirty="0" sz="1100" spc="2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PARA</a:t>
            </a:r>
            <a:r>
              <a:rPr dirty="0" sz="1100" spc="1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CONTRATAÇÃO</a:t>
            </a:r>
            <a:r>
              <a:rPr dirty="0" sz="1100" spc="229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OFICINEIROS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PARA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ATIVIDADES</a:t>
            </a:r>
            <a:r>
              <a:rPr dirty="0" sz="1100" spc="1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9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AMPLIAÇÃO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</a:t>
            </a:r>
            <a:r>
              <a:rPr dirty="0" sz="1100" spc="19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APERFEIÇOAMENTO</a:t>
            </a:r>
            <a:r>
              <a:rPr dirty="0" sz="1100" spc="16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DO </a:t>
            </a:r>
            <a:r>
              <a:rPr dirty="0" sz="1100" spc="-10" b="1">
                <a:latin typeface="Arial"/>
                <a:cs typeface="Arial"/>
              </a:rPr>
              <a:t>"PROGRAMA</a:t>
            </a:r>
            <a:r>
              <a:rPr dirty="0" sz="1100" spc="-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0" b="1">
                <a:latin typeface="Arial"/>
                <a:cs typeface="Arial"/>
              </a:rPr>
              <a:t> EDUCAÇÃO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NOVO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TEMPO</a:t>
            </a:r>
            <a:r>
              <a:rPr dirty="0" sz="1100" spc="-10" b="1">
                <a:latin typeface="Arial"/>
                <a:cs typeface="Arial"/>
              </a:rPr>
              <a:t> INTEGRAL"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6985">
              <a:lnSpc>
                <a:spcPct val="144900"/>
              </a:lnSpc>
            </a:pP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1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1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SEROPEDICA,</a:t>
            </a:r>
            <a:r>
              <a:rPr dirty="0" sz="1100" spc="16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Estado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Rio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Janeiro,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9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uso </a:t>
            </a:r>
            <a:r>
              <a:rPr dirty="0" sz="1100">
                <a:latin typeface="Arial MT"/>
                <a:cs typeface="Arial MT"/>
              </a:rPr>
              <a:t>das atribuições que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lhe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são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conferidas,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forma</a:t>
            </a:r>
            <a:r>
              <a:rPr dirty="0" sz="1100" spc="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Decreto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2034/2022,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em </a:t>
            </a:r>
            <a:r>
              <a:rPr dirty="0" sz="1100">
                <a:latin typeface="Arial MT"/>
                <a:cs typeface="Arial MT"/>
              </a:rPr>
              <a:t>atendimento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Meta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daLei</a:t>
            </a:r>
            <a:r>
              <a:rPr dirty="0" sz="1100" spc="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13005/14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(PNE)</a:t>
            </a:r>
            <a:r>
              <a:rPr dirty="0" sz="1100" spc="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Meta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6.</a:t>
            </a:r>
            <a:r>
              <a:rPr dirty="0" sz="1100" spc="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estratégias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6.1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6.2</a:t>
            </a:r>
            <a:r>
              <a:rPr dirty="0" sz="1100" spc="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6.6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10">
                <a:latin typeface="Arial MT"/>
                <a:cs typeface="Arial MT"/>
              </a:rPr>
              <a:t> Municipal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566/15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(PME).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0"/>
              </a:spcBef>
            </a:pP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 spc="-10">
                <a:latin typeface="Arial MT"/>
                <a:cs typeface="Arial MT"/>
              </a:rPr>
              <a:t>DECRETA:</a:t>
            </a:r>
            <a:endParaRPr sz="1100">
              <a:latin typeface="Arial MT"/>
              <a:cs typeface="Arial MT"/>
            </a:endParaRPr>
          </a:p>
          <a:p>
            <a:pPr algn="just" marL="12700" marR="13970">
              <a:lnSpc>
                <a:spcPct val="143600"/>
              </a:lnSpc>
              <a:spcBef>
                <a:spcPts val="1030"/>
              </a:spcBef>
            </a:pPr>
            <a:r>
              <a:rPr dirty="0" sz="1100">
                <a:latin typeface="Arial MT"/>
                <a:cs typeface="Arial MT"/>
              </a:rPr>
              <a:t>Art,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1°-</a:t>
            </a:r>
            <a:r>
              <a:rPr dirty="0" sz="1100" spc="28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2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remuneração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pessoal</a:t>
            </a:r>
            <a:r>
              <a:rPr dirty="0" sz="1100" spc="2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contratação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oficineiros</a:t>
            </a:r>
            <a:r>
              <a:rPr dirty="0" sz="1100" spc="2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será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fixada</a:t>
            </a:r>
            <a:r>
              <a:rPr dirty="0" sz="1100" spc="27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regulamentada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mediante</a:t>
            </a:r>
            <a:r>
              <a:rPr dirty="0" sz="1100" spc="-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tal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Decreto</a:t>
            </a:r>
            <a:endParaRPr sz="1100">
              <a:latin typeface="Arial MT"/>
              <a:cs typeface="Arial MT"/>
            </a:endParaRPr>
          </a:p>
        </p:txBody>
      </p:sp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1076248" y="4573269"/>
          <a:ext cx="5507355" cy="654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5935"/>
                <a:gridCol w="1829435"/>
                <a:gridCol w="1830070"/>
              </a:tblGrid>
              <a:tr h="325755">
                <a:tc>
                  <a:txBody>
                    <a:bodyPr/>
                    <a:lstStyle/>
                    <a:p>
                      <a:pPr algn="ctr" marL="5080">
                        <a:lnSpc>
                          <a:spcPts val="1250"/>
                        </a:lnSpc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REQUISITO</a:t>
                      </a:r>
                      <a:r>
                        <a:rPr dirty="0" sz="1100" spc="-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MÍNIMO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70230" marR="311785" indent="-253365">
                        <a:lnSpc>
                          <a:spcPts val="1250"/>
                        </a:lnSpc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CARGA</a:t>
                      </a:r>
                      <a:r>
                        <a:rPr dirty="0" sz="1100" spc="-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HORÁRIA SEMANAL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</a:pPr>
                      <a:r>
                        <a:rPr dirty="0" sz="1100" spc="-10" b="1">
                          <a:latin typeface="Arial"/>
                          <a:cs typeface="Arial"/>
                        </a:rPr>
                        <a:t>REMUNERAÇÃO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8930"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Ensino</a:t>
                      </a:r>
                      <a:r>
                        <a:rPr dirty="0" sz="1100" spc="-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Médio</a:t>
                      </a:r>
                      <a:r>
                        <a:rPr dirty="0" sz="1100" spc="-6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Completo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ts val="1250"/>
                        </a:lnSpc>
                      </a:pPr>
                      <a:r>
                        <a:rPr dirty="0" sz="1100" spc="-25" b="1">
                          <a:latin typeface="Arial"/>
                          <a:cs typeface="Arial"/>
                        </a:rPr>
                        <a:t>40h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985">
                        <a:lnSpc>
                          <a:spcPts val="125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R$</a:t>
                      </a:r>
                      <a:r>
                        <a:rPr dirty="0" sz="11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1.600,00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5" name="object 5" descr=""/>
          <p:cNvSpPr txBox="1"/>
          <p:nvPr/>
        </p:nvSpPr>
        <p:spPr>
          <a:xfrm>
            <a:off x="2545460" y="5514847"/>
            <a:ext cx="2479675" cy="1936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latin typeface="Arial"/>
                <a:cs typeface="Arial"/>
              </a:rPr>
              <a:t>Registre-</a:t>
            </a:r>
            <a:r>
              <a:rPr dirty="0" sz="1100" b="1">
                <a:latin typeface="Arial"/>
                <a:cs typeface="Arial"/>
              </a:rPr>
              <a:t>se,</a:t>
            </a:r>
            <a:r>
              <a:rPr dirty="0" sz="1100" spc="-10" b="1">
                <a:latin typeface="Arial"/>
                <a:cs typeface="Arial"/>
              </a:rPr>
              <a:t> Publique-</a:t>
            </a:r>
            <a:r>
              <a:rPr dirty="0" sz="1100" b="1">
                <a:latin typeface="Arial"/>
                <a:cs typeface="Arial"/>
              </a:rPr>
              <a:t>se,</a:t>
            </a:r>
            <a:r>
              <a:rPr dirty="0" sz="1100" spc="-10" b="1">
                <a:latin typeface="Arial"/>
                <a:cs typeface="Arial"/>
              </a:rPr>
              <a:t> Cumpra-</a:t>
            </a:r>
            <a:r>
              <a:rPr dirty="0" sz="1100" spc="-25" b="1">
                <a:latin typeface="Arial"/>
                <a:cs typeface="Arial"/>
              </a:rPr>
              <a:t>se.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981705" y="6139941"/>
            <a:ext cx="1609725" cy="5048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7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dos</a:t>
            </a:r>
            <a:r>
              <a:rPr dirty="0" sz="1100" spc="-8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</a:t>
            </a:r>
            <a:endParaRPr sz="11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25"/>
              </a:spcBef>
            </a:pP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JURIDICO</dc:creator>
  <dcterms:created xsi:type="dcterms:W3CDTF">2025-07-22T14:20:28Z</dcterms:created>
  <dcterms:modified xsi:type="dcterms:W3CDTF">2025-07-22T14:20:28Z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2025-07-22T00:00:00Z</vt:filetime>
  </property>
  <property fmtid="{D5CDD505-2E9C-101B-9397-08002B2CF9AE}" pid="5" name="Producer">
    <vt:lpwstr>www.ilovepdf.com</vt:lpwstr>
  </property>
</Properties>
</file>