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966341" y="414273"/>
            <a:ext cx="2564765" cy="55880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2700" marR="5080">
              <a:lnSpc>
                <a:spcPct val="95800"/>
              </a:lnSpc>
              <a:spcBef>
                <a:spcPts val="160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Janeiro</a:t>
            </a:r>
            <a:r>
              <a:rPr dirty="0" sz="1200" b="1">
                <a:latin typeface="Arial"/>
                <a:cs typeface="Arial"/>
              </a:rPr>
              <a:t> Prefeitura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Prefeito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71550" y="217169"/>
            <a:ext cx="959339" cy="880745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191125" y="400049"/>
            <a:ext cx="1931161" cy="655320"/>
          </a:xfrm>
          <a:prstGeom prst="rect">
            <a:avLst/>
          </a:prstGeom>
        </p:spPr>
      </p:pic>
      <p:sp>
        <p:nvSpPr>
          <p:cNvPr id="5" name="object 5" descr=""/>
          <p:cNvSpPr txBox="1"/>
          <p:nvPr/>
        </p:nvSpPr>
        <p:spPr>
          <a:xfrm>
            <a:off x="1066596" y="1401825"/>
            <a:ext cx="5430520" cy="83807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12700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latin typeface="Arial"/>
                <a:cs typeface="Arial"/>
              </a:rPr>
              <a:t>LEI</a:t>
            </a:r>
            <a:r>
              <a:rPr dirty="0" sz="1100" spc="-4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MUNICIPAL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Nº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886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4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16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JANEIRO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35" b="1">
                <a:latin typeface="Arial"/>
                <a:cs typeface="Arial"/>
              </a:rPr>
              <a:t> </a:t>
            </a:r>
            <a:r>
              <a:rPr dirty="0" sz="1100" spc="-20" b="1">
                <a:latin typeface="Arial"/>
                <a:cs typeface="Arial"/>
              </a:rPr>
              <a:t>2025</a:t>
            </a:r>
            <a:endParaRPr sz="1100">
              <a:latin typeface="Arial"/>
              <a:cs typeface="Arial"/>
            </a:endParaRPr>
          </a:p>
          <a:p>
            <a:pPr algn="just" marL="2710815" marR="5080">
              <a:lnSpc>
                <a:spcPct val="103200"/>
              </a:lnSpc>
              <a:spcBef>
                <a:spcPts val="825"/>
              </a:spcBef>
              <a:tabLst>
                <a:tab pos="3917315" algn="l"/>
                <a:tab pos="5316220" algn="l"/>
              </a:tabLst>
            </a:pPr>
            <a:r>
              <a:rPr dirty="0" sz="1100" b="1">
                <a:latin typeface="Arial"/>
                <a:cs typeface="Arial"/>
              </a:rPr>
              <a:t>INSTITUI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NO</a:t>
            </a:r>
            <a:r>
              <a:rPr dirty="0" sz="1100" spc="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ÂMBITO DO</a:t>
            </a:r>
            <a:r>
              <a:rPr dirty="0" sz="1100" spc="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MUNICÍPIO </a:t>
            </a:r>
            <a:r>
              <a:rPr dirty="0" sz="1100" spc="-25" b="1">
                <a:latin typeface="Arial"/>
                <a:cs typeface="Arial"/>
              </a:rPr>
              <a:t>DE </a:t>
            </a:r>
            <a:r>
              <a:rPr dirty="0" sz="1100" b="1">
                <a:latin typeface="Arial"/>
                <a:cs typeface="Arial"/>
              </a:rPr>
              <a:t>SEROPÉDICA</a:t>
            </a:r>
            <a:r>
              <a:rPr dirty="0" sz="1100" spc="170" b="1">
                <a:latin typeface="Arial"/>
                <a:cs typeface="Arial"/>
              </a:rPr>
              <a:t>  </a:t>
            </a:r>
            <a:r>
              <a:rPr dirty="0" sz="1100" b="1">
                <a:latin typeface="Arial"/>
                <a:cs typeface="Arial"/>
              </a:rPr>
              <a:t>O</a:t>
            </a:r>
            <a:r>
              <a:rPr dirty="0" sz="1100" spc="195" b="1">
                <a:latin typeface="Arial"/>
                <a:cs typeface="Arial"/>
              </a:rPr>
              <a:t>  </a:t>
            </a:r>
            <a:r>
              <a:rPr dirty="0" sz="1100" b="1">
                <a:latin typeface="Arial"/>
                <a:cs typeface="Arial"/>
              </a:rPr>
              <a:t>FUNDO</a:t>
            </a:r>
            <a:r>
              <a:rPr dirty="0" sz="1100" spc="195" b="1">
                <a:latin typeface="Arial"/>
                <a:cs typeface="Arial"/>
              </a:rPr>
              <a:t>  </a:t>
            </a:r>
            <a:r>
              <a:rPr dirty="0" sz="1100" spc="-10" b="1">
                <a:latin typeface="Arial"/>
                <a:cs typeface="Arial"/>
              </a:rPr>
              <a:t>MUNICIPAL </a:t>
            </a:r>
            <a:r>
              <a:rPr dirty="0" sz="1100" b="1">
                <a:latin typeface="Arial"/>
                <a:cs typeface="Arial"/>
              </a:rPr>
              <a:t>PARA</a:t>
            </a:r>
            <a:r>
              <a:rPr dirty="0" sz="1100" spc="225" b="1">
                <a:latin typeface="Arial"/>
                <a:cs typeface="Arial"/>
              </a:rPr>
              <a:t>  </a:t>
            </a:r>
            <a:r>
              <a:rPr dirty="0" sz="1100" b="1">
                <a:latin typeface="Arial"/>
                <a:cs typeface="Arial"/>
              </a:rPr>
              <a:t>REALIZAÇÃO</a:t>
            </a:r>
            <a:r>
              <a:rPr dirty="0" sz="1100" spc="260" b="1">
                <a:latin typeface="Arial"/>
                <a:cs typeface="Arial"/>
              </a:rPr>
              <a:t> 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245" b="1">
                <a:latin typeface="Arial"/>
                <a:cs typeface="Arial"/>
              </a:rPr>
              <a:t>  </a:t>
            </a:r>
            <a:r>
              <a:rPr dirty="0" sz="1100" b="1">
                <a:latin typeface="Arial"/>
                <a:cs typeface="Arial"/>
              </a:rPr>
              <a:t>OBRAS</a:t>
            </a:r>
            <a:r>
              <a:rPr dirty="0" sz="1100" spc="245" b="1">
                <a:latin typeface="Arial"/>
                <a:cs typeface="Arial"/>
              </a:rPr>
              <a:t>  </a:t>
            </a:r>
            <a:r>
              <a:rPr dirty="0" sz="1100" spc="-50" b="1">
                <a:latin typeface="Arial"/>
                <a:cs typeface="Arial"/>
              </a:rPr>
              <a:t>E </a:t>
            </a:r>
            <a:r>
              <a:rPr dirty="0" sz="1100" spc="-10" b="1">
                <a:latin typeface="Arial"/>
                <a:cs typeface="Arial"/>
              </a:rPr>
              <a:t>SERVIÇOS</a:t>
            </a:r>
            <a:r>
              <a:rPr dirty="0" sz="1100" b="1">
                <a:latin typeface="Arial"/>
                <a:cs typeface="Arial"/>
              </a:rPr>
              <a:t>	</a:t>
            </a:r>
            <a:r>
              <a:rPr dirty="0" sz="1100" spc="-10" b="1">
                <a:latin typeface="Arial"/>
                <a:cs typeface="Arial"/>
              </a:rPr>
              <a:t>DESTINADOS</a:t>
            </a:r>
            <a:r>
              <a:rPr dirty="0" sz="1100" b="1">
                <a:latin typeface="Arial"/>
                <a:cs typeface="Arial"/>
              </a:rPr>
              <a:t>	</a:t>
            </a:r>
            <a:r>
              <a:rPr dirty="0" sz="1100" spc="-50" b="1">
                <a:latin typeface="Arial"/>
                <a:cs typeface="Arial"/>
              </a:rPr>
              <a:t>À </a:t>
            </a:r>
            <a:r>
              <a:rPr dirty="0" sz="1100" spc="-10" b="1">
                <a:latin typeface="Arial"/>
                <a:cs typeface="Arial"/>
              </a:rPr>
              <a:t>ACESSIBILIDADE.</a:t>
            </a:r>
            <a:endParaRPr sz="1100">
              <a:latin typeface="Arial"/>
              <a:cs typeface="Arial"/>
            </a:endParaRPr>
          </a:p>
          <a:p>
            <a:pPr algn="just" marL="12700" marR="7620">
              <a:lnSpc>
                <a:spcPct val="112000"/>
              </a:lnSpc>
              <a:spcBef>
                <a:spcPts val="705"/>
              </a:spcBef>
            </a:pPr>
            <a:r>
              <a:rPr dirty="0" sz="1000" b="1">
                <a:latin typeface="Arial"/>
                <a:cs typeface="Arial"/>
              </a:rPr>
              <a:t>LUCAS</a:t>
            </a:r>
            <a:r>
              <a:rPr dirty="0" sz="1000" spc="-15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DUTRA</a:t>
            </a:r>
            <a:r>
              <a:rPr dirty="0" sz="1000" spc="-4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DOS</a:t>
            </a:r>
            <a:r>
              <a:rPr dirty="0" sz="1000" spc="-3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SANTOS,</a:t>
            </a:r>
            <a:r>
              <a:rPr dirty="0" sz="1000" spc="-5" b="1">
                <a:latin typeface="Arial"/>
                <a:cs typeface="Arial"/>
              </a:rPr>
              <a:t> </a:t>
            </a:r>
            <a:r>
              <a:rPr dirty="0" sz="1000" spc="-10">
                <a:latin typeface="Arial MT"/>
                <a:cs typeface="Arial MT"/>
              </a:rPr>
              <a:t>Prefeito</a:t>
            </a:r>
            <a:r>
              <a:rPr dirty="0" sz="1000" spc="-4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Municipal</a:t>
            </a:r>
            <a:r>
              <a:rPr dirty="0" sz="1000">
                <a:latin typeface="Arial MT"/>
                <a:cs typeface="Arial MT"/>
              </a:rPr>
              <a:t> de</a:t>
            </a:r>
            <a:r>
              <a:rPr dirty="0" sz="1000" spc="-6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Seropédica,</a:t>
            </a:r>
            <a:r>
              <a:rPr dirty="0" sz="1000" spc="-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no</a:t>
            </a:r>
            <a:r>
              <a:rPr dirty="0" sz="1000" spc="-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uso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das</a:t>
            </a:r>
            <a:r>
              <a:rPr dirty="0" sz="1000" spc="-3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atribuições</a:t>
            </a:r>
            <a:r>
              <a:rPr dirty="0" sz="1000" spc="-30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legais </a:t>
            </a:r>
            <a:r>
              <a:rPr dirty="0" sz="1000">
                <a:latin typeface="Arial MT"/>
                <a:cs typeface="Arial MT"/>
              </a:rPr>
              <a:t>que</a:t>
            </a:r>
            <a:r>
              <a:rPr dirty="0" sz="1000" spc="1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lhe</a:t>
            </a:r>
            <a:r>
              <a:rPr dirty="0" sz="1000" spc="8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confere</a:t>
            </a:r>
            <a:r>
              <a:rPr dirty="0" sz="1000" spc="114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</a:t>
            </a:r>
            <a:r>
              <a:rPr dirty="0" sz="1000" spc="8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Artigo</a:t>
            </a:r>
            <a:r>
              <a:rPr dirty="0" sz="1000" spc="9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74,</a:t>
            </a:r>
            <a:r>
              <a:rPr dirty="0" sz="1000" spc="10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inciso</a:t>
            </a:r>
            <a:r>
              <a:rPr dirty="0" sz="1000" spc="1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I</a:t>
            </a:r>
            <a:r>
              <a:rPr dirty="0" sz="1000" spc="1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da</a:t>
            </a:r>
            <a:r>
              <a:rPr dirty="0" sz="1000" spc="1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Lei</a:t>
            </a:r>
            <a:r>
              <a:rPr dirty="0" sz="1000" spc="1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Orgânica</a:t>
            </a:r>
            <a:r>
              <a:rPr dirty="0" sz="1000" spc="9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Municipal</a:t>
            </a:r>
            <a:r>
              <a:rPr dirty="0" sz="1000" spc="1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nº</a:t>
            </a:r>
            <a:r>
              <a:rPr dirty="0" sz="1000" spc="1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01/1997,</a:t>
            </a:r>
            <a:r>
              <a:rPr dirty="0" sz="1000" spc="8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faço</a:t>
            </a:r>
            <a:r>
              <a:rPr dirty="0" sz="1000" spc="8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saber</a:t>
            </a:r>
            <a:r>
              <a:rPr dirty="0" sz="1000" spc="1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que</a:t>
            </a:r>
            <a:r>
              <a:rPr dirty="0" sz="1000" spc="110">
                <a:latin typeface="Arial MT"/>
                <a:cs typeface="Arial MT"/>
              </a:rPr>
              <a:t> </a:t>
            </a:r>
            <a:r>
              <a:rPr dirty="0" sz="1000" spc="-50">
                <a:latin typeface="Arial MT"/>
                <a:cs typeface="Arial MT"/>
              </a:rPr>
              <a:t>a </a:t>
            </a:r>
            <a:r>
              <a:rPr dirty="0" sz="1000">
                <a:latin typeface="Arial MT"/>
                <a:cs typeface="Arial MT"/>
              </a:rPr>
              <a:t>Câmara</a:t>
            </a:r>
            <a:r>
              <a:rPr dirty="0" sz="1000" spc="-3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Municipal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aprovou</a:t>
            </a:r>
            <a:r>
              <a:rPr dirty="0" sz="1000" spc="-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eu</a:t>
            </a:r>
            <a:r>
              <a:rPr dirty="0" sz="1000" spc="-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sanciono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promulgo</a:t>
            </a:r>
            <a:r>
              <a:rPr dirty="0" sz="1000" spc="-5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seguinte</a:t>
            </a:r>
            <a:r>
              <a:rPr dirty="0" sz="1000" spc="-5">
                <a:latin typeface="Arial MT"/>
                <a:cs typeface="Arial MT"/>
              </a:rPr>
              <a:t> </a:t>
            </a:r>
            <a:r>
              <a:rPr dirty="0" sz="1000" spc="-20">
                <a:latin typeface="Arial MT"/>
                <a:cs typeface="Arial MT"/>
              </a:rPr>
              <a:t>Lei:</a:t>
            </a:r>
            <a:endParaRPr sz="10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130"/>
              </a:spcBef>
            </a:pPr>
            <a:endParaRPr sz="1000">
              <a:latin typeface="Arial MT"/>
              <a:cs typeface="Arial MT"/>
            </a:endParaRPr>
          </a:p>
          <a:p>
            <a:pPr algn="just" marL="12700">
              <a:lnSpc>
                <a:spcPct val="100000"/>
              </a:lnSpc>
            </a:pPr>
            <a:r>
              <a:rPr dirty="0" sz="1000" b="1">
                <a:latin typeface="Arial"/>
                <a:cs typeface="Arial"/>
              </a:rPr>
              <a:t>Art.</a:t>
            </a:r>
            <a:r>
              <a:rPr dirty="0" sz="1000" spc="12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1º</a:t>
            </a:r>
            <a:r>
              <a:rPr dirty="0" sz="1000" spc="120" b="1">
                <a:latin typeface="Arial"/>
                <a:cs typeface="Arial"/>
              </a:rPr>
              <a:t> </a:t>
            </a:r>
            <a:r>
              <a:rPr dirty="0" sz="1000">
                <a:latin typeface="Arial MT"/>
                <a:cs typeface="Arial MT"/>
              </a:rPr>
              <a:t>Fica</a:t>
            </a:r>
            <a:r>
              <a:rPr dirty="0" sz="1000" spc="7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instituído</a:t>
            </a:r>
            <a:r>
              <a:rPr dirty="0" sz="1000" spc="9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</a:t>
            </a:r>
            <a:r>
              <a:rPr dirty="0" sz="1000" spc="9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FUNDO</a:t>
            </a:r>
            <a:r>
              <a:rPr dirty="0" sz="1000" spc="10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MUNICIPAL</a:t>
            </a:r>
            <a:r>
              <a:rPr dirty="0" sz="1000" spc="9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PARA</a:t>
            </a:r>
            <a:r>
              <a:rPr dirty="0" sz="1000" spc="7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REALIZAÇÃO</a:t>
            </a:r>
            <a:r>
              <a:rPr dirty="0" sz="1000" spc="10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7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OBRAS</a:t>
            </a:r>
            <a:r>
              <a:rPr dirty="0" sz="1000" spc="10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</a:t>
            </a:r>
            <a:r>
              <a:rPr dirty="0" sz="1000" spc="100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SERVIÇOS</a:t>
            </a:r>
            <a:endParaRPr sz="1000">
              <a:latin typeface="Arial MT"/>
              <a:cs typeface="Arial MT"/>
            </a:endParaRPr>
          </a:p>
          <a:p>
            <a:pPr algn="just" marL="12700" marR="9525">
              <a:lnSpc>
                <a:spcPct val="110000"/>
              </a:lnSpc>
              <a:spcBef>
                <a:spcPts val="50"/>
              </a:spcBef>
            </a:pPr>
            <a:r>
              <a:rPr dirty="0" sz="1000">
                <a:latin typeface="Arial MT"/>
                <a:cs typeface="Arial MT"/>
              </a:rPr>
              <a:t>DESTINADOS</a:t>
            </a:r>
            <a:r>
              <a:rPr dirty="0" sz="1000" spc="8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À</a:t>
            </a:r>
            <a:r>
              <a:rPr dirty="0" sz="1000" spc="8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ACESSIBILIDADE,</a:t>
            </a:r>
            <a:r>
              <a:rPr dirty="0" sz="1000" spc="9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destinado</a:t>
            </a:r>
            <a:r>
              <a:rPr dirty="0" sz="1000" spc="10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</a:t>
            </a:r>
            <a:r>
              <a:rPr dirty="0" sz="1000" spc="10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captação</a:t>
            </a:r>
            <a:r>
              <a:rPr dirty="0" sz="1000" spc="10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10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Receitas</a:t>
            </a:r>
            <a:r>
              <a:rPr dirty="0" sz="1000" spc="8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Públicas,</a:t>
            </a:r>
            <a:r>
              <a:rPr dirty="0" sz="1000" spc="9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inclusive</a:t>
            </a:r>
            <a:r>
              <a:rPr dirty="0" sz="1000" spc="100">
                <a:latin typeface="Arial MT"/>
                <a:cs typeface="Arial MT"/>
              </a:rPr>
              <a:t> </a:t>
            </a:r>
            <a:r>
              <a:rPr dirty="0" sz="1000" spc="-25">
                <a:latin typeface="Arial MT"/>
                <a:cs typeface="Arial MT"/>
              </a:rPr>
              <a:t>do </a:t>
            </a:r>
            <a:r>
              <a:rPr dirty="0" sz="1000">
                <a:latin typeface="Arial MT"/>
                <a:cs typeface="Arial MT"/>
              </a:rPr>
              <a:t>Estado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da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União, para</a:t>
            </a:r>
            <a:r>
              <a:rPr dirty="0" sz="1000" spc="-3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Realização</a:t>
            </a:r>
            <a:r>
              <a:rPr dirty="0" sz="1000" spc="-3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-3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Obras</a:t>
            </a:r>
            <a:r>
              <a:rPr dirty="0" sz="1000" spc="-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Serviços</a:t>
            </a:r>
            <a:r>
              <a:rPr dirty="0" sz="1000" spc="-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destinados</a:t>
            </a:r>
            <a:r>
              <a:rPr dirty="0" sz="1000" spc="-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à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Acessibilidade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no</a:t>
            </a:r>
            <a:r>
              <a:rPr dirty="0" sz="1000" spc="-3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âmbito </a:t>
            </a:r>
            <a:r>
              <a:rPr dirty="0" sz="1000">
                <a:latin typeface="Arial MT"/>
                <a:cs typeface="Arial MT"/>
              </a:rPr>
              <a:t>do</a:t>
            </a:r>
            <a:r>
              <a:rPr dirty="0" sz="1000" spc="19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Município</a:t>
            </a:r>
            <a:r>
              <a:rPr dirty="0" sz="1000" spc="19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17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Seropédica,</a:t>
            </a:r>
            <a:r>
              <a:rPr dirty="0" sz="1000" spc="19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</a:t>
            </a:r>
            <a:r>
              <a:rPr dirty="0" sz="1000" spc="19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19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quaisquer</a:t>
            </a:r>
            <a:r>
              <a:rPr dirty="0" sz="1000" spc="204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outras</a:t>
            </a:r>
            <a:r>
              <a:rPr dirty="0" sz="1000" spc="204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receitas</a:t>
            </a:r>
            <a:r>
              <a:rPr dirty="0" sz="1000" spc="18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que</a:t>
            </a:r>
            <a:r>
              <a:rPr dirty="0" sz="1000" spc="19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legalmente</a:t>
            </a:r>
            <a:r>
              <a:rPr dirty="0" sz="1000" spc="17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lhe</a:t>
            </a:r>
            <a:r>
              <a:rPr dirty="0" sz="1000" spc="19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possa</a:t>
            </a:r>
            <a:r>
              <a:rPr dirty="0" sz="1000" spc="220">
                <a:latin typeface="Arial MT"/>
                <a:cs typeface="Arial MT"/>
              </a:rPr>
              <a:t> </a:t>
            </a:r>
            <a:r>
              <a:rPr dirty="0" sz="1000" spc="-25">
                <a:latin typeface="Arial MT"/>
                <a:cs typeface="Arial MT"/>
              </a:rPr>
              <a:t>ser </a:t>
            </a:r>
            <a:r>
              <a:rPr dirty="0" sz="1000" spc="-10">
                <a:latin typeface="Arial MT"/>
                <a:cs typeface="Arial MT"/>
              </a:rPr>
              <a:t>incorporada.</a:t>
            </a:r>
            <a:endParaRPr sz="1000">
              <a:latin typeface="Arial MT"/>
              <a:cs typeface="Arial MT"/>
            </a:endParaRPr>
          </a:p>
          <a:p>
            <a:pPr algn="just" marL="12700" marR="6350">
              <a:lnSpc>
                <a:spcPct val="111100"/>
              </a:lnSpc>
              <a:spcBef>
                <a:spcPts val="755"/>
              </a:spcBef>
            </a:pPr>
            <a:r>
              <a:rPr dirty="0" sz="1000" b="1">
                <a:latin typeface="Arial"/>
                <a:cs typeface="Arial"/>
              </a:rPr>
              <a:t>Art.</a:t>
            </a:r>
            <a:r>
              <a:rPr dirty="0" sz="1000" spc="11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2º</a:t>
            </a:r>
            <a:r>
              <a:rPr dirty="0" sz="1000" spc="100" b="1">
                <a:latin typeface="Arial"/>
                <a:cs typeface="Arial"/>
              </a:rPr>
              <a:t> </a:t>
            </a:r>
            <a:r>
              <a:rPr dirty="0" sz="1000">
                <a:latin typeface="Arial MT"/>
                <a:cs typeface="Arial MT"/>
              </a:rPr>
              <a:t>O</a:t>
            </a:r>
            <a:r>
              <a:rPr dirty="0" sz="1000" spc="9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Fundo</a:t>
            </a:r>
            <a:r>
              <a:rPr dirty="0" sz="1000" spc="10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Especial</a:t>
            </a:r>
            <a:r>
              <a:rPr dirty="0" sz="1000" spc="9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que</a:t>
            </a:r>
            <a:r>
              <a:rPr dirty="0" sz="1000" spc="10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trata</a:t>
            </a:r>
            <a:r>
              <a:rPr dirty="0" sz="1000" spc="9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</a:t>
            </a:r>
            <a:r>
              <a:rPr dirty="0" sz="1000" spc="7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presente,</a:t>
            </a:r>
            <a:r>
              <a:rPr dirty="0" sz="1000" spc="114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tem</a:t>
            </a:r>
            <a:r>
              <a:rPr dirty="0" sz="1000" spc="10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por</a:t>
            </a:r>
            <a:r>
              <a:rPr dirty="0" sz="1000" spc="8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finalidade</a:t>
            </a:r>
            <a:r>
              <a:rPr dirty="0" sz="1000" spc="10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assegurar</a:t>
            </a:r>
            <a:r>
              <a:rPr dirty="0" sz="1000" spc="10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recursos</a:t>
            </a:r>
            <a:r>
              <a:rPr dirty="0" sz="1000" spc="8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para</a:t>
            </a:r>
            <a:r>
              <a:rPr dirty="0" sz="1000" spc="95">
                <a:latin typeface="Arial MT"/>
                <a:cs typeface="Arial MT"/>
              </a:rPr>
              <a:t> </a:t>
            </a:r>
            <a:r>
              <a:rPr dirty="0" sz="1000" spc="-50">
                <a:latin typeface="Arial MT"/>
                <a:cs typeface="Arial MT"/>
              </a:rPr>
              <a:t>a </a:t>
            </a:r>
            <a:r>
              <a:rPr dirty="0" sz="1000">
                <a:latin typeface="Arial MT"/>
                <a:cs typeface="Arial MT"/>
              </a:rPr>
              <a:t>expansão</a:t>
            </a:r>
            <a:r>
              <a:rPr dirty="0" sz="1000" spc="29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</a:t>
            </a:r>
            <a:r>
              <a:rPr dirty="0" sz="1000" spc="30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</a:t>
            </a:r>
            <a:r>
              <a:rPr dirty="0" sz="1000" spc="30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aperfeiçoamento</a:t>
            </a:r>
            <a:r>
              <a:rPr dirty="0" sz="1000" spc="30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das</a:t>
            </a:r>
            <a:r>
              <a:rPr dirty="0" sz="1000" spc="28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atividades</a:t>
            </a:r>
            <a:r>
              <a:rPr dirty="0" sz="1000" spc="28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desenvolvidas</a:t>
            </a:r>
            <a:r>
              <a:rPr dirty="0" sz="1000" spc="28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no</a:t>
            </a:r>
            <a:r>
              <a:rPr dirty="0" sz="1000" spc="30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âmbito</a:t>
            </a:r>
            <a:r>
              <a:rPr dirty="0" sz="1000" spc="30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do</a:t>
            </a:r>
            <a:r>
              <a:rPr dirty="0" sz="1000" spc="3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Município</a:t>
            </a:r>
            <a:r>
              <a:rPr dirty="0" sz="1000" spc="300">
                <a:latin typeface="Arial MT"/>
                <a:cs typeface="Arial MT"/>
              </a:rPr>
              <a:t> </a:t>
            </a:r>
            <a:r>
              <a:rPr dirty="0" sz="1000" spc="-25">
                <a:latin typeface="Arial MT"/>
                <a:cs typeface="Arial MT"/>
              </a:rPr>
              <a:t>de </a:t>
            </a:r>
            <a:r>
              <a:rPr dirty="0" sz="1000">
                <a:latin typeface="Arial MT"/>
                <a:cs typeface="Arial MT"/>
              </a:rPr>
              <a:t>Seropédica,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em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especial para</a:t>
            </a:r>
            <a:r>
              <a:rPr dirty="0" sz="1000" spc="-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as</a:t>
            </a:r>
            <a:r>
              <a:rPr dirty="0" sz="1000" spc="-3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seguintes:</a:t>
            </a:r>
            <a:endParaRPr sz="1000">
              <a:latin typeface="Arial MT"/>
              <a:cs typeface="Arial MT"/>
            </a:endParaRPr>
          </a:p>
          <a:p>
            <a:pPr algn="just" marL="12700" marR="9525" indent="96520">
              <a:lnSpc>
                <a:spcPct val="111000"/>
              </a:lnSpc>
              <a:spcBef>
                <a:spcPts val="780"/>
              </a:spcBef>
              <a:buFont typeface="Arial"/>
              <a:buAutoNum type="romanUcPeriod"/>
              <a:tabLst>
                <a:tab pos="109220" algn="l"/>
              </a:tabLst>
            </a:pPr>
            <a:r>
              <a:rPr dirty="0" sz="1000">
                <a:latin typeface="Arial MT"/>
                <a:cs typeface="Arial MT"/>
              </a:rPr>
              <a:t>–</a:t>
            </a:r>
            <a:r>
              <a:rPr dirty="0" sz="1000" spc="19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obras</a:t>
            </a:r>
            <a:r>
              <a:rPr dirty="0" sz="1000" spc="18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19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construção,</a:t>
            </a:r>
            <a:r>
              <a:rPr dirty="0" sz="1000" spc="2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ampliação,</a:t>
            </a:r>
            <a:r>
              <a:rPr dirty="0" sz="1000" spc="2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adaptação,</a:t>
            </a:r>
            <a:r>
              <a:rPr dirty="0" sz="1000" spc="2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reforma</a:t>
            </a:r>
            <a:r>
              <a:rPr dirty="0" sz="1000" spc="20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17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materiais</a:t>
            </a:r>
            <a:r>
              <a:rPr dirty="0" sz="1000" spc="18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</a:t>
            </a:r>
            <a:r>
              <a:rPr dirty="0" sz="1000" spc="20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equipamentos,</a:t>
            </a:r>
            <a:r>
              <a:rPr dirty="0" sz="1000" spc="210">
                <a:latin typeface="Arial MT"/>
                <a:cs typeface="Arial MT"/>
              </a:rPr>
              <a:t> </a:t>
            </a:r>
            <a:r>
              <a:rPr dirty="0" sz="1000" spc="-25">
                <a:latin typeface="Arial MT"/>
                <a:cs typeface="Arial MT"/>
              </a:rPr>
              <a:t>em </a:t>
            </a:r>
            <a:r>
              <a:rPr dirty="0" sz="1000">
                <a:latin typeface="Arial MT"/>
                <a:cs typeface="Arial MT"/>
              </a:rPr>
              <a:t>imóveis</a:t>
            </a:r>
            <a:r>
              <a:rPr dirty="0" sz="1000" spc="8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10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uso</a:t>
            </a:r>
            <a:r>
              <a:rPr dirty="0" sz="1000" spc="10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do</a:t>
            </a:r>
            <a:r>
              <a:rPr dirty="0" sz="1000" spc="8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município,</a:t>
            </a:r>
            <a:r>
              <a:rPr dirty="0" sz="1000" spc="6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logradouros</a:t>
            </a:r>
            <a:r>
              <a:rPr dirty="0" sz="1000" spc="9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públicos,</a:t>
            </a:r>
            <a:r>
              <a:rPr dirty="0" sz="1000" spc="9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inclusive</a:t>
            </a:r>
            <a:r>
              <a:rPr dirty="0" sz="1000" spc="10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que</a:t>
            </a:r>
            <a:r>
              <a:rPr dirty="0" sz="1000" spc="8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proporcionem</a:t>
            </a:r>
            <a:r>
              <a:rPr dirty="0" sz="1000" spc="10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condições</a:t>
            </a:r>
            <a:r>
              <a:rPr dirty="0" sz="1000" spc="85">
                <a:latin typeface="Arial MT"/>
                <a:cs typeface="Arial MT"/>
              </a:rPr>
              <a:t> </a:t>
            </a:r>
            <a:r>
              <a:rPr dirty="0" sz="1000" spc="-25">
                <a:latin typeface="Arial MT"/>
                <a:cs typeface="Arial MT"/>
              </a:rPr>
              <a:t>de </a:t>
            </a:r>
            <a:r>
              <a:rPr dirty="0" sz="1000">
                <a:latin typeface="Arial MT"/>
                <a:cs typeface="Arial MT"/>
              </a:rPr>
              <a:t>acessibilidade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às</a:t>
            </a:r>
            <a:r>
              <a:rPr dirty="0" sz="1000" spc="-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pessoas</a:t>
            </a:r>
            <a:r>
              <a:rPr dirty="0" sz="1000" spc="-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idosas</a:t>
            </a:r>
            <a:r>
              <a:rPr dirty="0" sz="1000" spc="-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portadoras</a:t>
            </a:r>
            <a:r>
              <a:rPr dirty="0" sz="1000" spc="-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necessidades</a:t>
            </a:r>
            <a:r>
              <a:rPr dirty="0" sz="1000" spc="-2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especiais;</a:t>
            </a:r>
            <a:endParaRPr sz="1000">
              <a:latin typeface="Arial MT"/>
              <a:cs typeface="Arial MT"/>
            </a:endParaRPr>
          </a:p>
          <a:p>
            <a:pPr algn="just" marL="12700" marR="9525" indent="120650">
              <a:lnSpc>
                <a:spcPct val="112200"/>
              </a:lnSpc>
              <a:spcBef>
                <a:spcPts val="765"/>
              </a:spcBef>
              <a:buFont typeface="Arial"/>
              <a:buAutoNum type="romanUcPeriod"/>
              <a:tabLst>
                <a:tab pos="133350" algn="l"/>
              </a:tabLst>
            </a:pPr>
            <a:r>
              <a:rPr dirty="0" sz="1000">
                <a:latin typeface="Arial MT"/>
                <a:cs typeface="Arial MT"/>
              </a:rPr>
              <a:t>-</a:t>
            </a:r>
            <a:r>
              <a:rPr dirty="0" sz="1000" spc="14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Os</a:t>
            </a:r>
            <a:r>
              <a:rPr dirty="0" sz="1000" spc="114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recursos</a:t>
            </a:r>
            <a:r>
              <a:rPr dirty="0" sz="1000" spc="1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do</a:t>
            </a:r>
            <a:r>
              <a:rPr dirty="0" sz="1000" spc="1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Fundo</a:t>
            </a:r>
            <a:r>
              <a:rPr dirty="0" sz="1000" spc="13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Especial</a:t>
            </a:r>
            <a:r>
              <a:rPr dirty="0" sz="1000" spc="15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serão</a:t>
            </a:r>
            <a:r>
              <a:rPr dirty="0" sz="1000" spc="13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recolhidos</a:t>
            </a:r>
            <a:r>
              <a:rPr dirty="0" sz="1000" spc="14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em</a:t>
            </a:r>
            <a:r>
              <a:rPr dirty="0" sz="1000" spc="14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conta</a:t>
            </a:r>
            <a:r>
              <a:rPr dirty="0" sz="1000" spc="13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específica,</a:t>
            </a:r>
            <a:r>
              <a:rPr dirty="0" sz="1000" spc="1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junto</a:t>
            </a:r>
            <a:r>
              <a:rPr dirty="0" sz="1000" spc="13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à</a:t>
            </a:r>
            <a:r>
              <a:rPr dirty="0" sz="1000" spc="110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instituição </a:t>
            </a:r>
            <a:r>
              <a:rPr dirty="0" sz="1000">
                <a:latin typeface="Arial MT"/>
                <a:cs typeface="Arial MT"/>
              </a:rPr>
              <a:t>financeira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oficial;</a:t>
            </a:r>
            <a:endParaRPr sz="1000">
              <a:latin typeface="Arial MT"/>
              <a:cs typeface="Arial MT"/>
            </a:endParaRPr>
          </a:p>
          <a:p>
            <a:pPr algn="just" marL="12700" marR="9525">
              <a:lnSpc>
                <a:spcPct val="110700"/>
              </a:lnSpc>
              <a:spcBef>
                <a:spcPts val="760"/>
              </a:spcBef>
            </a:pPr>
            <a:r>
              <a:rPr dirty="0" sz="1000" i="1">
                <a:latin typeface="Arial"/>
                <a:cs typeface="Arial"/>
              </a:rPr>
              <a:t>III-</a:t>
            </a:r>
            <a:r>
              <a:rPr dirty="0" sz="1000" spc="45" i="1">
                <a:latin typeface="Arial"/>
                <a:cs typeface="Arial"/>
              </a:rPr>
              <a:t> </a:t>
            </a:r>
            <a:r>
              <a:rPr dirty="0" sz="1000">
                <a:latin typeface="Arial MT"/>
                <a:cs typeface="Arial MT"/>
              </a:rPr>
              <a:t>Todos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os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recursos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destinados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ao</a:t>
            </a:r>
            <a:r>
              <a:rPr dirty="0" sz="1000" spc="3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Fundo</a:t>
            </a:r>
            <a:r>
              <a:rPr dirty="0" sz="1000" spc="3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Especial</a:t>
            </a:r>
            <a:r>
              <a:rPr dirty="0" sz="1000" spc="3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deverão</a:t>
            </a:r>
            <a:r>
              <a:rPr dirty="0" sz="1000" spc="3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ser</a:t>
            </a:r>
            <a:r>
              <a:rPr dirty="0" sz="1000" spc="4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contabilizados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como</a:t>
            </a:r>
            <a:r>
              <a:rPr dirty="0" sz="1000" spc="3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Receita </a:t>
            </a:r>
            <a:r>
              <a:rPr dirty="0" sz="1000">
                <a:latin typeface="Arial MT"/>
                <a:cs typeface="Arial MT"/>
              </a:rPr>
              <a:t>Orçamentária</a:t>
            </a:r>
            <a:r>
              <a:rPr dirty="0" sz="1000" spc="10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Municipal,</a:t>
            </a:r>
            <a:r>
              <a:rPr dirty="0" sz="1000" spc="114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em</a:t>
            </a:r>
            <a:r>
              <a:rPr dirty="0" sz="1000" spc="1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rubrica</a:t>
            </a:r>
            <a:r>
              <a:rPr dirty="0" sz="1000" spc="10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específica</a:t>
            </a:r>
            <a:r>
              <a:rPr dirty="0" sz="1000" spc="1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do</a:t>
            </a:r>
            <a:r>
              <a:rPr dirty="0" sz="1000" spc="10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Fundo,</a:t>
            </a:r>
            <a:r>
              <a:rPr dirty="0" sz="1000" spc="13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sendo</a:t>
            </a:r>
            <a:r>
              <a:rPr dirty="0" sz="1000" spc="1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alocado</a:t>
            </a:r>
            <a:r>
              <a:rPr dirty="0" sz="1000" spc="1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ao</a:t>
            </a:r>
            <a:r>
              <a:rPr dirty="0" sz="1000" spc="10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Fundo</a:t>
            </a:r>
            <a:r>
              <a:rPr dirty="0" sz="1000" spc="12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dotações </a:t>
            </a:r>
            <a:r>
              <a:rPr dirty="0" sz="1000">
                <a:latin typeface="Arial MT"/>
                <a:cs typeface="Arial MT"/>
              </a:rPr>
              <a:t>através</a:t>
            </a:r>
            <a:r>
              <a:rPr dirty="0" sz="1000" spc="-5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da</a:t>
            </a:r>
            <a:r>
              <a:rPr dirty="0" sz="1000" spc="-3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Lei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Orçamentária</a:t>
            </a:r>
            <a:r>
              <a:rPr dirty="0" sz="1000" spc="-3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ou</a:t>
            </a:r>
            <a:r>
              <a:rPr dirty="0" sz="1000" spc="-3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-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créditos</a:t>
            </a:r>
            <a:r>
              <a:rPr dirty="0" sz="1000" spc="-5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adicionais,</a:t>
            </a:r>
            <a:r>
              <a:rPr dirty="0" sz="1000" spc="-4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obedecendo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na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sua</a:t>
            </a:r>
            <a:r>
              <a:rPr dirty="0" sz="1000" spc="-3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aplicação</a:t>
            </a:r>
            <a:r>
              <a:rPr dirty="0" sz="1000" spc="-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às</a:t>
            </a:r>
            <a:r>
              <a:rPr dirty="0" sz="1000" spc="-50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normas </a:t>
            </a:r>
            <a:r>
              <a:rPr dirty="0" sz="1000">
                <a:latin typeface="Arial MT"/>
                <a:cs typeface="Arial MT"/>
              </a:rPr>
              <a:t>gerais</a:t>
            </a:r>
            <a:r>
              <a:rPr dirty="0" sz="1000" spc="-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-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direito</a:t>
            </a:r>
            <a:r>
              <a:rPr dirty="0" sz="1000" spc="-30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financeiro.</a:t>
            </a:r>
            <a:endParaRPr sz="1000">
              <a:latin typeface="Arial MT"/>
              <a:cs typeface="Arial MT"/>
            </a:endParaRPr>
          </a:p>
          <a:p>
            <a:pPr algn="just" marL="12700" marR="6985">
              <a:lnSpc>
                <a:spcPct val="112000"/>
              </a:lnSpc>
              <a:spcBef>
                <a:spcPts val="770"/>
              </a:spcBef>
            </a:pPr>
            <a:r>
              <a:rPr dirty="0" sz="1000" b="1">
                <a:latin typeface="Arial"/>
                <a:cs typeface="Arial"/>
              </a:rPr>
              <a:t>Art.3º</a:t>
            </a:r>
            <a:r>
              <a:rPr dirty="0" sz="1000" spc="180" b="1">
                <a:latin typeface="Arial"/>
                <a:cs typeface="Arial"/>
              </a:rPr>
              <a:t> </a:t>
            </a:r>
            <a:r>
              <a:rPr dirty="0" sz="1000">
                <a:latin typeface="Arial MT"/>
                <a:cs typeface="Arial MT"/>
              </a:rPr>
              <a:t>As</a:t>
            </a:r>
            <a:r>
              <a:rPr dirty="0" sz="1000" spc="16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receitas</a:t>
            </a:r>
            <a:r>
              <a:rPr dirty="0" sz="1000" spc="16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do</a:t>
            </a:r>
            <a:r>
              <a:rPr dirty="0" sz="1000" spc="17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Fundo</a:t>
            </a:r>
            <a:r>
              <a:rPr dirty="0" sz="1000" spc="18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Especial</a:t>
            </a:r>
            <a:r>
              <a:rPr dirty="0" sz="1000" spc="20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somente</a:t>
            </a:r>
            <a:r>
              <a:rPr dirty="0" sz="1000" spc="19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poderão</a:t>
            </a:r>
            <a:r>
              <a:rPr dirty="0" sz="1000" spc="18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ser</a:t>
            </a:r>
            <a:r>
              <a:rPr dirty="0" sz="1000" spc="18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utilizadas</a:t>
            </a:r>
            <a:r>
              <a:rPr dirty="0" sz="1000" spc="16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para</a:t>
            </a:r>
            <a:r>
              <a:rPr dirty="0" sz="1000" spc="17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</a:t>
            </a:r>
            <a:r>
              <a:rPr dirty="0" sz="1000" spc="17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realização</a:t>
            </a:r>
            <a:r>
              <a:rPr dirty="0" sz="1000" spc="180">
                <a:latin typeface="Arial MT"/>
                <a:cs typeface="Arial MT"/>
              </a:rPr>
              <a:t> </a:t>
            </a:r>
            <a:r>
              <a:rPr dirty="0" sz="1000" spc="-25">
                <a:latin typeface="Arial MT"/>
                <a:cs typeface="Arial MT"/>
              </a:rPr>
              <a:t>de </a:t>
            </a:r>
            <a:r>
              <a:rPr dirty="0" sz="1000">
                <a:latin typeface="Arial MT"/>
                <a:cs typeface="Arial MT"/>
              </a:rPr>
              <a:t>despesas</a:t>
            </a:r>
            <a:r>
              <a:rPr dirty="0" sz="1000" spc="-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inerentes</a:t>
            </a:r>
            <a:r>
              <a:rPr dirty="0" sz="1000" spc="-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aos</a:t>
            </a:r>
            <a:r>
              <a:rPr dirty="0" sz="1000" spc="-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objetivos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do</a:t>
            </a:r>
            <a:r>
              <a:rPr dirty="0" sz="1000" spc="-30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fundo.</a:t>
            </a:r>
            <a:endParaRPr sz="1000">
              <a:latin typeface="Arial MT"/>
              <a:cs typeface="Arial MT"/>
            </a:endParaRPr>
          </a:p>
          <a:p>
            <a:pPr algn="just" marL="12700" marR="5080">
              <a:lnSpc>
                <a:spcPct val="112000"/>
              </a:lnSpc>
              <a:spcBef>
                <a:spcPts val="745"/>
              </a:spcBef>
            </a:pPr>
            <a:r>
              <a:rPr dirty="0" sz="1000" b="1">
                <a:latin typeface="Arial"/>
                <a:cs typeface="Arial"/>
              </a:rPr>
              <a:t>Art.4º</a:t>
            </a:r>
            <a:r>
              <a:rPr dirty="0" sz="1000" spc="40" b="1">
                <a:latin typeface="Arial"/>
                <a:cs typeface="Arial"/>
              </a:rPr>
              <a:t> </a:t>
            </a:r>
            <a:r>
              <a:rPr dirty="0" sz="1000">
                <a:latin typeface="Arial MT"/>
                <a:cs typeface="Arial MT"/>
              </a:rPr>
              <a:t>Aplicam-se</a:t>
            </a:r>
            <a:r>
              <a:rPr dirty="0" sz="1000" spc="4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à</a:t>
            </a:r>
            <a:r>
              <a:rPr dirty="0" sz="1000" spc="3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Administração</a:t>
            </a:r>
            <a:r>
              <a:rPr dirty="0" sz="1000" spc="4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Financeira</a:t>
            </a:r>
            <a:r>
              <a:rPr dirty="0" sz="1000" spc="3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do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Fundo</a:t>
            </a:r>
            <a:r>
              <a:rPr dirty="0" sz="1000" spc="3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Especial</a:t>
            </a:r>
            <a:r>
              <a:rPr dirty="0" sz="1000" spc="6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as</a:t>
            </a:r>
            <a:r>
              <a:rPr dirty="0" sz="1000" spc="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normas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da</a:t>
            </a:r>
            <a:r>
              <a:rPr dirty="0" sz="1000" spc="4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legislação</a:t>
            </a:r>
            <a:r>
              <a:rPr dirty="0" sz="1000" spc="35">
                <a:latin typeface="Arial MT"/>
                <a:cs typeface="Arial MT"/>
              </a:rPr>
              <a:t> </a:t>
            </a:r>
            <a:r>
              <a:rPr dirty="0" sz="1000" spc="-25">
                <a:latin typeface="Arial MT"/>
                <a:cs typeface="Arial MT"/>
              </a:rPr>
              <a:t>que </a:t>
            </a:r>
            <a:r>
              <a:rPr dirty="0" sz="1000">
                <a:latin typeface="Arial MT"/>
                <a:cs typeface="Arial MT"/>
              </a:rPr>
              <a:t>estatui</a:t>
            </a:r>
            <a:r>
              <a:rPr dirty="0" sz="1000" spc="5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normas</a:t>
            </a:r>
            <a:r>
              <a:rPr dirty="0" sz="1000" spc="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gerais</a:t>
            </a:r>
            <a:r>
              <a:rPr dirty="0" sz="1000" spc="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direito</a:t>
            </a:r>
            <a:r>
              <a:rPr dirty="0" sz="1000" spc="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financeiro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para</a:t>
            </a:r>
            <a:r>
              <a:rPr dirty="0" sz="1000" spc="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elaboração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</a:t>
            </a:r>
            <a:r>
              <a:rPr dirty="0" sz="1000" spc="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controle</a:t>
            </a:r>
            <a:r>
              <a:rPr dirty="0" sz="1000" spc="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do</a:t>
            </a:r>
            <a:r>
              <a:rPr dirty="0" sz="1000" spc="5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orçamento</a:t>
            </a:r>
            <a:r>
              <a:rPr dirty="0" sz="1000" spc="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</a:t>
            </a:r>
            <a:r>
              <a:rPr dirty="0" sz="1000" spc="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balanço, </a:t>
            </a:r>
            <a:r>
              <a:rPr dirty="0" sz="1000">
                <a:latin typeface="Arial MT"/>
                <a:cs typeface="Arial MT"/>
              </a:rPr>
              <a:t>da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Lei</a:t>
            </a:r>
            <a:r>
              <a:rPr dirty="0" sz="1000" spc="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Responsabilidade</a:t>
            </a:r>
            <a:r>
              <a:rPr dirty="0" sz="1000" spc="-3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Fiscal</a:t>
            </a:r>
            <a:r>
              <a:rPr dirty="0" sz="1000" spc="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da</a:t>
            </a:r>
            <a:r>
              <a:rPr dirty="0" sz="1000" spc="-3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legislação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pertinente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contratos</a:t>
            </a:r>
            <a:r>
              <a:rPr dirty="0" sz="1000" spc="-2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</a:t>
            </a:r>
            <a:r>
              <a:rPr dirty="0" sz="1000" spc="-10">
                <a:latin typeface="Arial MT"/>
                <a:cs typeface="Arial MT"/>
              </a:rPr>
              <a:t> licitações.</a:t>
            </a:r>
            <a:endParaRPr sz="1000">
              <a:latin typeface="Arial MT"/>
              <a:cs typeface="Arial MT"/>
            </a:endParaRPr>
          </a:p>
          <a:p>
            <a:pPr algn="just" marL="12700" marR="9525">
              <a:lnSpc>
                <a:spcPct val="112200"/>
              </a:lnSpc>
              <a:spcBef>
                <a:spcPts val="740"/>
              </a:spcBef>
            </a:pPr>
            <a:r>
              <a:rPr dirty="0" sz="1000" b="1">
                <a:latin typeface="Arial"/>
                <a:cs typeface="Arial"/>
              </a:rPr>
              <a:t>Art.5º</a:t>
            </a:r>
            <a:r>
              <a:rPr dirty="0" sz="1000" spc="-10" b="1">
                <a:latin typeface="Arial"/>
                <a:cs typeface="Arial"/>
              </a:rPr>
              <a:t> </a:t>
            </a:r>
            <a:r>
              <a:rPr dirty="0" sz="1000">
                <a:latin typeface="Arial MT"/>
                <a:cs typeface="Arial MT"/>
              </a:rPr>
              <a:t>O Fundo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Especial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que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se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trata</a:t>
            </a:r>
            <a:r>
              <a:rPr dirty="0" sz="1000" spc="-3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presente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terá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como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seu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representante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legal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</a:t>
            </a:r>
            <a:r>
              <a:rPr dirty="0" sz="1000" spc="-1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ordenador </a:t>
            </a:r>
            <a:r>
              <a:rPr dirty="0" sz="1000">
                <a:latin typeface="Arial MT"/>
                <a:cs typeface="Arial MT"/>
              </a:rPr>
              <a:t>das</a:t>
            </a:r>
            <a:r>
              <a:rPr dirty="0" sz="1000" spc="-3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despesas, o</a:t>
            </a:r>
            <a:r>
              <a:rPr dirty="0" sz="1000" spc="-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Secretário</a:t>
            </a:r>
            <a:r>
              <a:rPr dirty="0" sz="1000" spc="-4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Municipal de</a:t>
            </a:r>
            <a:r>
              <a:rPr dirty="0" sz="1000" spc="-40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Obras.</a:t>
            </a:r>
            <a:endParaRPr sz="1000">
              <a:latin typeface="Arial MT"/>
              <a:cs typeface="Arial MT"/>
            </a:endParaRPr>
          </a:p>
          <a:p>
            <a:pPr algn="just" marL="12700">
              <a:lnSpc>
                <a:spcPct val="100000"/>
              </a:lnSpc>
              <a:spcBef>
                <a:spcPts val="890"/>
              </a:spcBef>
            </a:pPr>
            <a:r>
              <a:rPr dirty="0" sz="1000" b="1">
                <a:latin typeface="Arial"/>
                <a:cs typeface="Arial"/>
              </a:rPr>
              <a:t>Art. 7º</a:t>
            </a:r>
            <a:r>
              <a:rPr dirty="0" sz="1000" spc="-5" b="1">
                <a:latin typeface="Arial"/>
                <a:cs typeface="Arial"/>
              </a:rPr>
              <a:t> </a:t>
            </a:r>
            <a:r>
              <a:rPr dirty="0" sz="1000">
                <a:latin typeface="Arial MT"/>
                <a:cs typeface="Arial MT"/>
              </a:rPr>
              <a:t>O</a:t>
            </a:r>
            <a:r>
              <a:rPr dirty="0" sz="1000" spc="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Fundo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Especial</a:t>
            </a:r>
            <a:r>
              <a:rPr dirty="0" sz="1000" spc="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que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se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trata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a</a:t>
            </a:r>
            <a:r>
              <a:rPr dirty="0" sz="1000" spc="-3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presente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terá</a:t>
            </a:r>
            <a:r>
              <a:rPr dirty="0" sz="1000" spc="-3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vigência</a:t>
            </a:r>
            <a:r>
              <a:rPr dirty="0" sz="1000" spc="-3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ilimitada.</a:t>
            </a:r>
            <a:endParaRPr sz="1000">
              <a:latin typeface="Arial MT"/>
              <a:cs typeface="Arial MT"/>
            </a:endParaRPr>
          </a:p>
          <a:p>
            <a:pPr algn="just" marL="12700">
              <a:lnSpc>
                <a:spcPct val="100000"/>
              </a:lnSpc>
              <a:spcBef>
                <a:spcPts val="935"/>
              </a:spcBef>
            </a:pPr>
            <a:r>
              <a:rPr dirty="0" sz="1000" b="1">
                <a:latin typeface="Arial"/>
                <a:cs typeface="Arial"/>
              </a:rPr>
              <a:t>Art.</a:t>
            </a:r>
            <a:r>
              <a:rPr dirty="0" sz="1000" spc="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8º </a:t>
            </a:r>
            <a:r>
              <a:rPr dirty="0" sz="1000">
                <a:latin typeface="Arial MT"/>
                <a:cs typeface="Arial MT"/>
              </a:rPr>
              <a:t>Esta</a:t>
            </a:r>
            <a:r>
              <a:rPr dirty="0" sz="1000" spc="-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lei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entra</a:t>
            </a:r>
            <a:r>
              <a:rPr dirty="0" sz="1000" spc="-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em</a:t>
            </a:r>
            <a:r>
              <a:rPr dirty="0" sz="1000" spc="-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vigor</a:t>
            </a:r>
            <a:r>
              <a:rPr dirty="0" sz="1000" spc="-2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na</a:t>
            </a:r>
            <a:r>
              <a:rPr dirty="0" sz="1000" spc="-10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data</a:t>
            </a:r>
            <a:r>
              <a:rPr dirty="0" sz="1000" spc="-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da</a:t>
            </a:r>
            <a:r>
              <a:rPr dirty="0" sz="1000" spc="-5">
                <a:latin typeface="Arial MT"/>
                <a:cs typeface="Arial MT"/>
              </a:rPr>
              <a:t> </a:t>
            </a:r>
            <a:r>
              <a:rPr dirty="0" sz="1000">
                <a:latin typeface="Arial MT"/>
                <a:cs typeface="Arial MT"/>
              </a:rPr>
              <a:t>sua</a:t>
            </a:r>
            <a:r>
              <a:rPr dirty="0" sz="1000" spc="-5">
                <a:latin typeface="Arial MT"/>
                <a:cs typeface="Arial MT"/>
              </a:rPr>
              <a:t> </a:t>
            </a:r>
            <a:r>
              <a:rPr dirty="0" sz="1000" spc="-10">
                <a:latin typeface="Arial MT"/>
                <a:cs typeface="Arial MT"/>
              </a:rPr>
              <a:t>publicação.</a:t>
            </a:r>
            <a:endParaRPr sz="1000">
              <a:latin typeface="Arial MT"/>
              <a:cs typeface="Arial MT"/>
            </a:endParaRPr>
          </a:p>
          <a:p>
            <a:pPr algn="just" marL="12700">
              <a:lnSpc>
                <a:spcPct val="100000"/>
              </a:lnSpc>
              <a:spcBef>
                <a:spcPts val="915"/>
              </a:spcBef>
            </a:pPr>
            <a:r>
              <a:rPr dirty="0" sz="1000" b="1">
                <a:latin typeface="Arial"/>
                <a:cs typeface="Arial"/>
              </a:rPr>
              <a:t>Autoria:</a:t>
            </a:r>
            <a:r>
              <a:rPr dirty="0" sz="1000" spc="-10" b="1">
                <a:latin typeface="Arial"/>
                <a:cs typeface="Arial"/>
              </a:rPr>
              <a:t> </a:t>
            </a:r>
            <a:r>
              <a:rPr dirty="0" sz="1000" i="1">
                <a:latin typeface="Arial"/>
                <a:cs typeface="Arial"/>
              </a:rPr>
              <a:t>Poder</a:t>
            </a:r>
            <a:r>
              <a:rPr dirty="0" sz="1000" spc="-15" i="1">
                <a:latin typeface="Arial"/>
                <a:cs typeface="Arial"/>
              </a:rPr>
              <a:t> </a:t>
            </a:r>
            <a:r>
              <a:rPr dirty="0" sz="1000" spc="-10" i="1">
                <a:latin typeface="Arial"/>
                <a:cs typeface="Arial"/>
              </a:rPr>
              <a:t>Executivo.</a:t>
            </a:r>
            <a:endParaRPr sz="10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935"/>
              </a:spcBef>
            </a:pPr>
            <a:r>
              <a:rPr dirty="0" sz="1000" spc="-10" b="1">
                <a:latin typeface="Arial"/>
                <a:cs typeface="Arial"/>
              </a:rPr>
              <a:t>Seropédica-</a:t>
            </a:r>
            <a:r>
              <a:rPr dirty="0" sz="1000" b="1">
                <a:latin typeface="Arial"/>
                <a:cs typeface="Arial"/>
              </a:rPr>
              <a:t>RJ,</a:t>
            </a:r>
            <a:r>
              <a:rPr dirty="0" sz="1000" spc="3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16</a:t>
            </a:r>
            <a:r>
              <a:rPr dirty="0" sz="1000" spc="-1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janeiro</a:t>
            </a:r>
            <a:r>
              <a:rPr dirty="0" sz="1000" spc="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10" b="1">
                <a:latin typeface="Arial"/>
                <a:cs typeface="Arial"/>
              </a:rPr>
              <a:t> 2025.</a:t>
            </a:r>
            <a:endParaRPr sz="1000">
              <a:latin typeface="Arial"/>
              <a:cs typeface="Arial"/>
            </a:endParaRPr>
          </a:p>
          <a:p>
            <a:pPr algn="ctr" marL="1985645" marR="1979930">
              <a:lnSpc>
                <a:spcPct val="170000"/>
              </a:lnSpc>
            </a:pPr>
            <a:r>
              <a:rPr dirty="0" sz="1000" b="1">
                <a:latin typeface="Arial"/>
                <a:cs typeface="Arial"/>
              </a:rPr>
              <a:t>Lucas</a:t>
            </a:r>
            <a:r>
              <a:rPr dirty="0" sz="1000" spc="-15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Dutra</a:t>
            </a:r>
            <a:r>
              <a:rPr dirty="0" sz="1000" spc="-1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dos</a:t>
            </a:r>
            <a:r>
              <a:rPr dirty="0" sz="1000" spc="-15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Santos </a:t>
            </a:r>
            <a:r>
              <a:rPr dirty="0" sz="1000" b="1">
                <a:latin typeface="Arial"/>
                <a:cs typeface="Arial"/>
              </a:rPr>
              <a:t>Prefeito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Municipal</a:t>
            </a:r>
            <a:endParaRPr sz="10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Conta da Microsoft</dc:creator>
  <dcterms:created xsi:type="dcterms:W3CDTF">2025-07-07T16:36:27Z</dcterms:created>
  <dcterms:modified xsi:type="dcterms:W3CDTF">2025-07-07T16:36:27Z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2025-02-12T00:00:00Z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2025-07-07T00:00:00Z</vt:filetime>
  </property>
  <property fmtid="{D5CDD505-2E9C-101B-9397-08002B2CF9AE}" pid="5" name="Producer">
    <vt:lpwstr>www.ilovepdf.com</vt:lpwstr>
  </property>
</Properties>
</file>